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56"/>
  </p:notesMasterIdLst>
  <p:handoutMasterIdLst>
    <p:handoutMasterId r:id="rId57"/>
  </p:handoutMasterIdLst>
  <p:sldIdLst>
    <p:sldId id="256" r:id="rId5"/>
    <p:sldId id="257" r:id="rId6"/>
    <p:sldId id="259" r:id="rId7"/>
    <p:sldId id="283" r:id="rId8"/>
    <p:sldId id="285" r:id="rId9"/>
    <p:sldId id="330" r:id="rId10"/>
    <p:sldId id="331" r:id="rId11"/>
    <p:sldId id="329" r:id="rId12"/>
    <p:sldId id="286" r:id="rId13"/>
    <p:sldId id="287" r:id="rId14"/>
    <p:sldId id="288" r:id="rId15"/>
    <p:sldId id="289" r:id="rId16"/>
    <p:sldId id="290" r:id="rId17"/>
    <p:sldId id="291" r:id="rId18"/>
    <p:sldId id="333" r:id="rId19"/>
    <p:sldId id="292" r:id="rId20"/>
    <p:sldId id="293" r:id="rId21"/>
    <p:sldId id="294" r:id="rId22"/>
    <p:sldId id="295" r:id="rId23"/>
    <p:sldId id="296" r:id="rId24"/>
    <p:sldId id="297" r:id="rId25"/>
    <p:sldId id="298" r:id="rId26"/>
    <p:sldId id="299" r:id="rId27"/>
    <p:sldId id="301" r:id="rId28"/>
    <p:sldId id="300" r:id="rId29"/>
    <p:sldId id="302" r:id="rId30"/>
    <p:sldId id="303" r:id="rId31"/>
    <p:sldId id="332" r:id="rId32"/>
    <p:sldId id="334" r:id="rId33"/>
    <p:sldId id="304" r:id="rId34"/>
    <p:sldId id="305" r:id="rId35"/>
    <p:sldId id="306" r:id="rId36"/>
    <p:sldId id="307" r:id="rId37"/>
    <p:sldId id="308" r:id="rId38"/>
    <p:sldId id="309" r:id="rId39"/>
    <p:sldId id="310" r:id="rId40"/>
    <p:sldId id="311" r:id="rId41"/>
    <p:sldId id="312" r:id="rId42"/>
    <p:sldId id="313" r:id="rId43"/>
    <p:sldId id="314" r:id="rId44"/>
    <p:sldId id="315" r:id="rId45"/>
    <p:sldId id="316" r:id="rId46"/>
    <p:sldId id="317" r:id="rId47"/>
    <p:sldId id="318" r:id="rId48"/>
    <p:sldId id="320" r:id="rId49"/>
    <p:sldId id="321" r:id="rId50"/>
    <p:sldId id="322" r:id="rId51"/>
    <p:sldId id="323" r:id="rId52"/>
    <p:sldId id="324" r:id="rId53"/>
    <p:sldId id="325" r:id="rId54"/>
    <p:sldId id="278" r:id="rId55"/>
  </p:sldIdLst>
  <p:sldSz cx="9144000" cy="5143500" type="screen16x9"/>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F1AEAE-C5FE-4541-846A-F7B65134B7B5}">
  <a:tblStyle styleId="{2AF1AEAE-C5FE-4541-846A-F7B65134B7B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067055BB-330E-470F-ACF4-8D058F1ED7B0}" type="datetimeFigureOut">
              <a:rPr lang="en-US" smtClean="0"/>
              <a:t>8/4/2026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810ED2D-0AC9-4DBD-8D9F-B93F71D9FFE6}" type="slidenum">
              <a:rPr lang="en-US" smtClean="0"/>
              <a:t>‹#›</a:t>
            </a:fld>
            <a:endParaRPr lang="en-US"/>
          </a:p>
        </p:txBody>
      </p:sp>
    </p:spTree>
    <p:extLst>
      <p:ext uri="{BB962C8B-B14F-4D97-AF65-F5344CB8AC3E}">
        <p14:creationId xmlns:p14="http://schemas.microsoft.com/office/powerpoint/2010/main" val="8622667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0315588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5f391192_0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5f391192_0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0517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4702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619807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9405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17592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33774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00327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91771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80067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23078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998287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1359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28679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59231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 analogy – who’s driving?</a:t>
            </a:r>
          </a:p>
        </p:txBody>
      </p:sp>
    </p:spTree>
    <p:extLst>
      <p:ext uri="{BB962C8B-B14F-4D97-AF65-F5344CB8AC3E}">
        <p14:creationId xmlns:p14="http://schemas.microsoft.com/office/powerpoint/2010/main" val="3226058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6065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38590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153214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95616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19966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723508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79030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37104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726833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29147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33999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87317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645128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45047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542512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11659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94720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00269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34724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29440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92064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757862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16816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432009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1565907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157153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5f391192_0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5f391192_02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916111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6384500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679931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910048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546515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171514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06542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81416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5ed75ccf_02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5ed75ccf_02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636429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p:nvPr/>
        </p:nvSpPr>
        <p:spPr>
          <a:xfrm>
            <a:off x="1592400" y="-407850"/>
            <a:ext cx="5959200" cy="5959200"/>
          </a:xfrm>
          <a:prstGeom prst="ellipse">
            <a:avLst/>
          </a:prstGeom>
          <a:solidFill>
            <a:srgbClr val="000000">
              <a:alpha val="2654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 name="Google Shape;11;p2"/>
          <p:cNvGrpSpPr/>
          <p:nvPr/>
        </p:nvGrpSpPr>
        <p:grpSpPr>
          <a:xfrm>
            <a:off x="501210" y="175873"/>
            <a:ext cx="2451351" cy="2451351"/>
            <a:chOff x="6680825" y="2549350"/>
            <a:chExt cx="1539600" cy="1539600"/>
          </a:xfrm>
        </p:grpSpPr>
        <p:sp>
          <p:nvSpPr>
            <p:cNvPr id="12" name="Google Shape;12;p2"/>
            <p:cNvSpPr/>
            <p:nvPr/>
          </p:nvSpPr>
          <p:spPr>
            <a:xfrm>
              <a:off x="6825669" y="2694194"/>
              <a:ext cx="1249800" cy="1249800"/>
            </a:xfrm>
            <a:prstGeom prst="ellipse">
              <a:avLst/>
            </a:prstGeom>
            <a:solidFill>
              <a:srgbClr val="000000">
                <a:alpha val="1882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Google Shape;13;p2"/>
            <p:cNvSpPr/>
            <p:nvPr/>
          </p:nvSpPr>
          <p:spPr>
            <a:xfrm>
              <a:off x="6894850" y="2763375"/>
              <a:ext cx="1111200" cy="1111200"/>
            </a:xfrm>
            <a:prstGeom prst="ellipse">
              <a:avLst/>
            </a:pr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Google Shape;14;p2"/>
            <p:cNvSpPr/>
            <p:nvPr/>
          </p:nvSpPr>
          <p:spPr>
            <a:xfrm>
              <a:off x="6680825" y="2549350"/>
              <a:ext cx="1539600" cy="1539600"/>
            </a:xfrm>
            <a:prstGeom prst="donut">
              <a:avLst>
                <a:gd name="adj" fmla="val 495"/>
              </a:avLst>
            </a:prstGeom>
            <a:solidFill>
              <a:srgbClr val="000000">
                <a:alpha val="6539"/>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grpSp>
      <p:grpSp>
        <p:nvGrpSpPr>
          <p:cNvPr id="15" name="Google Shape;15;p2"/>
          <p:cNvGrpSpPr/>
          <p:nvPr/>
        </p:nvGrpSpPr>
        <p:grpSpPr>
          <a:xfrm>
            <a:off x="6427669" y="2502633"/>
            <a:ext cx="2324700" cy="2324700"/>
            <a:chOff x="-474900" y="321200"/>
            <a:chExt cx="2324700" cy="2324700"/>
          </a:xfrm>
        </p:grpSpPr>
        <p:sp>
          <p:nvSpPr>
            <p:cNvPr id="16" name="Google Shape;16;p2"/>
            <p:cNvSpPr/>
            <p:nvPr/>
          </p:nvSpPr>
          <p:spPr>
            <a:xfrm>
              <a:off x="-474900" y="321200"/>
              <a:ext cx="2324700" cy="2324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Google Shape;17;p2"/>
            <p:cNvSpPr/>
            <p:nvPr/>
          </p:nvSpPr>
          <p:spPr>
            <a:xfrm>
              <a:off x="120725" y="916825"/>
              <a:ext cx="1133400" cy="11334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Google Shape;18;p2"/>
            <p:cNvSpPr/>
            <p:nvPr/>
          </p:nvSpPr>
          <p:spPr>
            <a:xfrm>
              <a:off x="-137125" y="658975"/>
              <a:ext cx="1649100" cy="16491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Google Shape;19;p2"/>
            <p:cNvSpPr/>
            <p:nvPr/>
          </p:nvSpPr>
          <p:spPr>
            <a:xfrm>
              <a:off x="313650" y="1109750"/>
              <a:ext cx="747600" cy="7476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0" name="Google Shape;20;p2"/>
          <p:cNvSpPr txBox="1">
            <a:spLocks noGrp="1"/>
          </p:cNvSpPr>
          <p:nvPr>
            <p:ph type="ctrTitle"/>
          </p:nvPr>
        </p:nvSpPr>
        <p:spPr>
          <a:xfrm>
            <a:off x="2211600" y="1991850"/>
            <a:ext cx="4720800" cy="1159800"/>
          </a:xfrm>
          <a:prstGeom prst="rect">
            <a:avLst/>
          </a:prstGeom>
          <a:effectLst>
            <a:outerShdw blurRad="85725" dist="19050" dir="5400000" algn="bl" rotWithShape="0">
              <a:srgbClr val="000000">
                <a:alpha val="10000"/>
              </a:srgbClr>
            </a:outerShdw>
          </a:effectLst>
        </p:spPr>
        <p:txBody>
          <a:bodyPr spcFirstLastPara="1" wrap="square" lIns="91425" tIns="91425" rIns="91425" bIns="91425" anchor="ctr" anchorCtr="0"/>
          <a:lstStyle>
            <a:lvl1pPr lvl="0" algn="ctr">
              <a:spcBef>
                <a:spcPts val="0"/>
              </a:spcBef>
              <a:spcAft>
                <a:spcPts val="0"/>
              </a:spcAft>
              <a:buClr>
                <a:srgbClr val="FFFFFF"/>
              </a:buClr>
              <a:buSzPts val="5200"/>
              <a:buNone/>
              <a:defRPr sz="5200">
                <a:solidFill>
                  <a:srgbClr val="FFFFFF"/>
                </a:solidFill>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000000"/>
        </a:solidFill>
        <a:effectLst/>
      </p:bgPr>
    </p:bg>
    <p:spTree>
      <p:nvGrpSpPr>
        <p:cNvPr id="1" name="Shape 21"/>
        <p:cNvGrpSpPr/>
        <p:nvPr/>
      </p:nvGrpSpPr>
      <p:grpSpPr>
        <a:xfrm>
          <a:off x="0" y="0"/>
          <a:ext cx="0" cy="0"/>
          <a:chOff x="0" y="0"/>
          <a:chExt cx="0" cy="0"/>
        </a:xfrm>
      </p:grpSpPr>
      <p:sp>
        <p:nvSpPr>
          <p:cNvPr id="22" name="Google Shape;22;p3"/>
          <p:cNvSpPr/>
          <p:nvPr/>
        </p:nvSpPr>
        <p:spPr>
          <a:xfrm>
            <a:off x="1592400" y="-407850"/>
            <a:ext cx="5959200" cy="5959200"/>
          </a:xfrm>
          <a:prstGeom prst="ellipse">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3" name="Google Shape;23;p3"/>
          <p:cNvGrpSpPr/>
          <p:nvPr/>
        </p:nvGrpSpPr>
        <p:grpSpPr>
          <a:xfrm>
            <a:off x="6427669" y="2502633"/>
            <a:ext cx="2324700" cy="2324700"/>
            <a:chOff x="-474900" y="321200"/>
            <a:chExt cx="2324700" cy="2324700"/>
          </a:xfrm>
        </p:grpSpPr>
        <p:sp>
          <p:nvSpPr>
            <p:cNvPr id="24" name="Google Shape;24;p3"/>
            <p:cNvSpPr/>
            <p:nvPr/>
          </p:nvSpPr>
          <p:spPr>
            <a:xfrm>
              <a:off x="-474900" y="321200"/>
              <a:ext cx="2324700" cy="2324700"/>
            </a:xfrm>
            <a:prstGeom prst="ellipse">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Google Shape;25;p3"/>
            <p:cNvSpPr/>
            <p:nvPr/>
          </p:nvSpPr>
          <p:spPr>
            <a:xfrm>
              <a:off x="120725" y="916825"/>
              <a:ext cx="1133400" cy="1133400"/>
            </a:xfrm>
            <a:prstGeom prst="ellipse">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Google Shape;26;p3"/>
            <p:cNvSpPr/>
            <p:nvPr/>
          </p:nvSpPr>
          <p:spPr>
            <a:xfrm>
              <a:off x="-137125" y="658975"/>
              <a:ext cx="1649100" cy="1649100"/>
            </a:xfrm>
            <a:prstGeom prst="ellipse">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Google Shape;27;p3"/>
            <p:cNvSpPr/>
            <p:nvPr/>
          </p:nvSpPr>
          <p:spPr>
            <a:xfrm>
              <a:off x="313650" y="1109750"/>
              <a:ext cx="747600" cy="747600"/>
            </a:xfrm>
            <a:prstGeom prst="ellipse">
              <a:avLst/>
            </a:prstGeom>
            <a:no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8" name="Google Shape;28;p3"/>
          <p:cNvSpPr txBox="1">
            <a:spLocks noGrp="1"/>
          </p:cNvSpPr>
          <p:nvPr>
            <p:ph type="ctrTitle"/>
          </p:nvPr>
        </p:nvSpPr>
        <p:spPr>
          <a:xfrm>
            <a:off x="2569800" y="2236800"/>
            <a:ext cx="4004400" cy="956700"/>
          </a:xfrm>
          <a:prstGeom prst="rect">
            <a:avLst/>
          </a:prstGeom>
        </p:spPr>
        <p:txBody>
          <a:bodyPr spcFirstLastPara="1" wrap="square" lIns="91425" tIns="91425" rIns="91425" bIns="91425" anchor="b" anchorCtr="0"/>
          <a:lstStyle>
            <a:lvl1pPr lvl="0" algn="ctr" rtl="0">
              <a:spcBef>
                <a:spcPts val="0"/>
              </a:spcBef>
              <a:spcAft>
                <a:spcPts val="0"/>
              </a:spcAft>
              <a:buClr>
                <a:srgbClr val="000000"/>
              </a:buClr>
              <a:buSzPts val="5200"/>
              <a:buNone/>
              <a:defRPr sz="5200">
                <a:solidFill>
                  <a:srgbClr val="000000"/>
                </a:solidFill>
              </a:defRPr>
            </a:lvl1pPr>
            <a:lvl2pPr lvl="1" algn="ctr" rtl="0">
              <a:spcBef>
                <a:spcPts val="0"/>
              </a:spcBef>
              <a:spcAft>
                <a:spcPts val="0"/>
              </a:spcAft>
              <a:buClr>
                <a:srgbClr val="000000"/>
              </a:buClr>
              <a:buSzPts val="5200"/>
              <a:buNone/>
              <a:defRPr sz="5200">
                <a:solidFill>
                  <a:srgbClr val="000000"/>
                </a:solidFill>
              </a:defRPr>
            </a:lvl2pPr>
            <a:lvl3pPr lvl="2" algn="ctr" rtl="0">
              <a:spcBef>
                <a:spcPts val="0"/>
              </a:spcBef>
              <a:spcAft>
                <a:spcPts val="0"/>
              </a:spcAft>
              <a:buClr>
                <a:srgbClr val="000000"/>
              </a:buClr>
              <a:buSzPts val="5200"/>
              <a:buNone/>
              <a:defRPr sz="5200">
                <a:solidFill>
                  <a:srgbClr val="000000"/>
                </a:solidFill>
              </a:defRPr>
            </a:lvl3pPr>
            <a:lvl4pPr lvl="3" algn="ctr" rtl="0">
              <a:spcBef>
                <a:spcPts val="0"/>
              </a:spcBef>
              <a:spcAft>
                <a:spcPts val="0"/>
              </a:spcAft>
              <a:buClr>
                <a:srgbClr val="000000"/>
              </a:buClr>
              <a:buSzPts val="5200"/>
              <a:buNone/>
              <a:defRPr sz="5200">
                <a:solidFill>
                  <a:srgbClr val="000000"/>
                </a:solidFill>
              </a:defRPr>
            </a:lvl4pPr>
            <a:lvl5pPr lvl="4" algn="ctr" rtl="0">
              <a:spcBef>
                <a:spcPts val="0"/>
              </a:spcBef>
              <a:spcAft>
                <a:spcPts val="0"/>
              </a:spcAft>
              <a:buClr>
                <a:srgbClr val="000000"/>
              </a:buClr>
              <a:buSzPts val="5200"/>
              <a:buNone/>
              <a:defRPr sz="5200">
                <a:solidFill>
                  <a:srgbClr val="000000"/>
                </a:solidFill>
              </a:defRPr>
            </a:lvl5pPr>
            <a:lvl6pPr lvl="5" algn="ctr" rtl="0">
              <a:spcBef>
                <a:spcPts val="0"/>
              </a:spcBef>
              <a:spcAft>
                <a:spcPts val="0"/>
              </a:spcAft>
              <a:buClr>
                <a:srgbClr val="000000"/>
              </a:buClr>
              <a:buSzPts val="5200"/>
              <a:buNone/>
              <a:defRPr sz="5200">
                <a:solidFill>
                  <a:srgbClr val="000000"/>
                </a:solidFill>
              </a:defRPr>
            </a:lvl6pPr>
            <a:lvl7pPr lvl="6" algn="ctr" rtl="0">
              <a:spcBef>
                <a:spcPts val="0"/>
              </a:spcBef>
              <a:spcAft>
                <a:spcPts val="0"/>
              </a:spcAft>
              <a:buClr>
                <a:srgbClr val="000000"/>
              </a:buClr>
              <a:buSzPts val="5200"/>
              <a:buNone/>
              <a:defRPr sz="5200">
                <a:solidFill>
                  <a:srgbClr val="000000"/>
                </a:solidFill>
              </a:defRPr>
            </a:lvl7pPr>
            <a:lvl8pPr lvl="7" algn="ctr" rtl="0">
              <a:spcBef>
                <a:spcPts val="0"/>
              </a:spcBef>
              <a:spcAft>
                <a:spcPts val="0"/>
              </a:spcAft>
              <a:buClr>
                <a:srgbClr val="000000"/>
              </a:buClr>
              <a:buSzPts val="5200"/>
              <a:buNone/>
              <a:defRPr sz="5200">
                <a:solidFill>
                  <a:srgbClr val="000000"/>
                </a:solidFill>
              </a:defRPr>
            </a:lvl8pPr>
            <a:lvl9pPr lvl="8" algn="ctr" rtl="0">
              <a:spcBef>
                <a:spcPts val="0"/>
              </a:spcBef>
              <a:spcAft>
                <a:spcPts val="0"/>
              </a:spcAft>
              <a:buClr>
                <a:srgbClr val="000000"/>
              </a:buClr>
              <a:buSzPts val="5200"/>
              <a:buNone/>
              <a:defRPr sz="5200">
                <a:solidFill>
                  <a:srgbClr val="000000"/>
                </a:solidFill>
              </a:defRPr>
            </a:lvl9pPr>
          </a:lstStyle>
          <a:p>
            <a:endParaRPr/>
          </a:p>
        </p:txBody>
      </p:sp>
      <p:sp>
        <p:nvSpPr>
          <p:cNvPr id="29" name="Google Shape;29;p3"/>
          <p:cNvSpPr txBox="1">
            <a:spLocks noGrp="1"/>
          </p:cNvSpPr>
          <p:nvPr>
            <p:ph type="subTitle" idx="1"/>
          </p:nvPr>
        </p:nvSpPr>
        <p:spPr>
          <a:xfrm>
            <a:off x="2569800" y="3188701"/>
            <a:ext cx="4004400" cy="784800"/>
          </a:xfrm>
          <a:prstGeom prst="rect">
            <a:avLst/>
          </a:prstGeom>
        </p:spPr>
        <p:txBody>
          <a:bodyPr spcFirstLastPara="1" wrap="square" lIns="91425" tIns="91425" rIns="91425" bIns="91425" anchor="t" anchorCtr="0"/>
          <a:lstStyle>
            <a:lvl1pPr lvl="0" algn="ctr" rtl="0">
              <a:spcBef>
                <a:spcPts val="0"/>
              </a:spcBef>
              <a:spcAft>
                <a:spcPts val="0"/>
              </a:spcAft>
              <a:buClr>
                <a:srgbClr val="000000"/>
              </a:buClr>
              <a:buSzPts val="1400"/>
              <a:buNone/>
              <a:defRPr sz="1400">
                <a:solidFill>
                  <a:srgbClr val="000000"/>
                </a:solidFill>
              </a:defRPr>
            </a:lvl1pPr>
            <a:lvl2pPr lvl="1" algn="ctr" rtl="0">
              <a:spcBef>
                <a:spcPts val="0"/>
              </a:spcBef>
              <a:spcAft>
                <a:spcPts val="0"/>
              </a:spcAft>
              <a:buClr>
                <a:srgbClr val="000000"/>
              </a:buClr>
              <a:buSzPts val="1400"/>
              <a:buNone/>
              <a:defRPr sz="1400">
                <a:solidFill>
                  <a:srgbClr val="000000"/>
                </a:solidFill>
              </a:defRPr>
            </a:lvl2pPr>
            <a:lvl3pPr lvl="2" algn="ctr" rtl="0">
              <a:spcBef>
                <a:spcPts val="0"/>
              </a:spcBef>
              <a:spcAft>
                <a:spcPts val="0"/>
              </a:spcAft>
              <a:buClr>
                <a:srgbClr val="000000"/>
              </a:buClr>
              <a:buSzPts val="1400"/>
              <a:buNone/>
              <a:defRPr sz="1400">
                <a:solidFill>
                  <a:srgbClr val="000000"/>
                </a:solidFill>
              </a:defRPr>
            </a:lvl3pPr>
            <a:lvl4pPr lvl="3" algn="ctr" rtl="0">
              <a:spcBef>
                <a:spcPts val="0"/>
              </a:spcBef>
              <a:spcAft>
                <a:spcPts val="0"/>
              </a:spcAft>
              <a:buClr>
                <a:srgbClr val="000000"/>
              </a:buClr>
              <a:buSzPts val="1400"/>
              <a:buNone/>
              <a:defRPr sz="1400">
                <a:solidFill>
                  <a:srgbClr val="000000"/>
                </a:solidFill>
              </a:defRPr>
            </a:lvl4pPr>
            <a:lvl5pPr lvl="4" algn="ctr" rtl="0">
              <a:spcBef>
                <a:spcPts val="0"/>
              </a:spcBef>
              <a:spcAft>
                <a:spcPts val="0"/>
              </a:spcAft>
              <a:buClr>
                <a:srgbClr val="000000"/>
              </a:buClr>
              <a:buSzPts val="1400"/>
              <a:buNone/>
              <a:defRPr sz="1400">
                <a:solidFill>
                  <a:srgbClr val="000000"/>
                </a:solidFill>
              </a:defRPr>
            </a:lvl5pPr>
            <a:lvl6pPr lvl="5" algn="ctr" rtl="0">
              <a:spcBef>
                <a:spcPts val="0"/>
              </a:spcBef>
              <a:spcAft>
                <a:spcPts val="0"/>
              </a:spcAft>
              <a:buClr>
                <a:srgbClr val="000000"/>
              </a:buClr>
              <a:buSzPts val="1400"/>
              <a:buNone/>
              <a:defRPr sz="1400">
                <a:solidFill>
                  <a:srgbClr val="000000"/>
                </a:solidFill>
              </a:defRPr>
            </a:lvl6pPr>
            <a:lvl7pPr lvl="6" algn="ctr" rtl="0">
              <a:spcBef>
                <a:spcPts val="0"/>
              </a:spcBef>
              <a:spcAft>
                <a:spcPts val="0"/>
              </a:spcAft>
              <a:buClr>
                <a:srgbClr val="000000"/>
              </a:buClr>
              <a:buSzPts val="1400"/>
              <a:buNone/>
              <a:defRPr sz="1400">
                <a:solidFill>
                  <a:srgbClr val="000000"/>
                </a:solidFill>
              </a:defRPr>
            </a:lvl7pPr>
            <a:lvl8pPr lvl="7" algn="ctr" rtl="0">
              <a:spcBef>
                <a:spcPts val="0"/>
              </a:spcBef>
              <a:spcAft>
                <a:spcPts val="0"/>
              </a:spcAft>
              <a:buClr>
                <a:srgbClr val="000000"/>
              </a:buClr>
              <a:buSzPts val="1400"/>
              <a:buNone/>
              <a:defRPr sz="1400">
                <a:solidFill>
                  <a:srgbClr val="000000"/>
                </a:solidFill>
              </a:defRPr>
            </a:lvl8pPr>
            <a:lvl9pPr lvl="8" algn="ctr" rtl="0">
              <a:spcBef>
                <a:spcPts val="0"/>
              </a:spcBef>
              <a:spcAft>
                <a:spcPts val="0"/>
              </a:spcAft>
              <a:buClr>
                <a:srgbClr val="000000"/>
              </a:buClr>
              <a:buSzPts val="1400"/>
              <a:buNone/>
              <a:defRPr sz="1400">
                <a:solidFill>
                  <a:srgbClr val="000000"/>
                </a:solidFill>
              </a:defRPr>
            </a:lvl9pPr>
          </a:lstStyle>
          <a:p>
            <a:endParaRPr/>
          </a:p>
        </p:txBody>
      </p:sp>
      <p:grpSp>
        <p:nvGrpSpPr>
          <p:cNvPr id="30" name="Google Shape;30;p3"/>
          <p:cNvGrpSpPr/>
          <p:nvPr/>
        </p:nvGrpSpPr>
        <p:grpSpPr>
          <a:xfrm>
            <a:off x="764825" y="439375"/>
            <a:ext cx="1924500" cy="1924500"/>
            <a:chOff x="6680825" y="2549350"/>
            <a:chExt cx="1539600" cy="1539600"/>
          </a:xfrm>
        </p:grpSpPr>
        <p:sp>
          <p:nvSpPr>
            <p:cNvPr id="31" name="Google Shape;31;p3"/>
            <p:cNvSpPr/>
            <p:nvPr/>
          </p:nvSpPr>
          <p:spPr>
            <a:xfrm>
              <a:off x="6825669" y="2694194"/>
              <a:ext cx="1249800" cy="1249800"/>
            </a:xfrm>
            <a:prstGeom prst="ellipse">
              <a:avLst/>
            </a:prstGeom>
            <a:solidFill>
              <a:srgbClr val="666666">
                <a:alpha val="5269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Google Shape;32;p3"/>
            <p:cNvSpPr/>
            <p:nvPr/>
          </p:nvSpPr>
          <p:spPr>
            <a:xfrm>
              <a:off x="6894850" y="2763375"/>
              <a:ext cx="1111200" cy="1111200"/>
            </a:xfrm>
            <a:prstGeom prst="ellipse">
              <a:avLst/>
            </a:prstGeom>
            <a:solidFill>
              <a:srgbClr val="666666">
                <a:alpha val="5269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Google Shape;33;p3"/>
            <p:cNvSpPr/>
            <p:nvPr/>
          </p:nvSpPr>
          <p:spPr>
            <a:xfrm>
              <a:off x="6680825" y="2549350"/>
              <a:ext cx="1539600" cy="1539600"/>
            </a:xfrm>
            <a:prstGeom prst="donut">
              <a:avLst>
                <a:gd name="adj" fmla="val 495"/>
              </a:avLst>
            </a:prstGeom>
            <a:solidFill>
              <a:srgbClr val="666666">
                <a:alpha val="52690"/>
              </a:srgbClr>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69"/>
        <p:cNvGrpSpPr/>
        <p:nvPr/>
      </p:nvGrpSpPr>
      <p:grpSpPr>
        <a:xfrm>
          <a:off x="0" y="0"/>
          <a:ext cx="0" cy="0"/>
          <a:chOff x="0" y="0"/>
          <a:chExt cx="0" cy="0"/>
        </a:xfrm>
      </p:grpSpPr>
      <p:grpSp>
        <p:nvGrpSpPr>
          <p:cNvPr id="70" name="Google Shape;70;p7"/>
          <p:cNvGrpSpPr/>
          <p:nvPr/>
        </p:nvGrpSpPr>
        <p:grpSpPr>
          <a:xfrm>
            <a:off x="-442731" y="337284"/>
            <a:ext cx="2324700" cy="2324700"/>
            <a:chOff x="-474900" y="321200"/>
            <a:chExt cx="2324700" cy="2324700"/>
          </a:xfrm>
        </p:grpSpPr>
        <p:sp>
          <p:nvSpPr>
            <p:cNvPr id="71" name="Google Shape;71;p7"/>
            <p:cNvSpPr/>
            <p:nvPr/>
          </p:nvSpPr>
          <p:spPr>
            <a:xfrm>
              <a:off x="-474900" y="321200"/>
              <a:ext cx="2324700" cy="23247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Google Shape;72;p7"/>
            <p:cNvSpPr/>
            <p:nvPr/>
          </p:nvSpPr>
          <p:spPr>
            <a:xfrm>
              <a:off x="120725" y="916825"/>
              <a:ext cx="1133400" cy="11334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Google Shape;73;p7"/>
            <p:cNvSpPr/>
            <p:nvPr/>
          </p:nvSpPr>
          <p:spPr>
            <a:xfrm>
              <a:off x="-137125" y="658975"/>
              <a:ext cx="1649100" cy="16491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Google Shape;74;p7"/>
            <p:cNvSpPr/>
            <p:nvPr/>
          </p:nvSpPr>
          <p:spPr>
            <a:xfrm>
              <a:off x="313650" y="1109750"/>
              <a:ext cx="747600" cy="7476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75" name="Google Shape;75;p7"/>
          <p:cNvSpPr/>
          <p:nvPr/>
        </p:nvSpPr>
        <p:spPr>
          <a:xfrm>
            <a:off x="8556000" y="4576450"/>
            <a:ext cx="435600" cy="435600"/>
          </a:xfrm>
          <a:prstGeom prst="ellipse">
            <a:avLst/>
          </a:pr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 name="Google Shape;76;p7"/>
          <p:cNvSpPr txBox="1">
            <a:spLocks noGrp="1"/>
          </p:cNvSpPr>
          <p:nvPr>
            <p:ph type="title"/>
          </p:nvPr>
        </p:nvSpPr>
        <p:spPr>
          <a:xfrm>
            <a:off x="457200" y="1166125"/>
            <a:ext cx="5220300" cy="6831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77" name="Google Shape;77;p7"/>
          <p:cNvSpPr txBox="1">
            <a:spLocks noGrp="1"/>
          </p:cNvSpPr>
          <p:nvPr>
            <p:ph type="body" idx="1"/>
          </p:nvPr>
        </p:nvSpPr>
        <p:spPr>
          <a:xfrm>
            <a:off x="1069625" y="1958050"/>
            <a:ext cx="2236800" cy="26184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78" name="Google Shape;78;p7"/>
          <p:cNvSpPr txBox="1">
            <a:spLocks noGrp="1"/>
          </p:cNvSpPr>
          <p:nvPr>
            <p:ph type="body" idx="2"/>
          </p:nvPr>
        </p:nvSpPr>
        <p:spPr>
          <a:xfrm>
            <a:off x="3440857" y="1958050"/>
            <a:ext cx="2236800" cy="26184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79" name="Google Shape;79;p7"/>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
        <p:nvSpPr>
          <p:cNvPr id="80" name="Google Shape;80;p7"/>
          <p:cNvSpPr/>
          <p:nvPr/>
        </p:nvSpPr>
        <p:spPr>
          <a:xfrm>
            <a:off x="6081700" y="764000"/>
            <a:ext cx="3615600" cy="36156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 name="Google Shape;81;p7"/>
          <p:cNvSpPr/>
          <p:nvPr/>
        </p:nvSpPr>
        <p:spPr>
          <a:xfrm>
            <a:off x="6272900" y="955200"/>
            <a:ext cx="3233100" cy="3233100"/>
          </a:xfrm>
          <a:prstGeom prst="ellipse">
            <a:avLst/>
          </a:prstGeom>
          <a:solidFill>
            <a:srgbClr val="000000">
              <a:alpha val="653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 B">
  <p:cSld name="BLANK_2">
    <p:spTree>
      <p:nvGrpSpPr>
        <p:cNvPr id="1" name="Shape 121"/>
        <p:cNvGrpSpPr/>
        <p:nvPr/>
      </p:nvGrpSpPr>
      <p:grpSpPr>
        <a:xfrm>
          <a:off x="0" y="0"/>
          <a:ext cx="0" cy="0"/>
          <a:chOff x="0" y="0"/>
          <a:chExt cx="0" cy="0"/>
        </a:xfrm>
      </p:grpSpPr>
      <p:sp>
        <p:nvSpPr>
          <p:cNvPr id="122" name="Google Shape;122;p12"/>
          <p:cNvSpPr/>
          <p:nvPr/>
        </p:nvSpPr>
        <p:spPr>
          <a:xfrm>
            <a:off x="8556000" y="4576450"/>
            <a:ext cx="435600" cy="435600"/>
          </a:xfrm>
          <a:prstGeom prst="ellipse">
            <a:avLst/>
          </a:pr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3" name="Google Shape;123;p12"/>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grpSp>
        <p:nvGrpSpPr>
          <p:cNvPr id="124" name="Google Shape;124;p12"/>
          <p:cNvGrpSpPr/>
          <p:nvPr/>
        </p:nvGrpSpPr>
        <p:grpSpPr>
          <a:xfrm>
            <a:off x="818844" y="502333"/>
            <a:ext cx="2324700" cy="2324700"/>
            <a:chOff x="-474900" y="321200"/>
            <a:chExt cx="2324700" cy="2324700"/>
          </a:xfrm>
        </p:grpSpPr>
        <p:sp>
          <p:nvSpPr>
            <p:cNvPr id="125" name="Google Shape;125;p12"/>
            <p:cNvSpPr/>
            <p:nvPr/>
          </p:nvSpPr>
          <p:spPr>
            <a:xfrm>
              <a:off x="-474900" y="321200"/>
              <a:ext cx="2324700" cy="23247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6" name="Google Shape;126;p12"/>
            <p:cNvSpPr/>
            <p:nvPr/>
          </p:nvSpPr>
          <p:spPr>
            <a:xfrm>
              <a:off x="120725" y="916825"/>
              <a:ext cx="1133400" cy="11334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7" name="Google Shape;127;p12"/>
            <p:cNvSpPr/>
            <p:nvPr/>
          </p:nvSpPr>
          <p:spPr>
            <a:xfrm>
              <a:off x="-137125" y="658975"/>
              <a:ext cx="1649100" cy="16491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8" name="Google Shape;128;p12"/>
            <p:cNvSpPr/>
            <p:nvPr/>
          </p:nvSpPr>
          <p:spPr>
            <a:xfrm>
              <a:off x="313650" y="1109750"/>
              <a:ext cx="747600" cy="747600"/>
            </a:xfrm>
            <a:prstGeom prst="ellipse">
              <a:avLst/>
            </a:prstGeom>
            <a:noFill/>
            <a:ln w="9525" cap="flat" cmpd="sng">
              <a:solidFill>
                <a:srgbClr val="E8E8E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29" name="Google Shape;129;p12"/>
          <p:cNvSpPr/>
          <p:nvPr/>
        </p:nvSpPr>
        <p:spPr>
          <a:xfrm>
            <a:off x="1794525" y="-407900"/>
            <a:ext cx="5959200" cy="5959200"/>
          </a:xfrm>
          <a:prstGeom prst="ellipse">
            <a:avLst/>
          </a:prstGeom>
          <a:solidFill>
            <a:srgbClr val="000000">
              <a:alpha val="6539"/>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555875" y="4576450"/>
            <a:ext cx="435600" cy="435600"/>
          </a:xfrm>
          <a:prstGeom prst="rect">
            <a:avLst/>
          </a:prstGeom>
          <a:noFill/>
          <a:ln>
            <a:noFill/>
          </a:ln>
        </p:spPr>
        <p:txBody>
          <a:bodyPr spcFirstLastPara="1" wrap="square" lIns="91425" tIns="91425" rIns="91425" bIns="91425" anchor="ctr" anchorCtr="0">
            <a:noAutofit/>
          </a:bodyPr>
          <a:lstStyle>
            <a:lvl1pPr lvl="0" algn="ctr">
              <a:buNone/>
              <a:defRPr sz="1000" b="1">
                <a:solidFill>
                  <a:srgbClr val="FFFFFF"/>
                </a:solidFill>
                <a:latin typeface="Poppins"/>
                <a:ea typeface="Poppins"/>
                <a:cs typeface="Poppins"/>
                <a:sym typeface="Poppins"/>
              </a:defRPr>
            </a:lvl1pPr>
            <a:lvl2pPr lvl="1" algn="ctr">
              <a:buNone/>
              <a:defRPr sz="1000" b="1">
                <a:solidFill>
                  <a:srgbClr val="FFFFFF"/>
                </a:solidFill>
                <a:latin typeface="Poppins"/>
                <a:ea typeface="Poppins"/>
                <a:cs typeface="Poppins"/>
                <a:sym typeface="Poppins"/>
              </a:defRPr>
            </a:lvl2pPr>
            <a:lvl3pPr lvl="2" algn="ctr">
              <a:buNone/>
              <a:defRPr sz="1000" b="1">
                <a:solidFill>
                  <a:srgbClr val="FFFFFF"/>
                </a:solidFill>
                <a:latin typeface="Poppins"/>
                <a:ea typeface="Poppins"/>
                <a:cs typeface="Poppins"/>
                <a:sym typeface="Poppins"/>
              </a:defRPr>
            </a:lvl3pPr>
            <a:lvl4pPr lvl="3" algn="ctr">
              <a:buNone/>
              <a:defRPr sz="1000" b="1">
                <a:solidFill>
                  <a:srgbClr val="FFFFFF"/>
                </a:solidFill>
                <a:latin typeface="Poppins"/>
                <a:ea typeface="Poppins"/>
                <a:cs typeface="Poppins"/>
                <a:sym typeface="Poppins"/>
              </a:defRPr>
            </a:lvl4pPr>
            <a:lvl5pPr lvl="4" algn="ctr">
              <a:buNone/>
              <a:defRPr sz="1000" b="1">
                <a:solidFill>
                  <a:srgbClr val="FFFFFF"/>
                </a:solidFill>
                <a:latin typeface="Poppins"/>
                <a:ea typeface="Poppins"/>
                <a:cs typeface="Poppins"/>
                <a:sym typeface="Poppins"/>
              </a:defRPr>
            </a:lvl5pPr>
            <a:lvl6pPr lvl="5" algn="ctr">
              <a:buNone/>
              <a:defRPr sz="1000" b="1">
                <a:solidFill>
                  <a:srgbClr val="FFFFFF"/>
                </a:solidFill>
                <a:latin typeface="Poppins"/>
                <a:ea typeface="Poppins"/>
                <a:cs typeface="Poppins"/>
                <a:sym typeface="Poppins"/>
              </a:defRPr>
            </a:lvl6pPr>
            <a:lvl7pPr lvl="6" algn="ctr">
              <a:buNone/>
              <a:defRPr sz="1000" b="1">
                <a:solidFill>
                  <a:srgbClr val="FFFFFF"/>
                </a:solidFill>
                <a:latin typeface="Poppins"/>
                <a:ea typeface="Poppins"/>
                <a:cs typeface="Poppins"/>
                <a:sym typeface="Poppins"/>
              </a:defRPr>
            </a:lvl7pPr>
            <a:lvl8pPr lvl="7" algn="ctr">
              <a:buNone/>
              <a:defRPr sz="1000" b="1">
                <a:solidFill>
                  <a:srgbClr val="FFFFFF"/>
                </a:solidFill>
                <a:latin typeface="Poppins"/>
                <a:ea typeface="Poppins"/>
                <a:cs typeface="Poppins"/>
                <a:sym typeface="Poppins"/>
              </a:defRPr>
            </a:lvl8pPr>
            <a:lvl9pPr lvl="8" algn="ctr">
              <a:buNone/>
              <a:defRPr sz="1000" b="1">
                <a:solidFill>
                  <a:srgbClr val="FFFFFF"/>
                </a:solidFill>
                <a:latin typeface="Poppins"/>
                <a:ea typeface="Poppins"/>
                <a:cs typeface="Poppins"/>
                <a:sym typeface="Poppins"/>
              </a:defRPr>
            </a:lvl9pPr>
          </a:lstStyle>
          <a:p>
            <a:pPr marL="0" lvl="0" indent="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457200" y="1166125"/>
            <a:ext cx="5220300" cy="6831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1pPr>
            <a:lvl2pPr lvl="1">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2pPr>
            <a:lvl3pPr lvl="2">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3pPr>
            <a:lvl4pPr lvl="3">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4pPr>
            <a:lvl5pPr lvl="4">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5pPr>
            <a:lvl6pPr lvl="5">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6pPr>
            <a:lvl7pPr lvl="6">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7pPr>
            <a:lvl8pPr lvl="7">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8pPr>
            <a:lvl9pPr lvl="8">
              <a:spcBef>
                <a:spcPts val="0"/>
              </a:spcBef>
              <a:spcAft>
                <a:spcPts val="0"/>
              </a:spcAft>
              <a:buClr>
                <a:schemeClr val="dk1"/>
              </a:buClr>
              <a:buSzPts val="3600"/>
              <a:buFont typeface="Poppins"/>
              <a:buNone/>
              <a:defRPr sz="3600" b="1">
                <a:solidFill>
                  <a:schemeClr val="dk1"/>
                </a:solidFill>
                <a:latin typeface="Poppins"/>
                <a:ea typeface="Poppins"/>
                <a:cs typeface="Poppins"/>
                <a:sym typeface="Poppins"/>
              </a:defRPr>
            </a:lvl9pPr>
          </a:lstStyle>
          <a:p>
            <a:endParaRPr/>
          </a:p>
        </p:txBody>
      </p:sp>
      <p:sp>
        <p:nvSpPr>
          <p:cNvPr id="8" name="Google Shape;8;p1"/>
          <p:cNvSpPr txBox="1">
            <a:spLocks noGrp="1"/>
          </p:cNvSpPr>
          <p:nvPr>
            <p:ph type="body" idx="1"/>
          </p:nvPr>
        </p:nvSpPr>
        <p:spPr>
          <a:xfrm>
            <a:off x="1069625" y="1958050"/>
            <a:ext cx="4608300" cy="2618400"/>
          </a:xfrm>
          <a:prstGeom prst="rect">
            <a:avLst/>
          </a:prstGeom>
          <a:noFill/>
          <a:ln>
            <a:noFill/>
          </a:ln>
        </p:spPr>
        <p:txBody>
          <a:bodyPr spcFirstLastPara="1" wrap="square" lIns="91425" tIns="91425" rIns="91425" bIns="91425" anchor="t" anchorCtr="0"/>
          <a:lstStyle>
            <a:lvl1pPr marL="457200" lvl="0" indent="-330200">
              <a:spcBef>
                <a:spcPts val="60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1pPr>
            <a:lvl2pPr marL="914400" lvl="1"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2pPr>
            <a:lvl3pPr marL="1371600" lvl="2"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3pPr>
            <a:lvl4pPr marL="1828800" lvl="3"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4pPr>
            <a:lvl5pPr marL="2286000" lvl="4"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5pPr>
            <a:lvl6pPr marL="2743200" lvl="5"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6pPr>
            <a:lvl7pPr marL="3200400" lvl="6"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7pPr>
            <a:lvl8pPr marL="3657600" lvl="7"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8pPr>
            <a:lvl9pPr marL="4114800" lvl="8" indent="-330200">
              <a:spcBef>
                <a:spcPts val="0"/>
              </a:spcBef>
              <a:spcAft>
                <a:spcPts val="0"/>
              </a:spcAft>
              <a:buClr>
                <a:srgbClr val="CCCCCC"/>
              </a:buClr>
              <a:buSzPts val="1600"/>
              <a:buFont typeface="Poppins Light"/>
              <a:buChar char="■"/>
              <a:defRPr sz="1600">
                <a:solidFill>
                  <a:schemeClr val="dk1"/>
                </a:solidFill>
                <a:latin typeface="Poppins Light"/>
                <a:ea typeface="Poppins Light"/>
                <a:cs typeface="Poppins Light"/>
                <a:sym typeface="Poppins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8"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4"/>
          <p:cNvSpPr txBox="1">
            <a:spLocks noGrp="1"/>
          </p:cNvSpPr>
          <p:nvPr>
            <p:ph type="ctrTitle"/>
          </p:nvPr>
        </p:nvSpPr>
        <p:spPr>
          <a:xfrm>
            <a:off x="2211600" y="1991850"/>
            <a:ext cx="4720800" cy="1159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dirty="0"/>
              <a:t>A Guide to Grievance Handling</a:t>
            </a:r>
            <a:endParaRPr dirty="0"/>
          </a:p>
        </p:txBody>
      </p:sp>
      <p:pic>
        <p:nvPicPr>
          <p:cNvPr id="2" name="Picture 1"/>
          <p:cNvPicPr>
            <a:picLocks noChangeAspect="1"/>
          </p:cNvPicPr>
          <p:nvPr/>
        </p:nvPicPr>
        <p:blipFill rotWithShape="1">
          <a:blip r:embed="rId3"/>
          <a:srcRect l="2081" t="6242" r="1698" b="6437"/>
          <a:stretch/>
        </p:blipFill>
        <p:spPr>
          <a:xfrm>
            <a:off x="1029546" y="1131501"/>
            <a:ext cx="1383452" cy="460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57200" y="1166125"/>
            <a:ext cx="5220300"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Introduction</a:t>
            </a:r>
            <a:endParaRPr dirty="0"/>
          </a:p>
        </p:txBody>
      </p:sp>
      <p:sp>
        <p:nvSpPr>
          <p:cNvPr id="155" name="Google Shape;155;p15"/>
          <p:cNvSpPr txBox="1">
            <a:spLocks noGrp="1"/>
          </p:cNvSpPr>
          <p:nvPr>
            <p:ph type="body" idx="1"/>
          </p:nvPr>
        </p:nvSpPr>
        <p:spPr>
          <a:xfrm>
            <a:off x="1014608" y="1958050"/>
            <a:ext cx="5854192" cy="2413534"/>
          </a:xfrm>
          <a:prstGeom prst="rect">
            <a:avLst/>
          </a:prstGeom>
        </p:spPr>
        <p:txBody>
          <a:bodyPr spcFirstLastPara="1" wrap="square" lIns="91425" tIns="91425" rIns="91425" bIns="91425" anchor="t" anchorCtr="0">
            <a:noAutofit/>
          </a:bodyPr>
          <a:lstStyle/>
          <a:p>
            <a:pPr marL="0" lvl="0" indent="0">
              <a:buClr>
                <a:schemeClr val="dk1"/>
              </a:buClr>
              <a:buSzPts val="1100"/>
              <a:buNone/>
            </a:pPr>
            <a:r>
              <a:rPr lang="en-US" sz="1800" dirty="0"/>
              <a:t>As Presidents, RRC Chairs and First Vice-Presidents, your colleagues often look to you to assist them with questions and with situations which may arise throughout the school year.  </a:t>
            </a:r>
          </a:p>
          <a:p>
            <a:pPr marL="0" lvl="0" indent="0">
              <a:buClr>
                <a:schemeClr val="dk1"/>
              </a:buClr>
              <a:buSzPts val="1100"/>
              <a:buNone/>
            </a:pPr>
            <a:r>
              <a:rPr lang="en-US" sz="1800" dirty="0"/>
              <a:t>Across the province, many Regional Grievance Committees/Chairs are comprised of members like you.  This session is designed to provide you with an increased understanding of this topic and  information to assist you with this role.</a:t>
            </a:r>
            <a:endParaRPr sz="1800" dirty="0">
              <a:solidFill>
                <a:srgbClr val="000000"/>
              </a:solidFill>
            </a:endParaRP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423525" y="3688149"/>
            <a:ext cx="4157448"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Your Rights as Grievance Committee/Chair</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ea typeface="Poppins"/>
                <a:cs typeface="Poppins"/>
                <a:sym typeface="Poppins"/>
              </a:rPr>
              <a:t>1</a:t>
            </a:r>
            <a:endParaRPr sz="6000"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6" y="402038"/>
            <a:ext cx="5220300"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Your rights</a:t>
            </a:r>
            <a:endParaRPr dirty="0"/>
          </a:p>
        </p:txBody>
      </p:sp>
      <p:sp>
        <p:nvSpPr>
          <p:cNvPr id="155" name="Google Shape;155;p15"/>
          <p:cNvSpPr txBox="1">
            <a:spLocks noGrp="1"/>
          </p:cNvSpPr>
          <p:nvPr>
            <p:ph type="body" idx="1"/>
          </p:nvPr>
        </p:nvSpPr>
        <p:spPr>
          <a:xfrm>
            <a:off x="889347" y="1085138"/>
            <a:ext cx="6145053" cy="3612122"/>
          </a:xfrm>
          <a:prstGeom prst="rect">
            <a:avLst/>
          </a:prstGeom>
        </p:spPr>
        <p:txBody>
          <a:bodyPr spcFirstLastPara="1" wrap="square" lIns="91425" tIns="91425" rIns="91425" bIns="91425" anchor="t" anchorCtr="0">
            <a:noAutofit/>
          </a:bodyPr>
          <a:lstStyle/>
          <a:p>
            <a:pPr marL="285750" indent="-285750"/>
            <a:r>
              <a:rPr lang="en-US" sz="1800" dirty="0"/>
              <a:t>When talking/meeting with the Employer in your role as Grievance Committee/Chair, remember – you are their equal.  </a:t>
            </a:r>
            <a:endParaRPr lang="en-US" sz="800" dirty="0"/>
          </a:p>
          <a:p>
            <a:pPr marL="285750" indent="-285750"/>
            <a:r>
              <a:rPr lang="en-US" sz="1800" dirty="0"/>
              <a:t>This means you can address concerns brought to you and speak directly to the Employer about the issues. </a:t>
            </a:r>
            <a:endParaRPr lang="en-US" sz="800" dirty="0"/>
          </a:p>
          <a:p>
            <a:pPr marL="285750" indent="-285750"/>
            <a:r>
              <a:rPr lang="en-US" sz="1800" dirty="0"/>
              <a:t>Remember, this applies to acting in your role and not to when you are acting in your individual capacity as an employee. This is an important distinction! </a:t>
            </a:r>
          </a:p>
          <a:p>
            <a:pPr marL="285750" indent="-285750"/>
            <a:r>
              <a:rPr lang="en-US" sz="1800" dirty="0"/>
              <a:t>It is important for you and the member to remain </a:t>
            </a:r>
            <a:r>
              <a:rPr lang="en-US" sz="1800" b="1" i="1" dirty="0"/>
              <a:t>professional at all times </a:t>
            </a:r>
            <a:r>
              <a:rPr lang="en-US" sz="1800" dirty="0"/>
              <a:t>throughout this process.</a:t>
            </a:r>
          </a:p>
          <a:p>
            <a:pPr marL="0" lvl="0" indent="0">
              <a:buNone/>
            </a:pP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612615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23734" y="2314242"/>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What is a Grievance?</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2</a:t>
            </a:r>
            <a:endParaRPr sz="6000" dirty="0">
              <a:solidFill>
                <a:srgbClr val="FFFFFF"/>
              </a:solidFill>
            </a:endParaRPr>
          </a:p>
        </p:txBody>
      </p:sp>
    </p:spTree>
    <p:extLst>
      <p:ext uri="{BB962C8B-B14F-4D97-AF65-F5344CB8AC3E}">
        <p14:creationId xmlns:p14="http://schemas.microsoft.com/office/powerpoint/2010/main" val="1900932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6" y="402038"/>
            <a:ext cx="5220300"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What is a grievance</a:t>
            </a:r>
            <a:endParaRPr dirty="0"/>
          </a:p>
        </p:txBody>
      </p:sp>
      <p:sp>
        <p:nvSpPr>
          <p:cNvPr id="155" name="Google Shape;155;p15"/>
          <p:cNvSpPr txBox="1">
            <a:spLocks noGrp="1"/>
          </p:cNvSpPr>
          <p:nvPr>
            <p:ph type="body" idx="1"/>
          </p:nvPr>
        </p:nvSpPr>
        <p:spPr>
          <a:xfrm>
            <a:off x="889348" y="1085138"/>
            <a:ext cx="6199821" cy="3612122"/>
          </a:xfrm>
          <a:prstGeom prst="rect">
            <a:avLst/>
          </a:prstGeom>
        </p:spPr>
        <p:txBody>
          <a:bodyPr spcFirstLastPara="1" wrap="square" lIns="91425" tIns="91425" rIns="91425" bIns="91425" anchor="t" anchorCtr="0">
            <a:noAutofit/>
          </a:bodyPr>
          <a:lstStyle/>
          <a:p>
            <a:pPr marL="0" lvl="0" indent="0">
              <a:buNone/>
            </a:pPr>
            <a:r>
              <a:rPr lang="en-CA" sz="1800" dirty="0"/>
              <a:t>A grievance is a dispute or difference of opinion concerning interpretation, application, violation or administration of any provision in the Collective Agreement(s).</a:t>
            </a:r>
          </a:p>
          <a:p>
            <a:pPr marL="0" lvl="0" indent="0">
              <a:buNone/>
            </a:pPr>
            <a:br>
              <a:rPr lang="en-CA" sz="1800" dirty="0"/>
            </a:br>
            <a:r>
              <a:rPr lang="en-CA" sz="1800" dirty="0"/>
              <a:t>Typical reasons for grievances:</a:t>
            </a:r>
          </a:p>
          <a:p>
            <a:pPr lvl="1">
              <a:buFont typeface="Arial" panose="020B0604020202020204" pitchFamily="34" charset="0"/>
              <a:buChar char="•"/>
            </a:pPr>
            <a:r>
              <a:rPr lang="en-CA" sz="1800" dirty="0"/>
              <a:t>Disagreement over benefits such as sick leave or special leave</a:t>
            </a:r>
          </a:p>
          <a:p>
            <a:pPr lvl="1">
              <a:buFont typeface="Arial" panose="020B0604020202020204" pitchFamily="34" charset="0"/>
              <a:buChar char="•"/>
            </a:pPr>
            <a:r>
              <a:rPr lang="en-CA" sz="1800" dirty="0"/>
              <a:t>Unfair conditions of employment</a:t>
            </a:r>
          </a:p>
          <a:p>
            <a:pPr lvl="1">
              <a:buFont typeface="Arial" panose="020B0604020202020204" pitchFamily="34" charset="0"/>
              <a:buChar char="•"/>
            </a:pPr>
            <a:r>
              <a:rPr lang="en-CA" sz="1800" dirty="0"/>
              <a:t>Inappropriate use of disciplinary process</a:t>
            </a:r>
          </a:p>
          <a:p>
            <a:pPr lvl="1">
              <a:buFont typeface="Arial" panose="020B0604020202020204" pitchFamily="34" charset="0"/>
              <a:buChar char="•"/>
            </a:pPr>
            <a:r>
              <a:rPr lang="en-CA" sz="1800" dirty="0"/>
              <a:t>Staffing matters</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715302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6" y="402038"/>
            <a:ext cx="5220300"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Types of grievances</a:t>
            </a:r>
            <a:endParaRPr dirty="0"/>
          </a:p>
        </p:txBody>
      </p:sp>
      <p:sp>
        <p:nvSpPr>
          <p:cNvPr id="155" name="Google Shape;155;p15"/>
          <p:cNvSpPr txBox="1">
            <a:spLocks noGrp="1"/>
          </p:cNvSpPr>
          <p:nvPr>
            <p:ph type="body" idx="1"/>
          </p:nvPr>
        </p:nvSpPr>
        <p:spPr>
          <a:xfrm>
            <a:off x="889347" y="1085138"/>
            <a:ext cx="7837053" cy="3612122"/>
          </a:xfrm>
          <a:prstGeom prst="rect">
            <a:avLst/>
          </a:prstGeom>
        </p:spPr>
        <p:txBody>
          <a:bodyPr spcFirstLastPara="1" wrap="square" lIns="91425" tIns="91425" rIns="91425" bIns="91425" anchor="t" anchorCtr="0">
            <a:noAutofit/>
          </a:bodyPr>
          <a:lstStyle/>
          <a:p>
            <a:pPr marL="139700" indent="0">
              <a:buNone/>
            </a:pPr>
            <a:r>
              <a:rPr lang="en-CA" sz="1800" b="1" i="1" dirty="0"/>
              <a:t>Individual/Teacher Grievance</a:t>
            </a:r>
          </a:p>
          <a:p>
            <a:r>
              <a:rPr lang="en-CA" sz="1600" dirty="0"/>
              <a:t>May deal with a member’s rights or a specific group of members’ rights in the Collective Agreement being violated. It is focused on protecting an individual affected directly, or specific group of individuals who have been affected in the same way and at the same time.</a:t>
            </a:r>
          </a:p>
          <a:p>
            <a:pPr marL="139700" indent="0">
              <a:buNone/>
            </a:pPr>
            <a:r>
              <a:rPr lang="en-CA" sz="1800" b="1" i="1" dirty="0"/>
              <a:t>Union Grievance</a:t>
            </a:r>
          </a:p>
          <a:p>
            <a:r>
              <a:rPr lang="en-CA" sz="1600" dirty="0"/>
              <a:t>Typically called a “policy grievance” and may deal with an Employer conducting itself in a manner contrary to the Collective Agreement, and in a way that affects the entire membership. So, it is focused more on protecting the entire membership.</a:t>
            </a:r>
          </a:p>
          <a:p>
            <a:pPr marL="139700" indent="0">
              <a:buNone/>
            </a:pPr>
            <a:r>
              <a:rPr lang="en-CA" sz="1800" b="1" i="1" dirty="0"/>
              <a:t>Centre/Board/Employer Grievance</a:t>
            </a:r>
          </a:p>
          <a:p>
            <a:r>
              <a:rPr lang="en-CA" sz="1600" dirty="0"/>
              <a:t>Arises when the Employer alleges that the Union has violated the Collective Agreement.</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006182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86364" y="3038466"/>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for Meeting with Grievors</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3</a:t>
            </a:r>
            <a:endParaRPr sz="6000" dirty="0">
              <a:solidFill>
                <a:srgbClr val="FFFFFF"/>
              </a:solidFill>
            </a:endParaRPr>
          </a:p>
        </p:txBody>
      </p:sp>
    </p:spTree>
    <p:extLst>
      <p:ext uri="{BB962C8B-B14F-4D97-AF65-F5344CB8AC3E}">
        <p14:creationId xmlns:p14="http://schemas.microsoft.com/office/powerpoint/2010/main" val="331099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5676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1252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CA" sz="1800" dirty="0"/>
              <a:t>It is important that teachers know who you are, what you do and that you represent fairness in the workplace so that they will seek you out when they have a problem that they need assistance with. </a:t>
            </a:r>
          </a:p>
          <a:p>
            <a:pPr marL="285750" indent="-285750">
              <a:buFont typeface="Arial" panose="020B0604020202020204" pitchFamily="34" charset="0"/>
              <a:buChar char="•"/>
            </a:pPr>
            <a:r>
              <a:rPr lang="en-US" sz="1800" dirty="0"/>
              <a:t>Sometimes members have difficulty articulating their problem and proposing a solution. Getting them to write down the problem will often help clarify it for both them and you. </a:t>
            </a:r>
          </a:p>
          <a:p>
            <a:pPr marL="285750" indent="-285750">
              <a:buFont typeface="Arial" panose="020B0604020202020204" pitchFamily="34" charset="0"/>
              <a:buChar char="•"/>
            </a:pPr>
            <a:r>
              <a:rPr lang="en-CA" sz="1800" dirty="0"/>
              <a:t>It’s very important to use only </a:t>
            </a:r>
            <a:r>
              <a:rPr lang="en-CA" sz="1800" b="1" dirty="0"/>
              <a:t>non-employer email </a:t>
            </a:r>
            <a:r>
              <a:rPr lang="en-CA" sz="1800" dirty="0"/>
              <a:t>accounts for all correspondence.  Texting should be avoided, if at all possible.</a:t>
            </a: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9</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682200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5748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1252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US" sz="1800" dirty="0"/>
              <a:t>In addition, you may be required to provide emotional support to a member who approaches you with a problem. Please consider the following:</a:t>
            </a:r>
          </a:p>
          <a:p>
            <a:pPr marL="285750" indent="-285750">
              <a:buFont typeface="Arial" panose="020B0604020202020204" pitchFamily="34" charset="0"/>
              <a:buChar char="•"/>
            </a:pPr>
            <a:r>
              <a:rPr lang="en-US" sz="1800" b="1" i="1" dirty="0"/>
              <a:t>Ensure safety</a:t>
            </a:r>
            <a:r>
              <a:rPr lang="en-US" sz="1800" dirty="0"/>
              <a:t>: When people are in crisis or conflict, it is very important to help them feel safe. Make sure to meet them in a place where they can talk freely and in confidence. If a teacher feels at risk in any way, you need to do your best to accommodate them and ensure that they feel secure.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10</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600012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631369"/>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6581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US" sz="1800" b="1" i="1" dirty="0"/>
              <a:t>Define the problem: </a:t>
            </a:r>
            <a:r>
              <a:rPr lang="en-US" sz="1800" dirty="0"/>
              <a:t>Your first task is to understand the problem from the teacher’s point of view. To do this, you need to listen to their story with empathy, genuineness and without judgment. The grievor will probably want to vent – let them. Take notes. Your notes will be a crucial record/reference for the grievance process. </a:t>
            </a:r>
          </a:p>
          <a:p>
            <a:pPr marL="285750" indent="-285750">
              <a:buFont typeface="Arial" panose="020B0604020202020204" pitchFamily="34" charset="0"/>
              <a:buChar char="•"/>
            </a:pPr>
            <a:r>
              <a:rPr lang="en-US" sz="1800" b="1" i="1" dirty="0"/>
              <a:t>Provide support</a:t>
            </a:r>
            <a:r>
              <a:rPr lang="en-US" sz="1800" dirty="0"/>
              <a:t>: The grievor needs to know that you will support them and that you care about their problem. Find out what the </a:t>
            </a:r>
            <a:r>
              <a:rPr lang="en-US" sz="1800" dirty="0" err="1"/>
              <a:t>grievor</a:t>
            </a:r>
            <a:r>
              <a:rPr lang="en-US" sz="1800" dirty="0"/>
              <a:t> wants as a remedy. Do not make promises that you cannot keep. Let the member know that you will help them as best you can and that you will work on finding a solution together.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11</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493195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48125" y="602569"/>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8093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US" sz="1700" b="1" i="1" dirty="0"/>
              <a:t>Examine alternatives: </a:t>
            </a:r>
            <a:r>
              <a:rPr lang="en-US" sz="1700" dirty="0"/>
              <a:t>There is usually more than one way to approach a problem, and it is important that the teacher knows what the alternatives are and what each alternative may entail. Consider appropriate and realistic choices.</a:t>
            </a:r>
          </a:p>
          <a:p>
            <a:pPr marL="285750" indent="-285750">
              <a:buFont typeface="Arial" panose="020B0604020202020204" pitchFamily="34" charset="0"/>
              <a:buChar char="•"/>
            </a:pPr>
            <a:r>
              <a:rPr lang="en-US" sz="1700" b="1" i="1" dirty="0"/>
              <a:t>Repeat: </a:t>
            </a:r>
            <a:r>
              <a:rPr lang="en-US" sz="1700" dirty="0"/>
              <a:t>Ask the grievor to repeat information and try to get direct quotes where you can (mark them with quotation marks). Before you conclude the meeting, go over your notes with the grievor and make sure that they are accurate and thorough. When in doubt, write it down – you might not need certain information, but memories get fuzzy over time. It is best to err on the side of too much information. Read your notes back to the member to make sure you have covered everything accurately.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12</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699045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5604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1252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US" sz="1800" b="1" i="1" dirty="0"/>
              <a:t>Details: </a:t>
            </a:r>
            <a:r>
              <a:rPr lang="en-US" sz="1800" dirty="0"/>
              <a:t>If not provided by the teacher in their recount of the issue, be sure to have the following questions answered, if applicable:</a:t>
            </a:r>
          </a:p>
          <a:p>
            <a:pPr marL="742950" lvl="1" indent="-285750">
              <a:buFont typeface="Arial" panose="020B0604020202020204" pitchFamily="34" charset="0"/>
              <a:buChar char="•"/>
            </a:pPr>
            <a:r>
              <a:rPr lang="en-US" sz="1500" dirty="0"/>
              <a:t>Who was involved?  Were witnesses present?</a:t>
            </a:r>
          </a:p>
          <a:p>
            <a:pPr marL="742950" lvl="1" indent="-285750">
              <a:buFont typeface="Arial" panose="020B0604020202020204" pitchFamily="34" charset="0"/>
              <a:buChar char="•"/>
            </a:pPr>
            <a:r>
              <a:rPr lang="en-US" sz="1500" dirty="0"/>
              <a:t>What happened or what failed to happen?  What did the colleague(s) do or not do?  What did the Employer do or not do? </a:t>
            </a:r>
          </a:p>
          <a:p>
            <a:pPr marL="742950" lvl="1" indent="-285750">
              <a:buFont typeface="Arial" panose="020B0604020202020204" pitchFamily="34" charset="0"/>
              <a:buChar char="•"/>
            </a:pPr>
            <a:r>
              <a:rPr lang="en-US" sz="1500" dirty="0"/>
              <a:t>What should have happened?  Did something happen in the past that could be seen as a precedent? </a:t>
            </a:r>
          </a:p>
          <a:p>
            <a:pPr marL="742950" lvl="1" indent="-285750">
              <a:buFont typeface="Arial" panose="020B0604020202020204" pitchFamily="34" charset="0"/>
              <a:buChar char="•"/>
            </a:pPr>
            <a:r>
              <a:rPr lang="en-US" sz="1500" dirty="0"/>
              <a:t>When did the incident happen?  Remember to record date and time. </a:t>
            </a:r>
          </a:p>
          <a:p>
            <a:pPr marL="742950" lvl="1" indent="-285750">
              <a:buFont typeface="Arial" panose="020B0604020202020204" pitchFamily="34" charset="0"/>
              <a:buChar char="•"/>
            </a:pPr>
            <a:r>
              <a:rPr lang="en-US" sz="1500" dirty="0"/>
              <a:t>Where did the incident(s) take place?  Be specific! </a:t>
            </a:r>
          </a:p>
          <a:p>
            <a:pPr marL="742950" lvl="1" indent="-285750">
              <a:buFont typeface="Arial" panose="020B0604020202020204" pitchFamily="34" charset="0"/>
              <a:buChar char="•"/>
            </a:pPr>
            <a:r>
              <a:rPr lang="en-US" sz="1500" dirty="0"/>
              <a:t>Why is this incident a grievance?  </a:t>
            </a:r>
            <a:r>
              <a:rPr lang="en-US" sz="1500" b="1" dirty="0"/>
              <a:t>Remember it must relate to an Article(s) in the Collective Agreement(s).</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13</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08427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2525" y="5676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Tips – meeting with grievors</a:t>
            </a:r>
            <a:endParaRPr dirty="0"/>
          </a:p>
        </p:txBody>
      </p:sp>
      <p:sp>
        <p:nvSpPr>
          <p:cNvPr id="155" name="Google Shape;155;p15"/>
          <p:cNvSpPr txBox="1">
            <a:spLocks noGrp="1"/>
          </p:cNvSpPr>
          <p:nvPr>
            <p:ph type="body" idx="1"/>
          </p:nvPr>
        </p:nvSpPr>
        <p:spPr>
          <a:xfrm>
            <a:off x="901874" y="1085138"/>
            <a:ext cx="6406126" cy="3432131"/>
          </a:xfrm>
          <a:prstGeom prst="rect">
            <a:avLst/>
          </a:prstGeom>
        </p:spPr>
        <p:txBody>
          <a:bodyPr spcFirstLastPara="1" wrap="square" lIns="91425" tIns="91425" rIns="91425" bIns="91425" anchor="t" anchorCtr="0">
            <a:noAutofit/>
          </a:bodyPr>
          <a:lstStyle/>
          <a:p>
            <a:pPr marL="285750" indent="-285750">
              <a:buFont typeface="Arial" panose="020B0604020202020204" pitchFamily="34" charset="0"/>
              <a:buChar char="•"/>
            </a:pPr>
            <a:r>
              <a:rPr lang="en-US" sz="1800" b="1" i="1" dirty="0"/>
              <a:t>Respect confidentiality</a:t>
            </a:r>
            <a:r>
              <a:rPr lang="en-US" sz="1800" dirty="0"/>
              <a:t>. It goes without saying that the details of the grievor’s case must remain confidential and the contents of the meeting(s) are only for the eyes and ears of those who truly need to know. </a:t>
            </a:r>
          </a:p>
          <a:p>
            <a:pPr marL="285750" indent="-285750">
              <a:buFont typeface="Arial" panose="020B0604020202020204" pitchFamily="34" charset="0"/>
              <a:buChar char="•"/>
            </a:pPr>
            <a:r>
              <a:rPr lang="en-US" sz="1800" b="1" i="1" dirty="0"/>
              <a:t>Next steps. </a:t>
            </a:r>
            <a:r>
              <a:rPr lang="en-US" sz="1800" dirty="0"/>
              <a:t>After you have finished the meeting, you will need to determine whether the incident qualifies as a grievance. Even if it appears to be cut-and-dry, it is always a good practice to seek advice from your NSTU Staff Officer.</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14</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84951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450B5-4570-E0D1-DD8E-076B188EA2BA}"/>
              </a:ext>
            </a:extLst>
          </p:cNvPr>
          <p:cNvSpPr>
            <a:spLocks noGrp="1"/>
          </p:cNvSpPr>
          <p:nvPr>
            <p:ph type="title"/>
          </p:nvPr>
        </p:nvSpPr>
        <p:spPr>
          <a:xfrm>
            <a:off x="435600" y="748525"/>
            <a:ext cx="5220300" cy="683100"/>
          </a:xfrm>
        </p:spPr>
        <p:txBody>
          <a:bodyPr/>
          <a:lstStyle/>
          <a:p>
            <a:r>
              <a:rPr lang="en" dirty="0"/>
              <a:t>Tips – meeting with grievors</a:t>
            </a:r>
            <a:endParaRPr lang="en-US" dirty="0"/>
          </a:p>
        </p:txBody>
      </p:sp>
      <p:sp>
        <p:nvSpPr>
          <p:cNvPr id="3" name="Text Placeholder 2">
            <a:extLst>
              <a:ext uri="{FF2B5EF4-FFF2-40B4-BE49-F238E27FC236}">
                <a16:creationId xmlns:a16="http://schemas.microsoft.com/office/drawing/2014/main" id="{8A9A78E1-BED3-01F9-A79F-AC8870E5E4EE}"/>
              </a:ext>
            </a:extLst>
          </p:cNvPr>
          <p:cNvSpPr>
            <a:spLocks noGrp="1"/>
          </p:cNvSpPr>
          <p:nvPr>
            <p:ph type="body" idx="1"/>
          </p:nvPr>
        </p:nvSpPr>
        <p:spPr>
          <a:xfrm>
            <a:off x="813816" y="1958050"/>
            <a:ext cx="4178808" cy="2618400"/>
          </a:xfrm>
        </p:spPr>
        <p:txBody>
          <a:bodyPr/>
          <a:lstStyle/>
          <a:p>
            <a:r>
              <a:rPr lang="en-US" sz="1800" dirty="0"/>
              <a:t>Explain who has ‘carriage’ (decision making authority) of the grievance at the various stages.</a:t>
            </a:r>
          </a:p>
          <a:p>
            <a:pPr lvl="1"/>
            <a:r>
              <a:rPr lang="en-US" sz="1800" dirty="0"/>
              <a:t>The member</a:t>
            </a:r>
          </a:p>
          <a:p>
            <a:pPr lvl="1"/>
            <a:r>
              <a:rPr lang="en-US" sz="1800" dirty="0"/>
              <a:t>The grievance committee</a:t>
            </a:r>
          </a:p>
          <a:p>
            <a:pPr lvl="1"/>
            <a:r>
              <a:rPr lang="en-US" sz="1800" dirty="0"/>
              <a:t>The Union</a:t>
            </a:r>
          </a:p>
        </p:txBody>
      </p:sp>
      <p:pic>
        <p:nvPicPr>
          <p:cNvPr id="6" name="Picture 5">
            <a:extLst>
              <a:ext uri="{FF2B5EF4-FFF2-40B4-BE49-F238E27FC236}">
                <a16:creationId xmlns:a16="http://schemas.microsoft.com/office/drawing/2014/main" id="{05A546F4-1204-01A7-713D-5E839855F11A}"/>
              </a:ext>
            </a:extLst>
          </p:cNvPr>
          <p:cNvPicPr>
            <a:picLocks noChangeAspect="1"/>
          </p:cNvPicPr>
          <p:nvPr/>
        </p:nvPicPr>
        <p:blipFill rotWithShape="1">
          <a:blip r:embed="rId3"/>
          <a:srcRect b="9711"/>
          <a:stretch/>
        </p:blipFill>
        <p:spPr>
          <a:xfrm>
            <a:off x="6848350" y="1604246"/>
            <a:ext cx="2143125" cy="1935008"/>
          </a:xfrm>
          <a:prstGeom prst="rect">
            <a:avLst/>
          </a:prstGeom>
        </p:spPr>
      </p:pic>
      <p:sp>
        <p:nvSpPr>
          <p:cNvPr id="5" name="Slide Number Placeholder 4">
            <a:extLst>
              <a:ext uri="{FF2B5EF4-FFF2-40B4-BE49-F238E27FC236}">
                <a16:creationId xmlns:a16="http://schemas.microsoft.com/office/drawing/2014/main" id="{13026D9C-FAF3-1F82-5362-1EB43C25744F}"/>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370340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423525" y="3539507"/>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When to File a Grievance (and when not to)</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4</a:t>
            </a:r>
            <a:endParaRPr sz="6000" dirty="0">
              <a:solidFill>
                <a:srgbClr val="FFFFFF"/>
              </a:solidFill>
            </a:endParaRPr>
          </a:p>
        </p:txBody>
      </p:sp>
    </p:spTree>
    <p:extLst>
      <p:ext uri="{BB962C8B-B14F-4D97-AF65-F5344CB8AC3E}">
        <p14:creationId xmlns:p14="http://schemas.microsoft.com/office/powerpoint/2010/main" val="3231823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901874" y="1085138"/>
            <a:ext cx="5824603" cy="3432131"/>
          </a:xfrm>
          <a:prstGeom prst="rect">
            <a:avLst/>
          </a:prstGeom>
        </p:spPr>
        <p:txBody>
          <a:bodyPr spcFirstLastPara="1" wrap="square" lIns="91425" tIns="91425" rIns="91425" bIns="91425" anchor="t" anchorCtr="0">
            <a:noAutofit/>
          </a:bodyPr>
          <a:lstStyle/>
          <a:p>
            <a:pPr marL="285750" indent="-285750"/>
            <a:r>
              <a:rPr lang="en-US" sz="1800" dirty="0"/>
              <a:t>A grievance clearly exists if the Employer violates, ignores or transgresses an Article in the Collective Agreement(s). </a:t>
            </a:r>
          </a:p>
          <a:p>
            <a:pPr marL="285750" indent="-285750"/>
            <a:r>
              <a:rPr lang="en-US" sz="1800" dirty="0"/>
              <a:t>Even in these situations, it is important not to tell the grievor that they are going to win their grievance (should one be filed).</a:t>
            </a:r>
          </a:p>
          <a:p>
            <a:pPr marL="285750" indent="-285750"/>
            <a:r>
              <a:rPr lang="en-US" sz="1800" dirty="0"/>
              <a:t>Sometimes a member’s complaint is not a grievance/grievable and therefore cannot be submitted as a grievance. In these scenarios, there are often alternatives that you/they can explore to try and help resolve the situation.</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17</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837575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901874" y="1085138"/>
            <a:ext cx="5824603" cy="3432131"/>
          </a:xfrm>
          <a:prstGeom prst="rect">
            <a:avLst/>
          </a:prstGeom>
        </p:spPr>
        <p:txBody>
          <a:bodyPr spcFirstLastPara="1" wrap="square" lIns="91425" tIns="91425" rIns="91425" bIns="91425" anchor="t" anchorCtr="0">
            <a:noAutofit/>
          </a:bodyPr>
          <a:lstStyle/>
          <a:p>
            <a:pPr marL="342900" indent="-342900">
              <a:buFont typeface="+mj-lt"/>
              <a:buAutoNum type="arabicPeriod"/>
            </a:pPr>
            <a:r>
              <a:rPr lang="en-US" sz="1800" b="1" i="1" dirty="0"/>
              <a:t>Informal problem-solving.  </a:t>
            </a:r>
            <a:r>
              <a:rPr lang="en-US" sz="1800" dirty="0"/>
              <a:t>If you can solve a problem for a teacher quickly and effectively, whether setting a precedent for the future or not – then do it.  Everyone benefits when you solve a problem in a timely fashion.  You can do this by meeting informally with the Employer before or instead of filing a grievance.  To be effective at informal problem solving, you should follow all the rules of filing a grievance – be extremely well prepared, stick to the facts and know your bottom line.  </a:t>
            </a:r>
            <a:r>
              <a:rPr lang="en-US" sz="1800" i="1" dirty="0"/>
              <a:t>(Most of the Collective Agreements require this informal step.)</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18</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297418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901874" y="1085138"/>
            <a:ext cx="5824603" cy="3432131"/>
          </a:xfrm>
          <a:prstGeom prst="rect">
            <a:avLst/>
          </a:prstGeom>
        </p:spPr>
        <p:txBody>
          <a:bodyPr spcFirstLastPara="1" wrap="square" lIns="91425" tIns="91425" rIns="91425" bIns="91425" anchor="t" anchorCtr="0">
            <a:noAutofit/>
          </a:bodyPr>
          <a:lstStyle/>
          <a:p>
            <a:pPr marL="342900" indent="-342900">
              <a:buFont typeface="+mj-lt"/>
              <a:buAutoNum type="arabicPeriod" startAt="2"/>
            </a:pPr>
            <a:r>
              <a:rPr lang="en-US" sz="1800" b="1" i="1" dirty="0"/>
              <a:t>Consider alternative dispute resolution.  </a:t>
            </a:r>
            <a:r>
              <a:rPr lang="en-US" sz="1800" dirty="0"/>
              <a:t>You may decide that mediation </a:t>
            </a:r>
            <a:r>
              <a:rPr lang="en-US" sz="1800" i="1" dirty="0"/>
              <a:t>(if allowable under the specific Collective Agreement) </a:t>
            </a:r>
            <a:r>
              <a:rPr lang="en-US" sz="1800" dirty="0"/>
              <a:t>may serve the teacher better than a formal grievance process.  All you need to do is follow the steps outlined in the Collective Agreement and the grievance is held in abeyance (on hold) until the situation is resolved to the satisfaction of the grievor.  Remember, the grievor can stop mediation and activate the grievance process at any time.</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19</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560322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1002458" y="820149"/>
            <a:ext cx="6024642" cy="3432131"/>
          </a:xfrm>
          <a:prstGeom prst="rect">
            <a:avLst/>
          </a:prstGeom>
        </p:spPr>
        <p:txBody>
          <a:bodyPr spcFirstLastPara="1" wrap="square" lIns="91425" tIns="91425" rIns="91425" bIns="91425" anchor="t" anchorCtr="0">
            <a:noAutofit/>
          </a:bodyPr>
          <a:lstStyle/>
          <a:p>
            <a:pPr marL="342900" indent="-342900">
              <a:buFont typeface="+mj-lt"/>
              <a:buAutoNum type="arabicPeriod" startAt="3"/>
            </a:pPr>
            <a:r>
              <a:rPr lang="en-US" sz="1800" b="1" i="1" dirty="0"/>
              <a:t>File a policy grievance on behalf of the Union</a:t>
            </a:r>
            <a:r>
              <a:rPr lang="en-US" sz="1800" dirty="0"/>
              <a:t>. In some cases, members whose rights have clearly been violated are hesitant to file a grievance. It may not be wise for the Union to do nothing in these situations.  If another member faces a similar problem in the future, an arbitrator could accuse the Union of having done nothing in the past.  You may be able to file a grievance on behalf of the Union even if the member does not want to participate.  </a:t>
            </a:r>
            <a:r>
              <a:rPr lang="en-US" sz="1800" i="1" dirty="0"/>
              <a:t>(Even if you decide not to file a grievance, it is a good idea to notify the Employer in writing that the Union objects to its conduct.  By doing this, you reserve your right to take action in the future.)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20</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626470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901874" y="1085138"/>
            <a:ext cx="5824603" cy="3432131"/>
          </a:xfrm>
          <a:prstGeom prst="rect">
            <a:avLst/>
          </a:prstGeom>
        </p:spPr>
        <p:txBody>
          <a:bodyPr spcFirstLastPara="1" wrap="square" lIns="91425" tIns="91425" rIns="91425" bIns="91425" anchor="t" anchorCtr="0">
            <a:noAutofit/>
          </a:bodyPr>
          <a:lstStyle/>
          <a:p>
            <a:pPr marL="342900" indent="-342900">
              <a:buFont typeface="+mj-lt"/>
              <a:buAutoNum type="arabicPeriod" startAt="4"/>
            </a:pPr>
            <a:r>
              <a:rPr lang="en-US" sz="1800" b="1" i="1" dirty="0"/>
              <a:t>Just say no – gently.  </a:t>
            </a:r>
            <a:r>
              <a:rPr lang="en-US" sz="1800" dirty="0"/>
              <a:t>Not all problems can be solved by filing a grievance. Sometimes a situation may be unfair but it does not violate the Collective Agreement(s).  In these cases, you need to tactfully explain to the member involved why the Union does not feel there is a grievance. Make sure the teacher understands the rationale and explain the issue fully. Choose a time when you can have privacy and sufficient time to talk. Be prepared as the teacher may be upset and emotional – this probably was not the response they were expecting.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21</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052754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File or not</a:t>
            </a:r>
            <a:endParaRPr dirty="0"/>
          </a:p>
        </p:txBody>
      </p:sp>
      <p:sp>
        <p:nvSpPr>
          <p:cNvPr id="155" name="Google Shape;155;p15"/>
          <p:cNvSpPr txBox="1">
            <a:spLocks noGrp="1"/>
          </p:cNvSpPr>
          <p:nvPr>
            <p:ph type="body" idx="1"/>
          </p:nvPr>
        </p:nvSpPr>
        <p:spPr>
          <a:xfrm>
            <a:off x="901874" y="1085138"/>
            <a:ext cx="6557375" cy="3432131"/>
          </a:xfrm>
          <a:prstGeom prst="rect">
            <a:avLst/>
          </a:prstGeom>
        </p:spPr>
        <p:txBody>
          <a:bodyPr spcFirstLastPara="1" wrap="square" lIns="91425" tIns="91425" rIns="91425" bIns="91425" anchor="t" anchorCtr="0">
            <a:noAutofit/>
          </a:bodyPr>
          <a:lstStyle/>
          <a:p>
            <a:pPr marL="338138" indent="0">
              <a:buNone/>
            </a:pPr>
            <a:r>
              <a:rPr lang="en-US" sz="1800" dirty="0"/>
              <a:t>Acknowledge the teacher’s feelings and suggest other ways that you can help the teacher with the problem. </a:t>
            </a:r>
          </a:p>
          <a:p>
            <a:pPr marL="338138" indent="0">
              <a:buNone/>
            </a:pPr>
            <a:r>
              <a:rPr lang="en-US" sz="1800" dirty="0"/>
              <a:t>You can raise the issue with the NSTU Staff Officer/RRC Chair and make sure it is on the radar for the next round of bargaining (if applicable). </a:t>
            </a:r>
          </a:p>
          <a:p>
            <a:pPr marL="338138" indent="0">
              <a:buNone/>
            </a:pPr>
            <a:r>
              <a:rPr lang="en-US" sz="1800" dirty="0"/>
              <a:t>If the member has a personal problem, you can help connect them with the NSTU Member Assistance Program (MAP) at 1-800-565-6788. Do your best to show compassion and understanding. </a:t>
            </a:r>
          </a:p>
          <a:p>
            <a:pPr marL="338138" indent="0">
              <a:buNone/>
            </a:pPr>
            <a:r>
              <a:rPr lang="en-US" sz="1800" dirty="0"/>
              <a:t>Remember, the teacher always has the right to file a grievance – regardless of the Union’s opinion/advice.</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22</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078010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11208" y="2286904"/>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5</a:t>
            </a:r>
            <a:endParaRPr sz="6000" dirty="0">
              <a:solidFill>
                <a:srgbClr val="FFFFFF"/>
              </a:solidFill>
            </a:endParaRPr>
          </a:p>
        </p:txBody>
      </p:sp>
    </p:spTree>
    <p:extLst>
      <p:ext uri="{BB962C8B-B14F-4D97-AF65-F5344CB8AC3E}">
        <p14:creationId xmlns:p14="http://schemas.microsoft.com/office/powerpoint/2010/main" val="1473488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a:t>
            </a:r>
            <a:endParaRPr dirty="0"/>
          </a:p>
        </p:txBody>
      </p:sp>
      <p:sp>
        <p:nvSpPr>
          <p:cNvPr id="155" name="Google Shape;155;p15"/>
          <p:cNvSpPr txBox="1">
            <a:spLocks noGrp="1"/>
          </p:cNvSpPr>
          <p:nvPr>
            <p:ph type="body" idx="1"/>
          </p:nvPr>
        </p:nvSpPr>
        <p:spPr>
          <a:xfrm>
            <a:off x="901874" y="1085138"/>
            <a:ext cx="6125226" cy="3432131"/>
          </a:xfrm>
          <a:prstGeom prst="rect">
            <a:avLst/>
          </a:prstGeom>
        </p:spPr>
        <p:txBody>
          <a:bodyPr spcFirstLastPara="1" wrap="square" lIns="91425" tIns="91425" rIns="91425" bIns="91425" anchor="t" anchorCtr="0">
            <a:noAutofit/>
          </a:bodyPr>
          <a:lstStyle/>
          <a:p>
            <a:pPr marL="0" indent="0">
              <a:buNone/>
            </a:pPr>
            <a:r>
              <a:rPr lang="en-US" sz="1800" dirty="0"/>
              <a:t>If the issue is grievable, and a speedy, informal resolution is not an option, then it is time to file a grievance. You need to follow the proper steps under your Collective Agreements(s) when you file a grievance.</a:t>
            </a:r>
          </a:p>
          <a:p>
            <a:pPr marL="0" indent="0">
              <a:buNone/>
            </a:pPr>
            <a:endParaRPr lang="en-US" sz="500" dirty="0"/>
          </a:p>
          <a:p>
            <a:pPr marL="0" indent="0">
              <a:buNone/>
            </a:pPr>
            <a:r>
              <a:rPr lang="en-US" sz="1800" b="1" i="1" dirty="0"/>
              <a:t>Remember Timeliness!  </a:t>
            </a:r>
            <a:r>
              <a:rPr lang="en-US" sz="2000" b="1" dirty="0">
                <a:solidFill>
                  <a:srgbClr val="FF0000"/>
                </a:solidFill>
              </a:rPr>
              <a:t>Know the timelines </a:t>
            </a:r>
            <a:r>
              <a:rPr lang="en-US" sz="1800" dirty="0"/>
              <a:t>outlined in your Collective Agreement(s) and abide by them. The clock starts ticking from the teacher’s effective knowledge of the incident. </a:t>
            </a:r>
            <a:r>
              <a:rPr lang="en-CA" sz="1800" dirty="0"/>
              <a:t>Grievances that are outside of the time limits stipulated are deemed to have been abandoned. Time limits can only be extended by mutual written consent of the parties.</a:t>
            </a:r>
          </a:p>
          <a:p>
            <a:pPr marL="0" indent="0">
              <a:buNone/>
            </a:pP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24</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089399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0902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 - timelines</a:t>
            </a:r>
            <a:endParaRPr dirty="0"/>
          </a:p>
        </p:txBody>
      </p:sp>
      <p:sp>
        <p:nvSpPr>
          <p:cNvPr id="155" name="Google Shape;155;p15"/>
          <p:cNvSpPr txBox="1">
            <a:spLocks noGrp="1"/>
          </p:cNvSpPr>
          <p:nvPr>
            <p:ph type="body" idx="1"/>
          </p:nvPr>
        </p:nvSpPr>
        <p:spPr>
          <a:xfrm>
            <a:off x="901875" y="1085138"/>
            <a:ext cx="7202466" cy="3432131"/>
          </a:xfrm>
          <a:prstGeom prst="rect">
            <a:avLst/>
          </a:prstGeom>
        </p:spPr>
        <p:txBody>
          <a:bodyPr spcFirstLastPara="1" wrap="square" lIns="91425" tIns="91425" rIns="91425" bIns="91425" anchor="t" anchorCtr="0">
            <a:noAutofit/>
          </a:bodyPr>
          <a:lstStyle/>
          <a:p>
            <a:pPr marL="0" indent="0">
              <a:buNone/>
            </a:pPr>
            <a:r>
              <a:rPr lang="en-CA" sz="1800" b="1" i="1" dirty="0"/>
              <a:t>Teachers’ Provincial Agreement</a:t>
            </a:r>
            <a:r>
              <a:rPr lang="en-CA" sz="1800" dirty="0"/>
              <a:t>, Article 42 – Grievance Procedure</a:t>
            </a:r>
          </a:p>
          <a:p>
            <a:pPr marL="285750" indent="-285750"/>
            <a:r>
              <a:rPr lang="en-CA" sz="1800" dirty="0"/>
              <a:t>Must submit request for Teachers’ Informal Discussions within </a:t>
            </a:r>
            <a:r>
              <a:rPr lang="en-CA" sz="1800" b="1" dirty="0"/>
              <a:t>30 clear days </a:t>
            </a:r>
            <a:r>
              <a:rPr lang="en-CA" sz="1800" dirty="0"/>
              <a:t>of the effective knowledge of the facts which give rise to alleged grievance.</a:t>
            </a:r>
          </a:p>
          <a:p>
            <a:pPr marL="139700" indent="0">
              <a:buNone/>
            </a:pPr>
            <a:endParaRPr lang="en-CA" sz="1800" dirty="0"/>
          </a:p>
          <a:p>
            <a:pPr marL="0" indent="0">
              <a:buNone/>
            </a:pPr>
            <a:r>
              <a:rPr lang="en-CA" sz="1800" b="1" i="1" dirty="0"/>
              <a:t>APSEA</a:t>
            </a:r>
            <a:r>
              <a:rPr lang="en-CA" sz="1800" dirty="0"/>
              <a:t>, Article 50 – Grievance Procedure </a:t>
            </a:r>
          </a:p>
          <a:p>
            <a:pPr marL="285750" indent="-285750"/>
            <a:r>
              <a:rPr lang="en-CA" sz="1800" dirty="0"/>
              <a:t>Must submit request for Teachers’ Informal Discussions within </a:t>
            </a:r>
            <a:r>
              <a:rPr lang="en-CA" sz="1800" b="1" dirty="0"/>
              <a:t>30 clear days </a:t>
            </a:r>
            <a:r>
              <a:rPr lang="en-CA" sz="1800" dirty="0"/>
              <a:t>of the effective knowledge of the facts which give rise to alleged grievance.</a:t>
            </a:r>
          </a:p>
          <a:p>
            <a:pPr marL="0" indent="0">
              <a:buNone/>
            </a:pPr>
            <a:endParaRPr lang="en-CA"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25</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364422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1262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 - timelines</a:t>
            </a:r>
            <a:endParaRPr dirty="0"/>
          </a:p>
        </p:txBody>
      </p:sp>
      <p:sp>
        <p:nvSpPr>
          <p:cNvPr id="155" name="Google Shape;155;p15"/>
          <p:cNvSpPr txBox="1">
            <a:spLocks noGrp="1"/>
          </p:cNvSpPr>
          <p:nvPr>
            <p:ph type="body" idx="1"/>
          </p:nvPr>
        </p:nvSpPr>
        <p:spPr>
          <a:xfrm>
            <a:off x="901875" y="1085138"/>
            <a:ext cx="7202466" cy="3432131"/>
          </a:xfrm>
          <a:prstGeom prst="rect">
            <a:avLst/>
          </a:prstGeom>
        </p:spPr>
        <p:txBody>
          <a:bodyPr spcFirstLastPara="1" wrap="square" lIns="91425" tIns="91425" rIns="91425" bIns="91425" anchor="t" anchorCtr="0">
            <a:noAutofit/>
          </a:bodyPr>
          <a:lstStyle/>
          <a:p>
            <a:pPr marL="0" indent="0">
              <a:buNone/>
            </a:pPr>
            <a:r>
              <a:rPr lang="en-CA" sz="1800" u="sng" dirty="0"/>
              <a:t>Regional Agreements</a:t>
            </a:r>
            <a:r>
              <a:rPr lang="en-CA" sz="1800" dirty="0"/>
              <a:t>:</a:t>
            </a:r>
          </a:p>
          <a:p>
            <a:pPr marL="0" indent="0">
              <a:buNone/>
            </a:pPr>
            <a:r>
              <a:rPr lang="en-CA" sz="1800" b="1" i="1" dirty="0"/>
              <a:t>South Shore Region</a:t>
            </a:r>
            <a:r>
              <a:rPr lang="en-CA" sz="1800" dirty="0"/>
              <a:t>, Article 7 – Grievance Procedure</a:t>
            </a:r>
          </a:p>
          <a:p>
            <a:pPr marL="0" indent="0">
              <a:buNone/>
            </a:pPr>
            <a:r>
              <a:rPr lang="en-CA" sz="1800" b="1" i="1" dirty="0"/>
              <a:t>Strait Region</a:t>
            </a:r>
            <a:r>
              <a:rPr lang="en-CA" sz="1800" dirty="0"/>
              <a:t>, Article 7 – Grievance/Arbitration</a:t>
            </a:r>
          </a:p>
          <a:p>
            <a:pPr marL="0" indent="0">
              <a:buNone/>
            </a:pPr>
            <a:r>
              <a:rPr lang="en-CA" sz="1800" b="1" i="1" dirty="0"/>
              <a:t>Tri-County Region</a:t>
            </a:r>
            <a:r>
              <a:rPr lang="en-CA" sz="1800" dirty="0"/>
              <a:t>, Article 8 – Grievance Procedure </a:t>
            </a:r>
          </a:p>
          <a:p>
            <a:pPr marL="0" indent="0">
              <a:buNone/>
            </a:pPr>
            <a:r>
              <a:rPr lang="en-CA" sz="1800" b="1" i="1" dirty="0"/>
              <a:t>Annapolis Valley Region</a:t>
            </a:r>
            <a:r>
              <a:rPr lang="en-CA" sz="1800" dirty="0"/>
              <a:t>, Article 7 – Grievance/Arbitration </a:t>
            </a:r>
          </a:p>
          <a:p>
            <a:pPr marL="0" indent="0">
              <a:buNone/>
            </a:pPr>
            <a:r>
              <a:rPr lang="en-CA" sz="1800" b="1" i="1" dirty="0"/>
              <a:t>CSAP</a:t>
            </a:r>
            <a:r>
              <a:rPr lang="en-CA" sz="1800" dirty="0"/>
              <a:t>, Article 24 – Grievance Procedure </a:t>
            </a:r>
          </a:p>
          <a:p>
            <a:pPr marL="0" indent="0">
              <a:buNone/>
            </a:pPr>
            <a:r>
              <a:rPr lang="en-CA" sz="1800" b="1" i="1" dirty="0"/>
              <a:t>Cape Breton-Victoria Region</a:t>
            </a:r>
            <a:r>
              <a:rPr lang="en-CA" sz="1800" dirty="0"/>
              <a:t>, Article 5 – Grievance Procedure </a:t>
            </a:r>
          </a:p>
          <a:p>
            <a:pPr marL="0" indent="0">
              <a:buNone/>
            </a:pPr>
            <a:endParaRPr lang="en-CA" sz="800" dirty="0"/>
          </a:p>
          <a:p>
            <a:pPr marL="285750" indent="-285750"/>
            <a:r>
              <a:rPr lang="en-CA" sz="1800" dirty="0"/>
              <a:t>Must submit Step One within </a:t>
            </a:r>
            <a:r>
              <a:rPr lang="en-CA" sz="1800" b="1" dirty="0"/>
              <a:t>10 working days </a:t>
            </a:r>
            <a:r>
              <a:rPr lang="en-CA" sz="1800" dirty="0"/>
              <a:t>of the effective knowledge of the facts which give rise to the alleged grievance.</a:t>
            </a:r>
          </a:p>
          <a:p>
            <a:pPr marL="139700" indent="0">
              <a:buNone/>
            </a:pPr>
            <a:endParaRPr lang="en-CA"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26</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871581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0254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 - timelines</a:t>
            </a:r>
            <a:endParaRPr dirty="0"/>
          </a:p>
        </p:txBody>
      </p:sp>
      <p:sp>
        <p:nvSpPr>
          <p:cNvPr id="155" name="Google Shape;155;p15"/>
          <p:cNvSpPr txBox="1">
            <a:spLocks noGrp="1"/>
          </p:cNvSpPr>
          <p:nvPr>
            <p:ph type="body" idx="1"/>
          </p:nvPr>
        </p:nvSpPr>
        <p:spPr>
          <a:xfrm>
            <a:off x="901875" y="1085138"/>
            <a:ext cx="7202466" cy="3432131"/>
          </a:xfrm>
          <a:prstGeom prst="rect">
            <a:avLst/>
          </a:prstGeom>
        </p:spPr>
        <p:txBody>
          <a:bodyPr spcFirstLastPara="1" wrap="square" lIns="91425" tIns="91425" rIns="91425" bIns="91425" anchor="t" anchorCtr="0">
            <a:noAutofit/>
          </a:bodyPr>
          <a:lstStyle/>
          <a:p>
            <a:pPr marL="0" indent="0">
              <a:buNone/>
            </a:pPr>
            <a:r>
              <a:rPr lang="en-CA" sz="1800" u="sng" dirty="0"/>
              <a:t>Regional Agreements</a:t>
            </a:r>
            <a:r>
              <a:rPr lang="en-CA" sz="1800" dirty="0"/>
              <a:t>:</a:t>
            </a:r>
          </a:p>
          <a:p>
            <a:pPr marL="0" indent="0">
              <a:buNone/>
            </a:pPr>
            <a:endParaRPr lang="en-CA" sz="1600" b="1" i="1" dirty="0"/>
          </a:p>
          <a:p>
            <a:pPr marL="0" indent="0">
              <a:buNone/>
            </a:pPr>
            <a:r>
              <a:rPr lang="en-CA" sz="1600" b="1" i="1" dirty="0"/>
              <a:t>Halifax Region</a:t>
            </a:r>
            <a:r>
              <a:rPr lang="en-CA" sz="1600" dirty="0"/>
              <a:t>, Article 13 – Grievance Resolution </a:t>
            </a:r>
          </a:p>
          <a:p>
            <a:pPr marL="285750" indent="-285750"/>
            <a:r>
              <a:rPr lang="en-CA" sz="1600" dirty="0"/>
              <a:t>Must submit Step One within </a:t>
            </a:r>
            <a:r>
              <a:rPr lang="en-CA" sz="1600" b="1" dirty="0"/>
              <a:t>20 working days </a:t>
            </a:r>
            <a:r>
              <a:rPr lang="en-CA" sz="1600" dirty="0"/>
              <a:t>of the effective knowledge of the facts which give rise to the alleged grievance.</a:t>
            </a:r>
          </a:p>
          <a:p>
            <a:pPr marL="0" indent="0">
              <a:buNone/>
            </a:pPr>
            <a:endParaRPr lang="en-CA" sz="1600" b="1" i="1" dirty="0"/>
          </a:p>
          <a:p>
            <a:pPr marL="0" indent="0">
              <a:buNone/>
            </a:pPr>
            <a:r>
              <a:rPr lang="en-CA" sz="1600" b="1" i="1" dirty="0" err="1"/>
              <a:t>Chignecto</a:t>
            </a:r>
            <a:r>
              <a:rPr lang="en-CA" sz="1600" b="1" i="1" dirty="0"/>
              <a:t>-Central Region</a:t>
            </a:r>
            <a:r>
              <a:rPr lang="en-CA" sz="1600" dirty="0"/>
              <a:t>, Article 5 – Grievance Procedure and Arbitration </a:t>
            </a:r>
          </a:p>
          <a:p>
            <a:pPr marL="285750" indent="-285750"/>
            <a:r>
              <a:rPr lang="en-CA" sz="1600" dirty="0"/>
              <a:t>Must submit Step One within </a:t>
            </a:r>
            <a:r>
              <a:rPr lang="en-CA" sz="1600" b="1" dirty="0"/>
              <a:t>20 working (business) days </a:t>
            </a:r>
            <a:r>
              <a:rPr lang="en-CA" sz="1600" dirty="0"/>
              <a:t>of the effective knowledge of the facts which give rise to the alleged grievance.</a:t>
            </a:r>
          </a:p>
          <a:p>
            <a:pPr marL="139700" indent="0">
              <a:buNone/>
            </a:pPr>
            <a:endParaRPr lang="en-CA"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27</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277932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Filing a grievance - letter</a:t>
            </a:r>
            <a:endParaRPr dirty="0"/>
          </a:p>
        </p:txBody>
      </p:sp>
      <p:sp>
        <p:nvSpPr>
          <p:cNvPr id="155" name="Google Shape;155;p15"/>
          <p:cNvSpPr txBox="1">
            <a:spLocks noGrp="1"/>
          </p:cNvSpPr>
          <p:nvPr>
            <p:ph type="body" idx="1"/>
          </p:nvPr>
        </p:nvSpPr>
        <p:spPr>
          <a:xfrm>
            <a:off x="901875" y="1085138"/>
            <a:ext cx="7202466" cy="3432131"/>
          </a:xfrm>
          <a:prstGeom prst="rect">
            <a:avLst/>
          </a:prstGeom>
        </p:spPr>
        <p:txBody>
          <a:bodyPr spcFirstLastPara="1" wrap="square" lIns="91425" tIns="91425" rIns="91425" bIns="91425" anchor="t" anchorCtr="0">
            <a:noAutofit/>
          </a:bodyPr>
          <a:lstStyle/>
          <a:p>
            <a:pPr marL="285750" indent="-285750"/>
            <a:r>
              <a:rPr lang="en-CA" sz="1800" dirty="0"/>
              <a:t>Typically the member/Union files a letter with the appropriate representative of the Employer – adhering to timelines.</a:t>
            </a:r>
          </a:p>
          <a:p>
            <a:pPr marL="285750" indent="-285750"/>
            <a:r>
              <a:rPr lang="en-CA" sz="1800" dirty="0"/>
              <a:t>This letter typically contains the Article(s) from the Collective Agreement(s) in question, a brief summary of how/why the Article(s) was breached and the remedy desired to avoid the grievance going further.</a:t>
            </a:r>
          </a:p>
          <a:p>
            <a:pPr marL="285750" indent="-285750"/>
            <a:r>
              <a:rPr lang="en-CA" sz="1800" dirty="0"/>
              <a:t>The letter is typically copied to the affected member(s), Regional Grievance Chair and NSTU Staff Officer.</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28</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114580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5B16-2F96-E2DC-1750-CF21CDF52491}"/>
              </a:ext>
            </a:extLst>
          </p:cNvPr>
          <p:cNvSpPr>
            <a:spLocks noGrp="1"/>
          </p:cNvSpPr>
          <p:nvPr>
            <p:ph type="title"/>
          </p:nvPr>
        </p:nvSpPr>
        <p:spPr>
          <a:xfrm>
            <a:off x="519546" y="376416"/>
            <a:ext cx="5220300" cy="683100"/>
          </a:xfrm>
        </p:spPr>
        <p:txBody>
          <a:bodyPr/>
          <a:lstStyle/>
          <a:p>
            <a:r>
              <a:rPr lang="en-US" dirty="0"/>
              <a:t>Abeyance </a:t>
            </a:r>
            <a:endParaRPr lang="en-CA" dirty="0"/>
          </a:p>
        </p:txBody>
      </p:sp>
      <p:sp>
        <p:nvSpPr>
          <p:cNvPr id="3" name="Text Placeholder 2">
            <a:extLst>
              <a:ext uri="{FF2B5EF4-FFF2-40B4-BE49-F238E27FC236}">
                <a16:creationId xmlns:a16="http://schemas.microsoft.com/office/drawing/2014/main" id="{F87E6AE5-689B-8E11-6A0B-1A447AD43A71}"/>
              </a:ext>
            </a:extLst>
          </p:cNvPr>
          <p:cNvSpPr>
            <a:spLocks noGrp="1"/>
          </p:cNvSpPr>
          <p:nvPr>
            <p:ph type="body" idx="1"/>
          </p:nvPr>
        </p:nvSpPr>
        <p:spPr>
          <a:xfrm>
            <a:off x="626280" y="1196050"/>
            <a:ext cx="6429720" cy="2618400"/>
          </a:xfrm>
        </p:spPr>
        <p:txBody>
          <a:bodyPr/>
          <a:lstStyle/>
          <a:p>
            <a:r>
              <a:rPr lang="en-US" sz="1800" dirty="0"/>
              <a:t>At any time after starting the grievance process you may request the timelines to be paused (think over the summer).</a:t>
            </a:r>
          </a:p>
          <a:p>
            <a:r>
              <a:rPr lang="en-US" sz="1800" dirty="0"/>
              <a:t>You may email the Employer representative and ask for the timelines to be “put in abeyance”. This effectively pauses the process. </a:t>
            </a:r>
          </a:p>
          <a:p>
            <a:r>
              <a:rPr lang="en-US" sz="1800" dirty="0"/>
              <a:t>You may request a specific time frame for the abeyance or just a general abeyance. </a:t>
            </a:r>
          </a:p>
          <a:p>
            <a:r>
              <a:rPr lang="en-US" sz="1800" dirty="0"/>
              <a:t>The Employer can also request this. </a:t>
            </a:r>
            <a:endParaRPr lang="en-CA" sz="1800" dirty="0"/>
          </a:p>
        </p:txBody>
      </p:sp>
      <p:sp>
        <p:nvSpPr>
          <p:cNvPr id="5" name="Slide Number Placeholder 4">
            <a:extLst>
              <a:ext uri="{FF2B5EF4-FFF2-40B4-BE49-F238E27FC236}">
                <a16:creationId xmlns:a16="http://schemas.microsoft.com/office/drawing/2014/main" id="{AF67BF50-043C-F712-7077-2923E9B11387}"/>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29506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36259" y="2286904"/>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6</a:t>
            </a:r>
            <a:endParaRPr sz="6000" dirty="0">
              <a:solidFill>
                <a:srgbClr val="FFFFFF"/>
              </a:solidFill>
            </a:endParaRPr>
          </a:p>
        </p:txBody>
      </p:sp>
    </p:spTree>
    <p:extLst>
      <p:ext uri="{BB962C8B-B14F-4D97-AF65-F5344CB8AC3E}">
        <p14:creationId xmlns:p14="http://schemas.microsoft.com/office/powerpoint/2010/main" val="3191020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557784" y="984554"/>
            <a:ext cx="7075393" cy="3432131"/>
          </a:xfrm>
          <a:prstGeom prst="rect">
            <a:avLst/>
          </a:prstGeom>
        </p:spPr>
        <p:txBody>
          <a:bodyPr spcFirstLastPara="1" wrap="square" lIns="91425" tIns="91425" rIns="91425" bIns="91425" anchor="t" anchorCtr="0">
            <a:noAutofit/>
          </a:bodyPr>
          <a:lstStyle/>
          <a:p>
            <a:pPr marL="0" indent="0">
              <a:buNone/>
            </a:pPr>
            <a:r>
              <a:rPr lang="en-US" sz="1800" b="1" i="1" dirty="0"/>
              <a:t>Plan, plan, plan.  </a:t>
            </a:r>
            <a:r>
              <a:rPr lang="en-US" sz="1800" dirty="0"/>
              <a:t>Make sure you are prepared to present your facts/rationale and have your documents.</a:t>
            </a:r>
          </a:p>
          <a:p>
            <a:pPr marL="0" indent="0">
              <a:buNone/>
            </a:pPr>
            <a:r>
              <a:rPr lang="en-US" sz="1800" b="1" i="1" dirty="0"/>
              <a:t>Rehearse.</a:t>
            </a:r>
            <a:r>
              <a:rPr lang="en-US" sz="1800" dirty="0"/>
              <a:t>  Make sure you know what you are going to say and help the grievor prepare as well.  It often makes sense for the grievor to describe what happened to them and to make an “impact statement.”  If the grievor is emotionally able to handle it, there is great power if they can describe the impact that the Employer’s arbitrary decision has had on their life. </a:t>
            </a:r>
          </a:p>
          <a:p>
            <a:pPr marL="0" indent="0">
              <a:buNone/>
            </a:pPr>
            <a:r>
              <a:rPr lang="en-US" sz="1800" b="1" i="1" dirty="0"/>
              <a:t>Strategize.  </a:t>
            </a:r>
            <a:r>
              <a:rPr lang="en-US" sz="1800" dirty="0"/>
              <a:t>Meet with the grievor and go over the details of your case and your arguments.  Decide on your best evidence and the best strategy. This will assist the grievor with feeling comfortable and prepared.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31</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686193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Think like the Employer.  </a:t>
            </a:r>
            <a:r>
              <a:rPr lang="en-US" sz="1800" dirty="0"/>
              <a:t>Try to anticipate their arguments and what you will say in response. </a:t>
            </a:r>
          </a:p>
          <a:p>
            <a:pPr marL="0" indent="0">
              <a:buNone/>
            </a:pPr>
            <a:r>
              <a:rPr lang="en-US" sz="1800" b="1" i="1" dirty="0"/>
              <a:t>What’s your bottom line?  </a:t>
            </a:r>
            <a:r>
              <a:rPr lang="en-US" sz="1800" dirty="0"/>
              <a:t>Decide beforehand on your bottom line.  Know what you want and also know what you will settle for.  If you know your winning position, and you get it, great!  If you settle on a compromise, make sure it will not set a bad precedent.  It is wise to include the “without precedent or prejudice” language in any settlement.  Always consulting your NSTU Staff Officer before any settlement.</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32</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530633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5824603" cy="3432131"/>
          </a:xfrm>
          <a:prstGeom prst="rect">
            <a:avLst/>
          </a:prstGeom>
        </p:spPr>
        <p:txBody>
          <a:bodyPr spcFirstLastPara="1" wrap="square" lIns="91425" tIns="91425" rIns="91425" bIns="91425" anchor="t" anchorCtr="0">
            <a:noAutofit/>
          </a:bodyPr>
          <a:lstStyle/>
          <a:p>
            <a:pPr marL="0" indent="0">
              <a:buNone/>
            </a:pPr>
            <a:r>
              <a:rPr lang="en-US" sz="1800" u="sng" dirty="0"/>
              <a:t>Three rules of evidence:</a:t>
            </a:r>
          </a:p>
          <a:p>
            <a:pPr marL="285750" indent="-285750"/>
            <a:r>
              <a:rPr lang="en-US" sz="1800" b="1" i="1" dirty="0"/>
              <a:t>Facts are not opinions.  </a:t>
            </a:r>
            <a:r>
              <a:rPr lang="en-US" sz="1800" dirty="0"/>
              <a:t>Evidence must be based on facts. Facts are what people see or hear. Opinions are what people think about what they see or hear. You need to separate the two and base your arguments on facts. </a:t>
            </a:r>
          </a:p>
          <a:p>
            <a:pPr marL="285750" indent="-285750"/>
            <a:r>
              <a:rPr lang="en-US" sz="1800" b="1" i="1" dirty="0"/>
              <a:t>Hearsay does not equal facts.  </a:t>
            </a:r>
            <a:r>
              <a:rPr lang="en-US" sz="1800" dirty="0"/>
              <a:t>You need facts from the original source.  Get it in writing (if possible).  Evidence cannot be based on hearsay. </a:t>
            </a:r>
          </a:p>
          <a:p>
            <a:pPr marL="285750" indent="-285750"/>
            <a:r>
              <a:rPr lang="en-US" sz="1800" b="1" i="1" dirty="0"/>
              <a:t>Facts must be relevant.  </a:t>
            </a:r>
            <a:r>
              <a:rPr lang="en-US" sz="1800" dirty="0"/>
              <a:t>The evidence you are giving must relate directly to the issue.</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33</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980814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3" y="1085138"/>
            <a:ext cx="6243993" cy="3432131"/>
          </a:xfrm>
          <a:prstGeom prst="rect">
            <a:avLst/>
          </a:prstGeom>
        </p:spPr>
        <p:txBody>
          <a:bodyPr spcFirstLastPara="1" wrap="square" lIns="91425" tIns="91425" rIns="91425" bIns="91425" anchor="t" anchorCtr="0">
            <a:noAutofit/>
          </a:bodyPr>
          <a:lstStyle/>
          <a:p>
            <a:pPr marL="0" indent="0">
              <a:buNone/>
            </a:pPr>
            <a:r>
              <a:rPr lang="en-US" sz="1800" u="sng" dirty="0"/>
              <a:t>What to do during the meeting:</a:t>
            </a:r>
          </a:p>
          <a:p>
            <a:pPr marL="285750" indent="-285750"/>
            <a:r>
              <a:rPr lang="en-US" sz="1800" b="1" i="1" dirty="0"/>
              <a:t>Bring the grievor to the meeting.  </a:t>
            </a:r>
            <a:r>
              <a:rPr lang="en-US" sz="1600" dirty="0"/>
              <a:t>Do one final check-in to make sure that the grievor is prepared and that they know that while you will be conducting the meeting, they may be doing (if able) most of the talking. </a:t>
            </a:r>
          </a:p>
          <a:p>
            <a:pPr marL="285750" indent="-285750"/>
            <a:r>
              <a:rPr lang="en-US" sz="1800" b="1" i="1" dirty="0"/>
              <a:t>Stay united.  </a:t>
            </a:r>
            <a:r>
              <a:rPr lang="en-US" sz="1600" dirty="0"/>
              <a:t>Do not let any disagreements or divisions show between you and the grievor. If unity starts to crack, ask for a caucus and get yourselves together (literally!). </a:t>
            </a:r>
          </a:p>
          <a:p>
            <a:pPr marL="285750" indent="-285750"/>
            <a:r>
              <a:rPr lang="en-US" sz="1800" b="1" i="1" dirty="0"/>
              <a:t>Do not get blindsided. </a:t>
            </a:r>
            <a:r>
              <a:rPr lang="en-US" sz="1600" dirty="0"/>
              <a:t>Make sure you know everything you possibly can about the case. You do not want any unwelcome surprises when you are in the middle of the meeting. If you do get surprised, call a recess. You might have to reschedule the meeting and investigate further or change your strategy.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34</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934101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u="sng" dirty="0"/>
              <a:t>What to do during the meeting:</a:t>
            </a:r>
          </a:p>
          <a:p>
            <a:pPr marL="285750" indent="-285750"/>
            <a:r>
              <a:rPr lang="en-US" sz="1800" b="1" i="1" dirty="0"/>
              <a:t>Stay grounded.  </a:t>
            </a:r>
            <a:r>
              <a:rPr lang="en-US" sz="1600" dirty="0"/>
              <a:t>You need to remain professional during the interactions with the Employer. If you are going to get “angry”, make sure it is part of your rehearsed plan. </a:t>
            </a:r>
          </a:p>
          <a:p>
            <a:pPr marL="285750" indent="-285750"/>
            <a:r>
              <a:rPr lang="en-US" sz="1800" b="1" i="1" dirty="0"/>
              <a:t>Do not make it personal.</a:t>
            </a:r>
            <a:r>
              <a:rPr lang="en-US" sz="1800" dirty="0"/>
              <a:t>  </a:t>
            </a:r>
            <a:r>
              <a:rPr lang="en-US" sz="1600" dirty="0"/>
              <a:t>The grievance is about the Employer’s actions and ensuring a just remedy. Don’t make personal attacks on individuals. It will not help win the grievance. </a:t>
            </a:r>
          </a:p>
          <a:p>
            <a:pPr marL="285750" indent="-285750"/>
            <a:r>
              <a:rPr lang="en-US" sz="1800" b="1" i="1" dirty="0"/>
              <a:t>Stick to the facts.  </a:t>
            </a:r>
            <a:r>
              <a:rPr lang="en-US" sz="1600" dirty="0"/>
              <a:t>The Employer may not agree with you, but if you have your evidence well documented, you will be better able to make your case.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35</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198243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u="sng" dirty="0"/>
              <a:t>What to do during the meeting:</a:t>
            </a:r>
          </a:p>
          <a:p>
            <a:pPr marL="285750" indent="-285750"/>
            <a:r>
              <a:rPr lang="en-US" sz="1800" b="1" i="1" dirty="0"/>
              <a:t>Make sure you get heard. </a:t>
            </a:r>
            <a:r>
              <a:rPr lang="en-US" sz="1600" dirty="0"/>
              <a:t>Do not allow the Employer to digress or interrupt. You have the right to be heard. </a:t>
            </a:r>
          </a:p>
          <a:p>
            <a:pPr marL="285750" indent="-285750"/>
            <a:r>
              <a:rPr lang="en-US" sz="1800" b="1" i="1" dirty="0"/>
              <a:t>Be a good listener.  </a:t>
            </a:r>
            <a:r>
              <a:rPr lang="en-US" sz="1600" dirty="0"/>
              <a:t>It is up to the grievor to prove their case. Listen to what they and the Employer have to say. This will help you respond and add any missing information. </a:t>
            </a:r>
          </a:p>
          <a:p>
            <a:pPr marL="285750" indent="-285750"/>
            <a:r>
              <a:rPr lang="en-US" sz="1800" b="1" i="1" dirty="0"/>
              <a:t>Do not be afraid to ask questions. </a:t>
            </a:r>
            <a:r>
              <a:rPr lang="en-US" sz="1600" dirty="0"/>
              <a:t>The Employer may try to be evasive. You need to be persistent (and professional). The Employer is entitled to their opinion, but that is all it is. If they say the grievance is not valid, do not accept this as true. That is for the Union and, if it comes to it, an arbitrator to decide.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36</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011771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u="sng" dirty="0"/>
              <a:t>What to do during the meeting:</a:t>
            </a:r>
          </a:p>
          <a:p>
            <a:pPr marL="285750" indent="-285750"/>
            <a:r>
              <a:rPr lang="en-US" sz="1800" b="1" i="1" dirty="0"/>
              <a:t>Deal calmly with surprises.  </a:t>
            </a:r>
            <a:r>
              <a:rPr lang="en-US" sz="1600" dirty="0"/>
              <a:t>The Employer may have information about the grievance that you do not have, no matter how carefully you have discussed the facts. Calmly request clarification and listen carefully to the answers. If the grievor brings up new information that you did not expect, ask for a recess. Make sure to present a unified front and get things sorted out before you walk back in the room.</a:t>
            </a:r>
          </a:p>
          <a:p>
            <a:pPr marL="285750" indent="-285750"/>
            <a:r>
              <a:rPr lang="en-US" sz="1800" b="1" i="1" dirty="0"/>
              <a:t>Know when to stop talking.  </a:t>
            </a:r>
            <a:r>
              <a:rPr lang="en-US" sz="1600" dirty="0"/>
              <a:t>If the Employer agrees with you, stop talking. If you are not making progress, perhaps it is time to stop the meeting.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37</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871975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5573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u="sng" dirty="0"/>
              <a:t>What to do during the meeting:</a:t>
            </a:r>
          </a:p>
          <a:p>
            <a:pPr marL="285750" indent="-285750"/>
            <a:r>
              <a:rPr lang="en-US" sz="1800" b="1" i="1" dirty="0"/>
              <a:t>Take great notes</a:t>
            </a:r>
            <a:r>
              <a:rPr lang="en-US" sz="1600" dirty="0"/>
              <a:t>.  Including dates, times, those present, direct quotes, etc. Set up your page beforehand to know the structure you are going to use. Sometimes it is a good idea to leave a column on the right-hand side of the page blank so you can fill in ideas/strategies/ thoughts after the meeting.  Ask the Employer to repeat things to make sure you have it down properly. This will give you some measure of control over the pace of the meeting. </a:t>
            </a:r>
          </a:p>
          <a:p>
            <a:pPr marL="285750" indent="-285750"/>
            <a:r>
              <a:rPr lang="en-US" sz="1800" b="1" i="1" dirty="0"/>
              <a:t>Do not be afraid to take a break. </a:t>
            </a:r>
            <a:r>
              <a:rPr lang="en-US" sz="1600" dirty="0"/>
              <a:t>Remember, if you need to ask for a caucus, you can.</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38</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125905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36259" y="2712789"/>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After the Grievance Meeting</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 sz="6000" b="1" dirty="0">
                <a:solidFill>
                  <a:srgbClr val="FFFFFF"/>
                </a:solidFill>
                <a:latin typeface="Poppins"/>
                <a:sym typeface="Poppins"/>
              </a:rPr>
              <a:t>7</a:t>
            </a:r>
            <a:endParaRPr sz="6000" dirty="0">
              <a:solidFill>
                <a:srgbClr val="FFFFFF"/>
              </a:solidFill>
            </a:endParaRPr>
          </a:p>
        </p:txBody>
      </p:sp>
    </p:spTree>
    <p:extLst>
      <p:ext uri="{BB962C8B-B14F-4D97-AF65-F5344CB8AC3E}">
        <p14:creationId xmlns:p14="http://schemas.microsoft.com/office/powerpoint/2010/main" val="3791345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8382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After the grievance meeting</a:t>
            </a:r>
            <a:endParaRPr dirty="0"/>
          </a:p>
        </p:txBody>
      </p:sp>
      <p:sp>
        <p:nvSpPr>
          <p:cNvPr id="155" name="Google Shape;155;p15"/>
          <p:cNvSpPr txBox="1">
            <a:spLocks noGrp="1"/>
          </p:cNvSpPr>
          <p:nvPr>
            <p:ph type="body" idx="1"/>
          </p:nvPr>
        </p:nvSpPr>
        <p:spPr>
          <a:xfrm>
            <a:off x="912445" y="993698"/>
            <a:ext cx="6251555" cy="3432131"/>
          </a:xfrm>
          <a:prstGeom prst="rect">
            <a:avLst/>
          </a:prstGeom>
        </p:spPr>
        <p:txBody>
          <a:bodyPr spcFirstLastPara="1" wrap="square" lIns="91425" tIns="91425" rIns="91425" bIns="91425" anchor="t" anchorCtr="0">
            <a:noAutofit/>
          </a:bodyPr>
          <a:lstStyle/>
          <a:p>
            <a:pPr marL="0" indent="0">
              <a:buNone/>
            </a:pPr>
            <a:r>
              <a:rPr lang="en-US" sz="1800" b="1" i="1" dirty="0"/>
              <a:t>If you “win”</a:t>
            </a:r>
            <a:r>
              <a:rPr lang="en-US" sz="1800" b="1" dirty="0"/>
              <a:t> – </a:t>
            </a:r>
            <a:r>
              <a:rPr lang="en-US" sz="1800" dirty="0"/>
              <a:t>Celebrate and make sure that the Employer makes good on the remedy that was agreed upon. </a:t>
            </a:r>
          </a:p>
          <a:p>
            <a:pPr marL="0" indent="0">
              <a:buNone/>
            </a:pPr>
            <a:r>
              <a:rPr lang="en-US" sz="1800" b="1" i="1" dirty="0"/>
              <a:t>If you “lose” – </a:t>
            </a:r>
            <a:r>
              <a:rPr lang="en-US" sz="1800" dirty="0"/>
              <a:t>Decide whether or not to keep fighting. The Employer may deny your grievance, even if you think you have a watertight case. If this happens, you must explain the situation to the grievor.  Depending on your structure, the Regional Grievance Committee then must meet, review the facts of the case and decide if the grievance should go to the next step. You should also check in with your NSTU Staff Officer to see if they have any advice. Remember to adhere to your Collective Agreement(s) timelines.</a:t>
            </a:r>
            <a:endParaRPr lang="en-US" sz="16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40</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11759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8454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After the 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b="1" i="1" dirty="0"/>
              <a:t>No answer is an answer – </a:t>
            </a:r>
            <a:r>
              <a:rPr lang="en-US" sz="1800" dirty="0"/>
              <a:t>Sometimes the Employer just will not bother getting back to you on a grievance. They may be hoping it will go away. But no answer is still an answer – it can be inferred that they are denying your grievance and that means you can take it to the next step, based on the Grievance Committee’s decision (in consultation with the NSTU Staff Officer).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41</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180791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68526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After the grievance meeting</a:t>
            </a:r>
            <a:endParaRPr dirty="0"/>
          </a:p>
        </p:txBody>
      </p:sp>
      <p:sp>
        <p:nvSpPr>
          <p:cNvPr id="155" name="Google Shape;155;p15"/>
          <p:cNvSpPr txBox="1">
            <a:spLocks noGrp="1"/>
          </p:cNvSpPr>
          <p:nvPr>
            <p:ph type="body" idx="1"/>
          </p:nvPr>
        </p:nvSpPr>
        <p:spPr>
          <a:xfrm>
            <a:off x="901874" y="1085138"/>
            <a:ext cx="6012493" cy="3432131"/>
          </a:xfrm>
          <a:prstGeom prst="rect">
            <a:avLst/>
          </a:prstGeom>
        </p:spPr>
        <p:txBody>
          <a:bodyPr spcFirstLastPara="1" wrap="square" lIns="91425" tIns="91425" rIns="91425" bIns="91425" anchor="t" anchorCtr="0">
            <a:noAutofit/>
          </a:bodyPr>
          <a:lstStyle/>
          <a:p>
            <a:pPr marL="0" indent="0">
              <a:buNone/>
            </a:pPr>
            <a:r>
              <a:rPr lang="en-US" sz="1800" b="1" i="1" dirty="0"/>
              <a:t>Arbitration – </a:t>
            </a:r>
            <a:r>
              <a:rPr lang="en-US" sz="1800" dirty="0"/>
              <a:t>Grievances that have reached their final step are referred to the NSTU Staff Officer for review. The Union will then decide whether or not it will present the grievance for arbitration. The NSTU makes the decision based on the strength of the case, its content and/or what the impact of a binding decision would be on members (not just the </a:t>
            </a:r>
            <a:r>
              <a:rPr lang="en-US" sz="1800" dirty="0" err="1"/>
              <a:t>grievor</a:t>
            </a:r>
            <a:r>
              <a:rPr lang="en-US" sz="1800" dirty="0"/>
              <a:t>).  The Grievance Chair should always keep in mind the possibility of the case ending up in arbitration. The complete file of notes and documents that has gathered while building the case will be indispensable for this final stage.</a:t>
            </a:r>
            <a:endParaRPr lang="en-US" sz="16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42</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205781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ctrTitle"/>
          </p:nvPr>
        </p:nvSpPr>
        <p:spPr>
          <a:xfrm>
            <a:off x="2561311" y="3176252"/>
            <a:ext cx="4004400" cy="9567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the Grievor: Checklist</a:t>
            </a:r>
            <a:endParaRPr dirty="0"/>
          </a:p>
        </p:txBody>
      </p:sp>
      <p:sp>
        <p:nvSpPr>
          <p:cNvPr id="177" name="Google Shape;177;p17"/>
          <p:cNvSpPr txBox="1"/>
          <p:nvPr/>
        </p:nvSpPr>
        <p:spPr>
          <a:xfrm>
            <a:off x="1030925" y="710500"/>
            <a:ext cx="1392600" cy="13908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Clr>
                <a:schemeClr val="dk1"/>
              </a:buClr>
              <a:buSzPts val="1100"/>
              <a:buFont typeface="Arial"/>
              <a:buNone/>
            </a:pPr>
            <a:r>
              <a:rPr lang="en-US" sz="6000" dirty="0">
                <a:solidFill>
                  <a:srgbClr val="FFFFFF"/>
                </a:solidFill>
              </a:rPr>
              <a:t>8</a:t>
            </a:r>
            <a:endParaRPr sz="6000" dirty="0">
              <a:solidFill>
                <a:srgbClr val="FFFFFF"/>
              </a:solidFill>
            </a:endParaRPr>
          </a:p>
        </p:txBody>
      </p:sp>
    </p:spTree>
    <p:extLst>
      <p:ext uri="{BB962C8B-B14F-4D97-AF65-F5344CB8AC3E}">
        <p14:creationId xmlns:p14="http://schemas.microsoft.com/office/powerpoint/2010/main" val="22946807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2918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703722" y="1085138"/>
            <a:ext cx="6524256" cy="3432131"/>
          </a:xfrm>
          <a:prstGeom prst="rect">
            <a:avLst/>
          </a:prstGeom>
        </p:spPr>
        <p:txBody>
          <a:bodyPr spcFirstLastPara="1" wrap="square" lIns="91425" tIns="91425" rIns="91425" bIns="91425" anchor="t" anchorCtr="0">
            <a:noAutofit/>
          </a:bodyPr>
          <a:lstStyle/>
          <a:p>
            <a:pPr marL="0" indent="0">
              <a:buNone/>
            </a:pPr>
            <a:r>
              <a:rPr lang="en-US" sz="1800" dirty="0"/>
              <a:t>The following is a list of sample questions that may help you during your initial meeting with a potential grievor. </a:t>
            </a:r>
          </a:p>
          <a:p>
            <a:pPr marL="0" indent="0">
              <a:buNone/>
            </a:pPr>
            <a:r>
              <a:rPr lang="en-US" sz="1600" dirty="0"/>
              <a:t>First, determine whether the problem at hand is best dealt with through the grievance process or whether another strategy is more appropriate for resolving the issue. The initial assessment should also examine several questions such as: </a:t>
            </a:r>
          </a:p>
          <a:p>
            <a:pPr marL="285750" indent="-285750"/>
            <a:r>
              <a:rPr lang="en-US" sz="1600" dirty="0"/>
              <a:t>Can the complaint be addressed informally? </a:t>
            </a:r>
          </a:p>
          <a:p>
            <a:pPr marL="285750" indent="-285750"/>
            <a:r>
              <a:rPr lang="en-US" sz="1600" dirty="0"/>
              <a:t>Is a grievance necessary? Why? </a:t>
            </a:r>
          </a:p>
          <a:p>
            <a:pPr marL="285750" indent="-285750"/>
            <a:r>
              <a:rPr lang="en-US" sz="1600" dirty="0"/>
              <a:t>Does the issue pertain to a violation of the Collective Agreement(s) or does it fall under other legislation/policy/management rights? </a:t>
            </a:r>
          </a:p>
          <a:p>
            <a:pPr marL="0" indent="0">
              <a:buNone/>
            </a:pPr>
            <a:r>
              <a:rPr lang="en-US" sz="1600" dirty="0"/>
              <a:t>The NSTU encourages members to resolve issues at the source with the affected parties and as early as possible.</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44</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856958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2918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Who</a:t>
            </a:r>
            <a:r>
              <a:rPr lang="en-US" sz="1800" dirty="0"/>
              <a:t>: </a:t>
            </a:r>
          </a:p>
          <a:p>
            <a:pPr marL="285750" indent="-285750"/>
            <a:r>
              <a:rPr lang="en-US" sz="1600" dirty="0"/>
              <a:t>Who is/are the potential grievor(s)? Include name(s), contact info and professional number (if possible). </a:t>
            </a:r>
          </a:p>
          <a:p>
            <a:pPr marL="285750" indent="-285750"/>
            <a:r>
              <a:rPr lang="en-US" sz="1600" dirty="0"/>
              <a:t>Who are the supervisors/administrators/HR staff? </a:t>
            </a:r>
          </a:p>
          <a:p>
            <a:pPr marL="285750" indent="-285750"/>
            <a:r>
              <a:rPr lang="en-US" sz="1600" dirty="0"/>
              <a:t>Who has been talked to about the issue so far? </a:t>
            </a:r>
          </a:p>
          <a:p>
            <a:pPr marL="285750" indent="-285750"/>
            <a:r>
              <a:rPr lang="en-US" sz="1600" dirty="0"/>
              <a:t>Who has the power to grant the remedies requested? </a:t>
            </a:r>
          </a:p>
          <a:p>
            <a:pPr marL="285750" indent="-285750"/>
            <a:r>
              <a:rPr lang="en-US" sz="1600" dirty="0"/>
              <a:t>Who are the witnesses?</a:t>
            </a:r>
          </a:p>
          <a:p>
            <a:pPr marL="285750" indent="-285750"/>
            <a:r>
              <a:rPr lang="en-US" sz="1600" dirty="0"/>
              <a:t>Who can corroborate the grievor’s version? </a:t>
            </a:r>
          </a:p>
          <a:p>
            <a:pPr marL="285750" indent="-285750"/>
            <a:r>
              <a:rPr lang="en-US" sz="1600" dirty="0"/>
              <a:t>Who will testify or provide statements? </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45</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3848627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2558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Who</a:t>
            </a:r>
            <a:r>
              <a:rPr lang="en-US" sz="1800" dirty="0"/>
              <a:t>: </a:t>
            </a:r>
          </a:p>
          <a:p>
            <a:pPr marL="285750" indent="-285750"/>
            <a:r>
              <a:rPr lang="en-US" sz="1600" dirty="0"/>
              <a:t>Who else has a similar problem or has in the past? </a:t>
            </a:r>
          </a:p>
          <a:p>
            <a:pPr marL="285750" indent="-285750"/>
            <a:r>
              <a:rPr lang="en-US" sz="1600" dirty="0"/>
              <a:t>Who will be affected by the outcome?  </a:t>
            </a:r>
          </a:p>
          <a:p>
            <a:pPr marL="285750" indent="-285750"/>
            <a:r>
              <a:rPr lang="en-US" sz="1600" dirty="0"/>
              <a:t>Who has the information you need? </a:t>
            </a:r>
          </a:p>
          <a:p>
            <a:pPr marL="285750" indent="-285750"/>
            <a:r>
              <a:rPr lang="en-US" sz="1600" dirty="0"/>
              <a:t>Who do you need to consult? </a:t>
            </a:r>
          </a:p>
          <a:p>
            <a:pPr marL="285750" indent="-285750"/>
            <a:r>
              <a:rPr lang="en-US" sz="1600" dirty="0"/>
              <a:t>Who might give you advice? </a:t>
            </a:r>
          </a:p>
          <a:p>
            <a:pPr marL="285750" indent="-285750"/>
            <a:r>
              <a:rPr lang="en-US" sz="1600" dirty="0"/>
              <a:t>Who will provide representation at the next levels?</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46</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086568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2774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What</a:t>
            </a:r>
            <a:r>
              <a:rPr lang="en-US" sz="1800" dirty="0"/>
              <a:t>: </a:t>
            </a:r>
          </a:p>
          <a:p>
            <a:pPr marL="285750" indent="-285750"/>
            <a:r>
              <a:rPr lang="en-US" sz="1600" dirty="0"/>
              <a:t>What is being grieved? Is it part of the Collective Agreement?</a:t>
            </a:r>
          </a:p>
          <a:p>
            <a:pPr marL="285750" indent="-285750"/>
            <a:r>
              <a:rPr lang="en-US" sz="1600" dirty="0"/>
              <a:t>What kind of grievance is this (individual, group, policy)? </a:t>
            </a:r>
          </a:p>
          <a:p>
            <a:pPr marL="285750" indent="-285750"/>
            <a:r>
              <a:rPr lang="en-US" sz="1600" dirty="0"/>
              <a:t>What happened? </a:t>
            </a:r>
          </a:p>
          <a:p>
            <a:pPr marL="285750" indent="-285750"/>
            <a:r>
              <a:rPr lang="en-US" sz="1600" dirty="0"/>
              <a:t>What are the interests of the Employer in solving this problem? </a:t>
            </a:r>
          </a:p>
          <a:p>
            <a:pPr marL="285750" indent="-285750"/>
            <a:r>
              <a:rPr lang="en-US" sz="1600" dirty="0"/>
              <a:t>What are the interests of the Employer in not solving this problem? </a:t>
            </a:r>
          </a:p>
          <a:p>
            <a:pPr marL="285750" indent="-285750"/>
            <a:r>
              <a:rPr lang="en-US" sz="1600" dirty="0"/>
              <a:t>What are the member’s interests in solving the problem?</a:t>
            </a:r>
          </a:p>
          <a:p>
            <a:pPr marL="0" indent="0">
              <a:buNone/>
            </a:pP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47</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12410028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364330"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When</a:t>
            </a:r>
            <a:r>
              <a:rPr lang="en-US" sz="1800" dirty="0"/>
              <a:t>: </a:t>
            </a:r>
          </a:p>
          <a:p>
            <a:pPr marL="285750" indent="-285750"/>
            <a:r>
              <a:rPr lang="en-US" sz="1600" dirty="0"/>
              <a:t>When did the problem occur? For how long and how often?</a:t>
            </a:r>
          </a:p>
          <a:p>
            <a:pPr marL="285750" indent="-285750"/>
            <a:r>
              <a:rPr lang="en-US" sz="1600" dirty="0"/>
              <a:t>When did the grievor first start trying to address the problem? </a:t>
            </a:r>
          </a:p>
          <a:p>
            <a:pPr marL="285750" indent="-285750"/>
            <a:r>
              <a:rPr lang="en-US" sz="1600" dirty="0"/>
              <a:t>When does the grievance have to be filed? </a:t>
            </a:r>
          </a:p>
          <a:p>
            <a:pPr marL="285750" indent="-285750"/>
            <a:r>
              <a:rPr lang="en-US" sz="1600" dirty="0"/>
              <a:t>When will the next steps occur and what needs to be done to meet timelines?</a:t>
            </a: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48</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4260397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3062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Where</a:t>
            </a:r>
            <a:r>
              <a:rPr lang="en-US" sz="1800" dirty="0"/>
              <a:t>: </a:t>
            </a:r>
          </a:p>
          <a:p>
            <a:pPr marL="285750" indent="-285750"/>
            <a:r>
              <a:rPr lang="en-US" sz="1600" dirty="0"/>
              <a:t>Where did the incident(s) in question take place?</a:t>
            </a:r>
            <a:endParaRPr lang="en-US" sz="1800" dirty="0"/>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49</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273266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a:spLocks noGrp="1"/>
          </p:cNvSpPr>
          <p:nvPr>
            <p:ph type="title"/>
          </p:nvPr>
        </p:nvSpPr>
        <p:spPr>
          <a:xfrm>
            <a:off x="469725" y="402038"/>
            <a:ext cx="7277475" cy="6831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dirty="0"/>
              <a:t>Meeting with grievor checklist</a:t>
            </a:r>
            <a:endParaRPr dirty="0"/>
          </a:p>
        </p:txBody>
      </p:sp>
      <p:sp>
        <p:nvSpPr>
          <p:cNvPr id="155" name="Google Shape;155;p15"/>
          <p:cNvSpPr txBox="1">
            <a:spLocks noGrp="1"/>
          </p:cNvSpPr>
          <p:nvPr>
            <p:ph type="body" idx="1"/>
          </p:nvPr>
        </p:nvSpPr>
        <p:spPr>
          <a:xfrm>
            <a:off x="901874" y="1085138"/>
            <a:ext cx="6326103" cy="3432131"/>
          </a:xfrm>
          <a:prstGeom prst="rect">
            <a:avLst/>
          </a:prstGeom>
        </p:spPr>
        <p:txBody>
          <a:bodyPr spcFirstLastPara="1" wrap="square" lIns="91425" tIns="91425" rIns="91425" bIns="91425" anchor="t" anchorCtr="0">
            <a:noAutofit/>
          </a:bodyPr>
          <a:lstStyle/>
          <a:p>
            <a:pPr marL="0" indent="0">
              <a:buNone/>
            </a:pPr>
            <a:r>
              <a:rPr lang="en-US" sz="1800" b="1" i="1" dirty="0"/>
              <a:t>General questions </a:t>
            </a:r>
          </a:p>
          <a:p>
            <a:pPr marL="0" indent="0">
              <a:buNone/>
            </a:pPr>
            <a:r>
              <a:rPr lang="en-US" sz="1800" u="sng" dirty="0"/>
              <a:t>Why</a:t>
            </a:r>
            <a:r>
              <a:rPr lang="en-US" sz="1800" dirty="0"/>
              <a:t>: </a:t>
            </a:r>
          </a:p>
          <a:p>
            <a:pPr marL="285750" indent="-285750"/>
            <a:r>
              <a:rPr lang="en-US" sz="1600" dirty="0"/>
              <a:t>Why is this a problem? </a:t>
            </a:r>
          </a:p>
          <a:p>
            <a:pPr marL="285750" indent="-285750"/>
            <a:r>
              <a:rPr lang="en-US" sz="1600" dirty="0"/>
              <a:t>Why did or did not the member take action? </a:t>
            </a:r>
          </a:p>
          <a:p>
            <a:pPr marL="285750" indent="-285750"/>
            <a:r>
              <a:rPr lang="en-US" sz="1600" dirty="0"/>
              <a:t>Why did this happen to this particular member or group of members? Are there other factors at play?</a:t>
            </a:r>
          </a:p>
          <a:p>
            <a:pPr marL="285750" indent="-285750"/>
            <a:r>
              <a:rPr lang="en-US" sz="1600" dirty="0"/>
              <a:t>Why does the member feel the Collective Agreement was breached?</a:t>
            </a:r>
          </a:p>
        </p:txBody>
      </p:sp>
      <p:sp>
        <p:nvSpPr>
          <p:cNvPr id="157" name="Google Shape;157;p1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50</a:t>
            </a:fld>
            <a:endParaRPr dirty="0"/>
          </a:p>
        </p:txBody>
      </p:sp>
      <p:grpSp>
        <p:nvGrpSpPr>
          <p:cNvPr id="158" name="Google Shape;158;p15"/>
          <p:cNvGrpSpPr/>
          <p:nvPr/>
        </p:nvGrpSpPr>
        <p:grpSpPr>
          <a:xfrm>
            <a:off x="7227977" y="2052723"/>
            <a:ext cx="1212302" cy="1038068"/>
            <a:chOff x="1934025" y="1001650"/>
            <a:chExt cx="415300" cy="355600"/>
          </a:xfrm>
        </p:grpSpPr>
        <p:sp>
          <p:nvSpPr>
            <p:cNvPr id="159" name="Google Shape;159;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Google Shape;160;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1" name="Google Shape;161;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Google Shape;162;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628454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6"/>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51</a:t>
            </a:fld>
            <a:endParaRPr/>
          </a:p>
        </p:txBody>
      </p:sp>
      <p:sp>
        <p:nvSpPr>
          <p:cNvPr id="421" name="Google Shape;421;p36"/>
          <p:cNvSpPr txBox="1">
            <a:spLocks noGrp="1"/>
          </p:cNvSpPr>
          <p:nvPr>
            <p:ph type="ctrTitle" idx="4294967295"/>
          </p:nvPr>
        </p:nvSpPr>
        <p:spPr>
          <a:xfrm>
            <a:off x="2351788" y="1206264"/>
            <a:ext cx="46080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8000" dirty="0"/>
              <a:t>Thanks!</a:t>
            </a:r>
            <a:endParaRPr sz="8000" dirty="0"/>
          </a:p>
        </p:txBody>
      </p:sp>
      <p:sp>
        <p:nvSpPr>
          <p:cNvPr id="422" name="Google Shape;422;p36"/>
          <p:cNvSpPr txBox="1">
            <a:spLocks noGrp="1"/>
          </p:cNvSpPr>
          <p:nvPr>
            <p:ph type="subTitle" idx="4294967295"/>
          </p:nvPr>
        </p:nvSpPr>
        <p:spPr>
          <a:xfrm>
            <a:off x="2351788" y="2503871"/>
            <a:ext cx="4608000" cy="17787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dirty="0">
                <a:latin typeface="Poppins"/>
                <a:ea typeface="Poppins"/>
                <a:cs typeface="Poppins"/>
                <a:sym typeface="Poppins"/>
              </a:rPr>
              <a:t>Any questions?</a:t>
            </a:r>
            <a:endParaRPr dirty="0"/>
          </a:p>
          <a:p>
            <a:pPr marL="0" lvl="0" indent="0" algn="ctr">
              <a:spcBef>
                <a:spcPts val="600"/>
              </a:spcBef>
              <a:spcAft>
                <a:spcPts val="0"/>
              </a:spcAft>
              <a:buClr>
                <a:schemeClr val="dk1"/>
              </a:buClr>
              <a:buSzPts val="1100"/>
              <a:buFont typeface="Arial"/>
              <a:buNone/>
            </a:pPr>
            <a:r>
              <a:rPr lang="en-US" dirty="0"/>
              <a:t>Contact your Member Services Staff Officer</a:t>
            </a:r>
            <a:endParaRPr dirty="0"/>
          </a:p>
          <a:p>
            <a:pPr marL="127000" lvl="0" indent="0" algn="ctr" rtl="0">
              <a:spcBef>
                <a:spcPts val="600"/>
              </a:spcBef>
              <a:spcAft>
                <a:spcPts val="0"/>
              </a:spcAft>
              <a:buSzPts val="1600"/>
              <a:buNone/>
            </a:pPr>
            <a:r>
              <a:rPr lang="en-US" dirty="0"/>
              <a:t>1-800-565-6788</a:t>
            </a:r>
          </a:p>
          <a:p>
            <a:pPr marL="127000" lvl="0" indent="0" algn="ctr" rtl="0">
              <a:spcBef>
                <a:spcPts val="600"/>
              </a:spcBef>
              <a:spcAft>
                <a:spcPts val="0"/>
              </a:spcAft>
              <a:buSzPts val="1600"/>
              <a:buNone/>
            </a:pPr>
            <a:r>
              <a:rPr lang="en-US" dirty="0"/>
              <a:t>902-477-5621</a:t>
            </a:r>
          </a:p>
          <a:p>
            <a:pPr marL="457200" lvl="0" indent="-330200" rtl="0">
              <a:spcBef>
                <a:spcPts val="0"/>
              </a:spcBef>
              <a:spcAft>
                <a:spcPts val="0"/>
              </a:spcAft>
              <a:buSzPts val="1600"/>
              <a:buChar char="￮"/>
            </a:pPr>
            <a:endParaRPr dirty="0"/>
          </a:p>
        </p:txBody>
      </p:sp>
      <p:grpSp>
        <p:nvGrpSpPr>
          <p:cNvPr id="423" name="Google Shape;423;p36"/>
          <p:cNvGrpSpPr/>
          <p:nvPr/>
        </p:nvGrpSpPr>
        <p:grpSpPr>
          <a:xfrm>
            <a:off x="1812552" y="1460659"/>
            <a:ext cx="345971" cy="325505"/>
            <a:chOff x="5972700" y="2330200"/>
            <a:chExt cx="411625" cy="387275"/>
          </a:xfrm>
        </p:grpSpPr>
        <p:sp>
          <p:nvSpPr>
            <p:cNvPr id="424" name="Google Shape;424;p36"/>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5" name="Google Shape;425;p36"/>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Cymbelin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E60A2F-5C7B-49DD-B539-31DC4D4A3E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4426d-0044-4819-b35c-9a0cad4f2899"/>
    <ds:schemaRef ds:uri="463c0735-d3d6-492e-97e2-30eb2eb92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04CCC8-A132-4DE6-94B0-DD01FFB3412C}">
  <ds:schemaRefs>
    <ds:schemaRef ds:uri="http://schemas.microsoft.com/sharepoint/v3/contenttype/forms"/>
  </ds:schemaRefs>
</ds:datastoreItem>
</file>

<file path=customXml/itemProps3.xml><?xml version="1.0" encoding="utf-8"?>
<ds:datastoreItem xmlns:ds="http://schemas.openxmlformats.org/officeDocument/2006/customXml" ds:itemID="{2C12160F-EB24-4B53-BC12-C8AFDCF2F22A}">
  <ds:schemaRefs>
    <ds:schemaRef ds:uri="http://schemas.microsoft.com/office/2006/metadata/properties"/>
    <ds:schemaRef ds:uri="http://schemas.microsoft.com/office/infopath/2007/PartnerControls"/>
    <ds:schemaRef ds:uri="463c0735-d3d6-492e-97e2-30eb2eb929b7"/>
    <ds:schemaRef ds:uri="15c4426d-0044-4819-b35c-9a0cad4f2899"/>
  </ds:schemaRefs>
</ds:datastoreItem>
</file>

<file path=docProps/app.xml><?xml version="1.0" encoding="utf-8"?>
<Properties xmlns="http://schemas.openxmlformats.org/officeDocument/2006/extended-properties" xmlns:vt="http://schemas.openxmlformats.org/officeDocument/2006/docPropsVTypes">
  <TotalTime>924</TotalTime>
  <Words>4113</Words>
  <Application>Microsoft Office PowerPoint</Application>
  <PresentationFormat>On-screen Show (16:9)</PresentationFormat>
  <Paragraphs>265</Paragraphs>
  <Slides>51</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Poppins</vt:lpstr>
      <vt:lpstr>Poppins Light</vt:lpstr>
      <vt:lpstr>Cymbeline template</vt:lpstr>
      <vt:lpstr>A Guide to Grievance Handling</vt:lpstr>
      <vt:lpstr>Introduction</vt:lpstr>
      <vt:lpstr>Your Rights as Grievance Committee/Chair</vt:lpstr>
      <vt:lpstr>Your rights</vt:lpstr>
      <vt:lpstr>What is a Grievance?</vt:lpstr>
      <vt:lpstr>What is a grievance</vt:lpstr>
      <vt:lpstr>Types of grievances</vt:lpstr>
      <vt:lpstr>Tips for Meeting with Grievors</vt:lpstr>
      <vt:lpstr>Tips – meeting with grievors</vt:lpstr>
      <vt:lpstr>Tips – meeting with grievors</vt:lpstr>
      <vt:lpstr>Tips – meeting with grievors</vt:lpstr>
      <vt:lpstr>Tips – meeting with grievors</vt:lpstr>
      <vt:lpstr>Tips – meeting with grievors</vt:lpstr>
      <vt:lpstr>Tips – meeting with grievors</vt:lpstr>
      <vt:lpstr>Tips – meeting with grievors</vt:lpstr>
      <vt:lpstr>When to File a Grievance (and when not to)</vt:lpstr>
      <vt:lpstr>File or not</vt:lpstr>
      <vt:lpstr>File or not</vt:lpstr>
      <vt:lpstr>File or not</vt:lpstr>
      <vt:lpstr>File or not</vt:lpstr>
      <vt:lpstr>File or not</vt:lpstr>
      <vt:lpstr>File or not</vt:lpstr>
      <vt:lpstr>Filing a Grievance</vt:lpstr>
      <vt:lpstr>Filing a grievance</vt:lpstr>
      <vt:lpstr>Filing a grievance - timelines</vt:lpstr>
      <vt:lpstr>Filing a grievance - timelines</vt:lpstr>
      <vt:lpstr>Filing a grievance - timelines</vt:lpstr>
      <vt:lpstr>Filing a grievance - letter</vt:lpstr>
      <vt:lpstr>Abeyance </vt:lpstr>
      <vt:lpstr>Grievance Meeting</vt:lpstr>
      <vt:lpstr>Grievance meeting</vt:lpstr>
      <vt:lpstr>Grievance meeting</vt:lpstr>
      <vt:lpstr>Grievance meeting</vt:lpstr>
      <vt:lpstr>Grievance meeting</vt:lpstr>
      <vt:lpstr>Grievance meeting</vt:lpstr>
      <vt:lpstr>Grievance meeting</vt:lpstr>
      <vt:lpstr>Grievance meeting</vt:lpstr>
      <vt:lpstr>Grievance meeting</vt:lpstr>
      <vt:lpstr>After the Grievance Meeting</vt:lpstr>
      <vt:lpstr>After the grievance meeting</vt:lpstr>
      <vt:lpstr>After the grievance meeting</vt:lpstr>
      <vt:lpstr>After the grievance meeting</vt:lpstr>
      <vt:lpstr>Meeting with the Grievor: Checklist</vt:lpstr>
      <vt:lpstr>Meeting with grievor checklist</vt:lpstr>
      <vt:lpstr>Meeting with grievor checklist</vt:lpstr>
      <vt:lpstr>Meeting with grievor checklist</vt:lpstr>
      <vt:lpstr>Meeting with grievor checklist</vt:lpstr>
      <vt:lpstr>Meeting with grievor checklist</vt:lpstr>
      <vt:lpstr>Meeting with grievor checklist</vt:lpstr>
      <vt:lpstr>Meeting with grievor checklist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Guide to Grievance Handling</dc:title>
  <dc:creator>Kyle Marryatt</dc:creator>
  <cp:lastModifiedBy>Kyle Marryatt</cp:lastModifiedBy>
  <cp:revision>55</cp:revision>
  <cp:lastPrinted>2018-08-13T18:40:55Z</cp:lastPrinted>
  <dcterms:modified xsi:type="dcterms:W3CDTF">2026-08-04T12:49:31Z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Order">
    <vt:r8>1462400</vt:r8>
  </property>
  <property fmtid="{D5CDD505-2E9C-101B-9397-08002B2CF9AE}" pid="4" name="MediaServiceImageTags">
    <vt:lpwstr/>
  </property>
</Properties>
</file>