
<file path=[Content_Types].xml><?xml version="1.0" encoding="utf-8"?>
<Types xmlns="http://schemas.openxmlformats.org/package/2006/content-types">
  <Default Extension="jfif" ContentType="image/jpeg"/>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handoutMasterIdLst>
    <p:handoutMasterId r:id="rId31"/>
  </p:handoutMasterIdLst>
  <p:sldIdLst>
    <p:sldId id="256" r:id="rId5"/>
    <p:sldId id="257" r:id="rId6"/>
    <p:sldId id="258" r:id="rId7"/>
    <p:sldId id="282" r:id="rId8"/>
    <p:sldId id="290" r:id="rId9"/>
    <p:sldId id="260" r:id="rId10"/>
    <p:sldId id="291" r:id="rId11"/>
    <p:sldId id="292" r:id="rId12"/>
    <p:sldId id="294" r:id="rId13"/>
    <p:sldId id="267" r:id="rId14"/>
    <p:sldId id="271" r:id="rId15"/>
    <p:sldId id="265" r:id="rId16"/>
    <p:sldId id="295" r:id="rId17"/>
    <p:sldId id="263" r:id="rId18"/>
    <p:sldId id="297" r:id="rId19"/>
    <p:sldId id="268" r:id="rId20"/>
    <p:sldId id="293" r:id="rId21"/>
    <p:sldId id="269" r:id="rId22"/>
    <p:sldId id="270" r:id="rId23"/>
    <p:sldId id="264" r:id="rId24"/>
    <p:sldId id="266" r:id="rId25"/>
    <p:sldId id="272" r:id="rId26"/>
    <p:sldId id="273" r:id="rId27"/>
    <p:sldId id="333" r:id="rId28"/>
    <p:sldId id="274" r:id="rId29"/>
  </p:sldIdLst>
  <p:sldSz cx="9144000" cy="5143500" type="screen16x9"/>
  <p:notesSz cx="9296400" cy="701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1F5"/>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65" autoAdjust="0"/>
  </p:normalViewPr>
  <p:slideViewPr>
    <p:cSldViewPr snapToGrid="0">
      <p:cViewPr varScale="1">
        <p:scale>
          <a:sx n="129" d="100"/>
          <a:sy n="129" d="100"/>
        </p:scale>
        <p:origin x="204" y="114"/>
      </p:cViewPr>
      <p:guideLst/>
    </p:cSldViewPr>
  </p:slideViewPr>
  <p:notesTextViewPr>
    <p:cViewPr>
      <p:scale>
        <a:sx n="1" d="1"/>
        <a:sy n="1" d="1"/>
      </p:scale>
      <p:origin x="0" y="0"/>
    </p:cViewPr>
  </p:notesTextViewPr>
  <p:notesViewPr>
    <p:cSldViewPr snapToGrid="0">
      <p:cViewPr varScale="1">
        <p:scale>
          <a:sx n="81" d="100"/>
          <a:sy n="81" d="100"/>
        </p:scale>
        <p:origin x="2194" y="5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O'Regan-Marchand" userId="3ba3dc6c-7745-4854-b53d-5de2ab7d9552" providerId="ADAL" clId="{E44C327A-BF36-4B85-BA51-039C7C19768B}"/>
    <pc:docChg chg="custSel addSld delSld modSld">
      <pc:chgData name="Amanda O'Regan-Marchand" userId="3ba3dc6c-7745-4854-b53d-5de2ab7d9552" providerId="ADAL" clId="{E44C327A-BF36-4B85-BA51-039C7C19768B}" dt="2026-08-13T11:11:03.489" v="46" actId="47"/>
      <pc:docMkLst>
        <pc:docMk/>
      </pc:docMkLst>
      <pc:sldChg chg="del">
        <pc:chgData name="Amanda O'Regan-Marchand" userId="3ba3dc6c-7745-4854-b53d-5de2ab7d9552" providerId="ADAL" clId="{E44C327A-BF36-4B85-BA51-039C7C19768B}" dt="2026-08-13T11:11:03.489" v="46" actId="47"/>
        <pc:sldMkLst>
          <pc:docMk/>
          <pc:sldMk cId="3139797191" sldId="332"/>
        </pc:sldMkLst>
      </pc:sldChg>
      <pc:sldChg chg="addSp delSp modSp add mod">
        <pc:chgData name="Amanda O'Regan-Marchand" userId="3ba3dc6c-7745-4854-b53d-5de2ab7d9552" providerId="ADAL" clId="{E44C327A-BF36-4B85-BA51-039C7C19768B}" dt="2026-08-13T11:10:58.773" v="45" actId="1076"/>
        <pc:sldMkLst>
          <pc:docMk/>
          <pc:sldMk cId="3116803804" sldId="333"/>
        </pc:sldMkLst>
        <pc:spChg chg="del">
          <ac:chgData name="Amanda O'Regan-Marchand" userId="3ba3dc6c-7745-4854-b53d-5de2ab7d9552" providerId="ADAL" clId="{E44C327A-BF36-4B85-BA51-039C7C19768B}" dt="2026-08-13T11:09:55.614" v="23" actId="478"/>
          <ac:spMkLst>
            <pc:docMk/>
            <pc:sldMk cId="3116803804" sldId="333"/>
            <ac:spMk id="2" creationId="{9281A350-C7E3-FEAC-741E-FE99FB41F259}"/>
          </ac:spMkLst>
        </pc:spChg>
        <pc:spChg chg="mod">
          <ac:chgData name="Amanda O'Regan-Marchand" userId="3ba3dc6c-7745-4854-b53d-5de2ab7d9552" providerId="ADAL" clId="{E44C327A-BF36-4B85-BA51-039C7C19768B}" dt="2026-08-13T11:09:51.615" v="21" actId="20577"/>
          <ac:spMkLst>
            <pc:docMk/>
            <pc:sldMk cId="3116803804" sldId="333"/>
            <ac:spMk id="3" creationId="{C1040901-1590-7B54-4E11-8D6938028DB9}"/>
          </ac:spMkLst>
        </pc:spChg>
        <pc:spChg chg="del">
          <ac:chgData name="Amanda O'Regan-Marchand" userId="3ba3dc6c-7745-4854-b53d-5de2ab7d9552" providerId="ADAL" clId="{E44C327A-BF36-4B85-BA51-039C7C19768B}" dt="2026-08-13T11:09:55.101" v="22" actId="478"/>
          <ac:spMkLst>
            <pc:docMk/>
            <pc:sldMk cId="3116803804" sldId="333"/>
            <ac:spMk id="4" creationId="{451AF801-32CC-B3B9-C5A0-35869B097EDE}"/>
          </ac:spMkLst>
        </pc:spChg>
        <pc:spChg chg="del">
          <ac:chgData name="Amanda O'Regan-Marchand" userId="3ba3dc6c-7745-4854-b53d-5de2ab7d9552" providerId="ADAL" clId="{E44C327A-BF36-4B85-BA51-039C7C19768B}" dt="2026-08-13T11:10:16.018" v="29" actId="478"/>
          <ac:spMkLst>
            <pc:docMk/>
            <pc:sldMk cId="3116803804" sldId="333"/>
            <ac:spMk id="5" creationId="{D673B72E-FC78-02EA-BF79-40729E4D7F81}"/>
          </ac:spMkLst>
        </pc:spChg>
        <pc:spChg chg="del">
          <ac:chgData name="Amanda O'Regan-Marchand" userId="3ba3dc6c-7745-4854-b53d-5de2ab7d9552" providerId="ADAL" clId="{E44C327A-BF36-4B85-BA51-039C7C19768B}" dt="2026-08-13T11:10:09.877" v="26" actId="478"/>
          <ac:spMkLst>
            <pc:docMk/>
            <pc:sldMk cId="3116803804" sldId="333"/>
            <ac:spMk id="6" creationId="{9D5D71C7-7111-087C-5B84-5A24139CC3E2}"/>
          </ac:spMkLst>
        </pc:spChg>
        <pc:spChg chg="del">
          <ac:chgData name="Amanda O'Regan-Marchand" userId="3ba3dc6c-7745-4854-b53d-5de2ab7d9552" providerId="ADAL" clId="{E44C327A-BF36-4B85-BA51-039C7C19768B}" dt="2026-08-13T11:10:17.134" v="30" actId="478"/>
          <ac:spMkLst>
            <pc:docMk/>
            <pc:sldMk cId="3116803804" sldId="333"/>
            <ac:spMk id="7" creationId="{1805B665-8152-9902-0683-18A4980D0FAA}"/>
          </ac:spMkLst>
        </pc:spChg>
        <pc:spChg chg="del">
          <ac:chgData name="Amanda O'Regan-Marchand" userId="3ba3dc6c-7745-4854-b53d-5de2ab7d9552" providerId="ADAL" clId="{E44C327A-BF36-4B85-BA51-039C7C19768B}" dt="2026-08-13T11:10:12.575" v="27" actId="478"/>
          <ac:spMkLst>
            <pc:docMk/>
            <pc:sldMk cId="3116803804" sldId="333"/>
            <ac:spMk id="8" creationId="{BFBF7D7F-5513-5242-7FFD-1491902E9C87}"/>
          </ac:spMkLst>
        </pc:spChg>
        <pc:spChg chg="del">
          <ac:chgData name="Amanda O'Regan-Marchand" userId="3ba3dc6c-7745-4854-b53d-5de2ab7d9552" providerId="ADAL" clId="{E44C327A-BF36-4B85-BA51-039C7C19768B}" dt="2026-08-13T11:09:59.865" v="24" actId="478"/>
          <ac:spMkLst>
            <pc:docMk/>
            <pc:sldMk cId="3116803804" sldId="333"/>
            <ac:spMk id="9" creationId="{A9BBC960-A205-4197-73D9-E440925C2E4D}"/>
          </ac:spMkLst>
        </pc:spChg>
        <pc:spChg chg="del">
          <ac:chgData name="Amanda O'Regan-Marchand" userId="3ba3dc6c-7745-4854-b53d-5de2ab7d9552" providerId="ADAL" clId="{E44C327A-BF36-4B85-BA51-039C7C19768B}" dt="2026-08-13T11:10:14.731" v="28" actId="478"/>
          <ac:spMkLst>
            <pc:docMk/>
            <pc:sldMk cId="3116803804" sldId="333"/>
            <ac:spMk id="10" creationId="{16BDDB69-9231-48AA-EC24-E3A5C542A24B}"/>
          </ac:spMkLst>
        </pc:spChg>
        <pc:spChg chg="del">
          <ac:chgData name="Amanda O'Regan-Marchand" userId="3ba3dc6c-7745-4854-b53d-5de2ab7d9552" providerId="ADAL" clId="{E44C327A-BF36-4B85-BA51-039C7C19768B}" dt="2026-08-13T11:10:20.646" v="32" actId="478"/>
          <ac:spMkLst>
            <pc:docMk/>
            <pc:sldMk cId="3116803804" sldId="333"/>
            <ac:spMk id="11" creationId="{E57D4AEE-8197-F4CE-B900-C757987F6882}"/>
          </ac:spMkLst>
        </pc:spChg>
        <pc:spChg chg="del">
          <ac:chgData name="Amanda O'Regan-Marchand" userId="3ba3dc6c-7745-4854-b53d-5de2ab7d9552" providerId="ADAL" clId="{E44C327A-BF36-4B85-BA51-039C7C19768B}" dt="2026-08-13T11:10:19.239" v="31" actId="478"/>
          <ac:spMkLst>
            <pc:docMk/>
            <pc:sldMk cId="3116803804" sldId="333"/>
            <ac:spMk id="12" creationId="{6434243E-4B48-3CD1-2570-8A22AE42CB0F}"/>
          </ac:spMkLst>
        </pc:spChg>
        <pc:spChg chg="del">
          <ac:chgData name="Amanda O'Regan-Marchand" userId="3ba3dc6c-7745-4854-b53d-5de2ab7d9552" providerId="ADAL" clId="{E44C327A-BF36-4B85-BA51-039C7C19768B}" dt="2026-08-13T11:10:21.815" v="33" actId="478"/>
          <ac:spMkLst>
            <pc:docMk/>
            <pc:sldMk cId="3116803804" sldId="333"/>
            <ac:spMk id="13" creationId="{9D684DF0-A2F8-CCF4-3033-268AEA5A9D35}"/>
          </ac:spMkLst>
        </pc:spChg>
        <pc:spChg chg="del">
          <ac:chgData name="Amanda O'Regan-Marchand" userId="3ba3dc6c-7745-4854-b53d-5de2ab7d9552" providerId="ADAL" clId="{E44C327A-BF36-4B85-BA51-039C7C19768B}" dt="2026-08-13T11:10:07.355" v="25" actId="478"/>
          <ac:spMkLst>
            <pc:docMk/>
            <pc:sldMk cId="3116803804" sldId="333"/>
            <ac:spMk id="14" creationId="{E1C8813F-D477-41D1-FD24-ADD6E85D4AA9}"/>
          </ac:spMkLst>
        </pc:spChg>
        <pc:spChg chg="del">
          <ac:chgData name="Amanda O'Regan-Marchand" userId="3ba3dc6c-7745-4854-b53d-5de2ab7d9552" providerId="ADAL" clId="{E44C327A-BF36-4B85-BA51-039C7C19768B}" dt="2026-08-13T11:10:23.163" v="34" actId="478"/>
          <ac:spMkLst>
            <pc:docMk/>
            <pc:sldMk cId="3116803804" sldId="333"/>
            <ac:spMk id="15" creationId="{D0B1CE97-1425-C8F2-A578-36810C19293B}"/>
          </ac:spMkLst>
        </pc:spChg>
        <pc:spChg chg="del">
          <ac:chgData name="Amanda O'Regan-Marchand" userId="3ba3dc6c-7745-4854-b53d-5de2ab7d9552" providerId="ADAL" clId="{E44C327A-BF36-4B85-BA51-039C7C19768B}" dt="2026-08-13T11:10:26.189" v="35" actId="478"/>
          <ac:spMkLst>
            <pc:docMk/>
            <pc:sldMk cId="3116803804" sldId="333"/>
            <ac:spMk id="16" creationId="{5C7DE1D3-26F7-1031-D9EA-5C9003AB671F}"/>
          </ac:spMkLst>
        </pc:spChg>
        <pc:spChg chg="del">
          <ac:chgData name="Amanda O'Regan-Marchand" userId="3ba3dc6c-7745-4854-b53d-5de2ab7d9552" providerId="ADAL" clId="{E44C327A-BF36-4B85-BA51-039C7C19768B}" dt="2026-08-13T11:10:27.375" v="36" actId="478"/>
          <ac:spMkLst>
            <pc:docMk/>
            <pc:sldMk cId="3116803804" sldId="333"/>
            <ac:spMk id="17" creationId="{46701F1D-4508-2B4E-8C7E-C0BF8A891EEA}"/>
          </ac:spMkLst>
        </pc:spChg>
        <pc:spChg chg="del">
          <ac:chgData name="Amanda O'Regan-Marchand" userId="3ba3dc6c-7745-4854-b53d-5de2ab7d9552" providerId="ADAL" clId="{E44C327A-BF36-4B85-BA51-039C7C19768B}" dt="2026-08-13T11:10:28.546" v="37" actId="478"/>
          <ac:spMkLst>
            <pc:docMk/>
            <pc:sldMk cId="3116803804" sldId="333"/>
            <ac:spMk id="18" creationId="{C6DAA5C3-96CF-0DD8-E40A-A94CB73E3715}"/>
          </ac:spMkLst>
        </pc:spChg>
        <pc:spChg chg="del">
          <ac:chgData name="Amanda O'Regan-Marchand" userId="3ba3dc6c-7745-4854-b53d-5de2ab7d9552" providerId="ADAL" clId="{E44C327A-BF36-4B85-BA51-039C7C19768B}" dt="2026-08-13T11:10:29.780" v="38" actId="478"/>
          <ac:spMkLst>
            <pc:docMk/>
            <pc:sldMk cId="3116803804" sldId="333"/>
            <ac:spMk id="19" creationId="{A0F20035-3B52-FC13-D005-85ACD7E3EFC3}"/>
          </ac:spMkLst>
        </pc:spChg>
        <pc:spChg chg="del">
          <ac:chgData name="Amanda O'Regan-Marchand" userId="3ba3dc6c-7745-4854-b53d-5de2ab7d9552" providerId="ADAL" clId="{E44C327A-BF36-4B85-BA51-039C7C19768B}" dt="2026-08-13T11:10:31.023" v="39" actId="478"/>
          <ac:spMkLst>
            <pc:docMk/>
            <pc:sldMk cId="3116803804" sldId="333"/>
            <ac:spMk id="20" creationId="{2769E710-FC75-DC76-B9AE-E9C318AB9CF1}"/>
          </ac:spMkLst>
        </pc:spChg>
        <pc:spChg chg="del">
          <ac:chgData name="Amanda O'Regan-Marchand" userId="3ba3dc6c-7745-4854-b53d-5de2ab7d9552" providerId="ADAL" clId="{E44C327A-BF36-4B85-BA51-039C7C19768B}" dt="2026-08-13T11:10:32.071" v="40" actId="478"/>
          <ac:spMkLst>
            <pc:docMk/>
            <pc:sldMk cId="3116803804" sldId="333"/>
            <ac:spMk id="21" creationId="{81053D69-DC84-33E5-B7B2-13A519E67B03}"/>
          </ac:spMkLst>
        </pc:spChg>
        <pc:spChg chg="del">
          <ac:chgData name="Amanda O'Regan-Marchand" userId="3ba3dc6c-7745-4854-b53d-5de2ab7d9552" providerId="ADAL" clId="{E44C327A-BF36-4B85-BA51-039C7C19768B}" dt="2026-08-13T11:10:33.104" v="41" actId="478"/>
          <ac:spMkLst>
            <pc:docMk/>
            <pc:sldMk cId="3116803804" sldId="333"/>
            <ac:spMk id="22" creationId="{BADE1A13-1100-EFC5-417A-2B8BB4045EB5}"/>
          </ac:spMkLst>
        </pc:spChg>
        <pc:spChg chg="del">
          <ac:chgData name="Amanda O'Regan-Marchand" userId="3ba3dc6c-7745-4854-b53d-5de2ab7d9552" providerId="ADAL" clId="{E44C327A-BF36-4B85-BA51-039C7C19768B}" dt="2026-08-13T11:10:34.073" v="42" actId="478"/>
          <ac:spMkLst>
            <pc:docMk/>
            <pc:sldMk cId="3116803804" sldId="333"/>
            <ac:spMk id="23" creationId="{F55F0864-3C14-A272-FFFF-6F223F9569AC}"/>
          </ac:spMkLst>
        </pc:spChg>
        <pc:picChg chg="add mod">
          <ac:chgData name="Amanda O'Regan-Marchand" userId="3ba3dc6c-7745-4854-b53d-5de2ab7d9552" providerId="ADAL" clId="{E44C327A-BF36-4B85-BA51-039C7C19768B}" dt="2026-08-13T11:10:58.773" v="45" actId="1076"/>
          <ac:picMkLst>
            <pc:docMk/>
            <pc:sldMk cId="3116803804" sldId="333"/>
            <ac:picMk id="28" creationId="{2226616C-3905-2310-591B-C930414389AA}"/>
          </ac:picMkLst>
        </pc:picChg>
      </pc:sldChg>
      <pc:sldMasterChg chg="delSldLayout">
        <pc:chgData name="Amanda O'Regan-Marchand" userId="3ba3dc6c-7745-4854-b53d-5de2ab7d9552" providerId="ADAL" clId="{E44C327A-BF36-4B85-BA51-039C7C19768B}" dt="2026-08-13T11:11:03.489" v="46" actId="47"/>
        <pc:sldMasterMkLst>
          <pc:docMk/>
          <pc:sldMasterMk cId="36166104" sldId="2147483648"/>
        </pc:sldMasterMkLst>
        <pc:sldLayoutChg chg="del">
          <pc:chgData name="Amanda O'Regan-Marchand" userId="3ba3dc6c-7745-4854-b53d-5de2ab7d9552" providerId="ADAL" clId="{E44C327A-BF36-4B85-BA51-039C7C19768B}" dt="2026-08-13T11:11:03.489" v="46" actId="47"/>
          <pc:sldLayoutMkLst>
            <pc:docMk/>
            <pc:sldMasterMk cId="36166104" sldId="2147483648"/>
            <pc:sldLayoutMk cId="3021584697" sldId="214748365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D1EC0-9A90-5D56-CB96-9D9B003B6610}"/>
              </a:ext>
            </a:extLst>
          </p:cNvPr>
          <p:cNvSpPr>
            <a:spLocks noGrp="1"/>
          </p:cNvSpPr>
          <p:nvPr>
            <p:ph type="hdr" sz="quarter"/>
          </p:nvPr>
        </p:nvSpPr>
        <p:spPr>
          <a:xfrm>
            <a:off x="1" y="0"/>
            <a:ext cx="4029075" cy="35083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6B2DF6EB-CBAB-2831-24F8-A32F0F637E63}"/>
              </a:ext>
            </a:extLst>
          </p:cNvPr>
          <p:cNvSpPr>
            <a:spLocks noGrp="1"/>
          </p:cNvSpPr>
          <p:nvPr>
            <p:ph type="dt" sz="quarter" idx="1"/>
          </p:nvPr>
        </p:nvSpPr>
        <p:spPr>
          <a:xfrm>
            <a:off x="5265740" y="0"/>
            <a:ext cx="4029075" cy="350838"/>
          </a:xfrm>
          <a:prstGeom prst="rect">
            <a:avLst/>
          </a:prstGeom>
        </p:spPr>
        <p:txBody>
          <a:bodyPr vert="horz" lIns="91440" tIns="45720" rIns="91440" bIns="45720" rtlCol="0"/>
          <a:lstStyle>
            <a:lvl1pPr algn="r">
              <a:defRPr sz="1200"/>
            </a:lvl1pPr>
          </a:lstStyle>
          <a:p>
            <a:fld id="{411EEBF0-C919-4BAB-B70F-A622810A4FAE}" type="datetimeFigureOut">
              <a:rPr lang="en-CA" smtClean="0"/>
              <a:t>2026-08-13</a:t>
            </a:fld>
            <a:endParaRPr lang="en-CA"/>
          </a:p>
        </p:txBody>
      </p:sp>
      <p:sp>
        <p:nvSpPr>
          <p:cNvPr id="4" name="Footer Placeholder 3">
            <a:extLst>
              <a:ext uri="{FF2B5EF4-FFF2-40B4-BE49-F238E27FC236}">
                <a16:creationId xmlns:a16="http://schemas.microsoft.com/office/drawing/2014/main" id="{C0BA1CEA-4AFA-51ED-F3B6-AD35EC336B6E}"/>
              </a:ext>
            </a:extLst>
          </p:cNvPr>
          <p:cNvSpPr>
            <a:spLocks noGrp="1"/>
          </p:cNvSpPr>
          <p:nvPr>
            <p:ph type="ftr" sz="quarter" idx="2"/>
          </p:nvPr>
        </p:nvSpPr>
        <p:spPr>
          <a:xfrm>
            <a:off x="1" y="6659563"/>
            <a:ext cx="4029075" cy="35083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FF7192DB-CE06-0FF7-00F7-0CE00D7206FD}"/>
              </a:ext>
            </a:extLst>
          </p:cNvPr>
          <p:cNvSpPr>
            <a:spLocks noGrp="1"/>
          </p:cNvSpPr>
          <p:nvPr>
            <p:ph type="sldNum" sz="quarter" idx="3"/>
          </p:nvPr>
        </p:nvSpPr>
        <p:spPr>
          <a:xfrm>
            <a:off x="5265740" y="6659563"/>
            <a:ext cx="4029075" cy="350837"/>
          </a:xfrm>
          <a:prstGeom prst="rect">
            <a:avLst/>
          </a:prstGeom>
        </p:spPr>
        <p:txBody>
          <a:bodyPr vert="horz" lIns="91440" tIns="45720" rIns="91440" bIns="45720" rtlCol="0" anchor="b"/>
          <a:lstStyle>
            <a:lvl1pPr algn="r">
              <a:defRPr sz="1200"/>
            </a:lvl1pPr>
          </a:lstStyle>
          <a:p>
            <a:fld id="{1A454297-F595-41F5-8AC9-A364D5A01265}" type="slidenum">
              <a:rPr lang="en-CA" smtClean="0"/>
              <a:t>‹#›</a:t>
            </a:fld>
            <a:endParaRPr lang="en-CA"/>
          </a:p>
        </p:txBody>
      </p:sp>
    </p:spTree>
    <p:extLst>
      <p:ext uri="{BB962C8B-B14F-4D97-AF65-F5344CB8AC3E}">
        <p14:creationId xmlns:p14="http://schemas.microsoft.com/office/powerpoint/2010/main" val="2417590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5371253" cy="351737"/>
          </a:xfrm>
          <a:prstGeom prst="rect">
            <a:avLst/>
          </a:prstGeom>
        </p:spPr>
        <p:txBody>
          <a:bodyPr vert="horz" lIns="104360" tIns="52180" rIns="104360" bIns="52180" rtlCol="0"/>
          <a:lstStyle>
            <a:lvl1pPr algn="l">
              <a:defRPr sz="1400"/>
            </a:lvl1pPr>
          </a:lstStyle>
          <a:p>
            <a:endParaRPr lang="en-US"/>
          </a:p>
        </p:txBody>
      </p:sp>
      <p:sp>
        <p:nvSpPr>
          <p:cNvPr id="3" name="Date Placeholder 2"/>
          <p:cNvSpPr>
            <a:spLocks noGrp="1"/>
          </p:cNvSpPr>
          <p:nvPr>
            <p:ph type="dt" idx="1"/>
          </p:nvPr>
        </p:nvSpPr>
        <p:spPr>
          <a:xfrm>
            <a:off x="3925148" y="2"/>
            <a:ext cx="5371253" cy="351737"/>
          </a:xfrm>
          <a:prstGeom prst="rect">
            <a:avLst/>
          </a:prstGeom>
        </p:spPr>
        <p:txBody>
          <a:bodyPr vert="horz" lIns="104360" tIns="52180" rIns="104360" bIns="52180" rtlCol="0"/>
          <a:lstStyle>
            <a:lvl1pPr algn="r">
              <a:defRPr sz="1400"/>
            </a:lvl1pPr>
          </a:lstStyle>
          <a:p>
            <a:fld id="{5282F153-3F37-0F45-9E97-73ACFA13230C}" type="datetimeFigureOut">
              <a:rPr lang="en-US"/>
              <a:t>8/13/2026</a:t>
            </a:fld>
            <a:endParaRPr lang="en-US"/>
          </a:p>
        </p:txBody>
      </p:sp>
      <p:sp>
        <p:nvSpPr>
          <p:cNvPr id="4" name="Slide Image Placeholder 3"/>
          <p:cNvSpPr>
            <a:spLocks noGrp="1" noRot="1" noChangeAspect="1"/>
          </p:cNvSpPr>
          <p:nvPr>
            <p:ph type="sldImg" idx="2"/>
          </p:nvPr>
        </p:nvSpPr>
        <p:spPr>
          <a:xfrm>
            <a:off x="1550721" y="398841"/>
            <a:ext cx="5961329" cy="3352422"/>
          </a:xfrm>
          <a:prstGeom prst="rect">
            <a:avLst/>
          </a:prstGeom>
          <a:noFill/>
          <a:ln w="12700">
            <a:solidFill>
              <a:prstClr val="black"/>
            </a:solidFill>
          </a:ln>
        </p:spPr>
        <p:txBody>
          <a:bodyPr vert="horz" lIns="104360" tIns="52180" rIns="104360" bIns="52180" rtlCol="0" anchor="ctr"/>
          <a:lstStyle/>
          <a:p>
            <a:endParaRPr lang="en-US"/>
          </a:p>
        </p:txBody>
      </p:sp>
      <p:sp>
        <p:nvSpPr>
          <p:cNvPr id="5" name="Notes Placeholder 4"/>
          <p:cNvSpPr>
            <a:spLocks noGrp="1"/>
          </p:cNvSpPr>
          <p:nvPr>
            <p:ph type="body" sz="quarter" idx="3"/>
          </p:nvPr>
        </p:nvSpPr>
        <p:spPr>
          <a:xfrm>
            <a:off x="356522" y="3929967"/>
            <a:ext cx="8583356" cy="2681592"/>
          </a:xfrm>
          <a:prstGeom prst="rect">
            <a:avLst/>
          </a:prstGeom>
        </p:spPr>
        <p:txBody>
          <a:bodyPr vert="horz" lIns="104360" tIns="52180" rIns="104360" bIns="521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6658664"/>
            <a:ext cx="5371253" cy="351736"/>
          </a:xfrm>
          <a:prstGeom prst="rect">
            <a:avLst/>
          </a:prstGeom>
        </p:spPr>
        <p:txBody>
          <a:bodyPr vert="horz" lIns="104360" tIns="52180" rIns="104360" bIns="52180" rtlCol="0" anchor="b"/>
          <a:lstStyle>
            <a:lvl1pPr algn="l">
              <a:defRPr sz="1400"/>
            </a:lvl1pPr>
          </a:lstStyle>
          <a:p>
            <a:endParaRPr lang="en-US"/>
          </a:p>
        </p:txBody>
      </p:sp>
      <p:sp>
        <p:nvSpPr>
          <p:cNvPr id="7" name="Slide Number Placeholder 6"/>
          <p:cNvSpPr>
            <a:spLocks noGrp="1"/>
          </p:cNvSpPr>
          <p:nvPr>
            <p:ph type="sldNum" sz="quarter" idx="5"/>
          </p:nvPr>
        </p:nvSpPr>
        <p:spPr>
          <a:xfrm>
            <a:off x="3925148" y="6658663"/>
            <a:ext cx="5371253" cy="351736"/>
          </a:xfrm>
          <a:prstGeom prst="rect">
            <a:avLst/>
          </a:prstGeom>
        </p:spPr>
        <p:txBody>
          <a:bodyPr vert="horz" lIns="104360" tIns="52180" rIns="104360" bIns="52180" rtlCol="0" anchor="b"/>
          <a:lstStyle>
            <a:lvl1pPr algn="r">
              <a:defRPr sz="14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7640D-BB59-B523-D9BF-C54CCDF80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7095B-FC52-EFB7-37D0-47BA0B1EFF14}"/>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1988C9B3-556A-CB97-E72F-4EAE2FE7D7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8A2807-DF97-A75A-17BD-4E1F8062886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917762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E5E9CC1-C706-0F49-92D6-E571CC5EEA8F}" type="slidenum">
              <a:rPr lang="en-US" smtClean="0"/>
              <a:t>5</a:t>
            </a:fld>
            <a:endParaRPr lang="en-US"/>
          </a:p>
        </p:txBody>
      </p:sp>
    </p:spTree>
    <p:extLst>
      <p:ext uri="{BB962C8B-B14F-4D97-AF65-F5344CB8AC3E}">
        <p14:creationId xmlns:p14="http://schemas.microsoft.com/office/powerpoint/2010/main" val="2295973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AB284-E494-CF07-DA82-06CC55B09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5D556-5C2C-94B7-6312-73540766DCBF}"/>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F61B599D-E065-9C79-E938-089830017E2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AE75553-BEAD-B73F-81CC-B3DE98F96390}"/>
              </a:ext>
            </a:extLst>
          </p:cNvPr>
          <p:cNvSpPr>
            <a:spLocks noGrp="1"/>
          </p:cNvSpPr>
          <p:nvPr>
            <p:ph type="sldNum" sz="quarter" idx="5"/>
          </p:nvPr>
        </p:nvSpPr>
        <p:spPr/>
        <p:txBody>
          <a:bodyPr/>
          <a:lstStyle/>
          <a:p>
            <a:fld id="{CE5E9CC1-C706-0F49-92D6-E571CC5EEA8F}" type="slidenum">
              <a:rPr lang="en-US" smtClean="0"/>
              <a:t>7</a:t>
            </a:fld>
            <a:endParaRPr lang="en-US"/>
          </a:p>
        </p:txBody>
      </p:sp>
    </p:spTree>
    <p:extLst>
      <p:ext uri="{BB962C8B-B14F-4D97-AF65-F5344CB8AC3E}">
        <p14:creationId xmlns:p14="http://schemas.microsoft.com/office/powerpoint/2010/main" val="1572604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90BBC-7AB8-3B24-F788-CE7630560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EAA1B-F5D3-8803-F9DD-10280A30866F}"/>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8133A87F-E65B-A157-8DE1-C83CCDEDDAE6}"/>
              </a:ext>
            </a:extLst>
          </p:cNvPr>
          <p:cNvSpPr>
            <a:spLocks noGrp="1"/>
          </p:cNvSpPr>
          <p:nvPr>
            <p:ph type="body" idx="1"/>
          </p:nvPr>
        </p:nvSpPr>
        <p:spPr/>
        <p:txBody>
          <a:bodyPr/>
          <a:lstStyle/>
          <a:p>
            <a:pPr marL="171450" indent="-171450">
              <a:buFont typeface="Arial" panose="020B0604020202020204" pitchFamily="34" charset="0"/>
              <a:buChar char="•"/>
            </a:pPr>
            <a:r>
              <a:rPr lang="en-US" dirty="0"/>
              <a:t>Decide how many meetings the Committee needs to meet if not outlined in OPs (3-4 meetings typically) </a:t>
            </a:r>
          </a:p>
          <a:p>
            <a:pPr marL="171450" indent="-171450">
              <a:buFont typeface="Arial" panose="020B0604020202020204" pitchFamily="34" charset="0"/>
              <a:buChar char="•"/>
            </a:pPr>
            <a:r>
              <a:rPr lang="en-US" dirty="0"/>
              <a:t>Plan dates early in the year so members know when decisions are made</a:t>
            </a:r>
          </a:p>
          <a:p>
            <a:pPr marL="171450" indent="-171450">
              <a:buFont typeface="Arial" panose="020B0604020202020204" pitchFamily="34" charset="0"/>
              <a:buChar char="•"/>
            </a:pPr>
            <a:r>
              <a:rPr lang="en-US" dirty="0"/>
              <a:t>Review applications for grants, bursaries, and special projects</a:t>
            </a:r>
          </a:p>
          <a:p>
            <a:pPr marL="171450" indent="-171450">
              <a:buFont typeface="Arial" panose="020B0604020202020204" pitchFamily="34" charset="0"/>
              <a:buChar char="•"/>
            </a:pPr>
            <a:r>
              <a:rPr lang="en-US" dirty="0"/>
              <a:t>Set fair criteria and select and inform successful applicants </a:t>
            </a:r>
            <a:endParaRPr lang="en-CA" dirty="0"/>
          </a:p>
        </p:txBody>
      </p:sp>
      <p:sp>
        <p:nvSpPr>
          <p:cNvPr id="4" name="Slide Number Placeholder 3">
            <a:extLst>
              <a:ext uri="{FF2B5EF4-FFF2-40B4-BE49-F238E27FC236}">
                <a16:creationId xmlns:a16="http://schemas.microsoft.com/office/drawing/2014/main" id="{1F13C3FD-8146-F891-4F11-23D867DEA4EF}"/>
              </a:ext>
            </a:extLst>
          </p:cNvPr>
          <p:cNvSpPr>
            <a:spLocks noGrp="1"/>
          </p:cNvSpPr>
          <p:nvPr>
            <p:ph type="sldNum" sz="quarter" idx="5"/>
          </p:nvPr>
        </p:nvSpPr>
        <p:spPr/>
        <p:txBody>
          <a:bodyPr/>
          <a:lstStyle/>
          <a:p>
            <a:fld id="{CE5E9CC1-C706-0F49-92D6-E571CC5EEA8F}" type="slidenum">
              <a:rPr lang="en-US" smtClean="0"/>
              <a:t>8</a:t>
            </a:fld>
            <a:endParaRPr lang="en-US"/>
          </a:p>
        </p:txBody>
      </p:sp>
    </p:spTree>
    <p:extLst>
      <p:ext uri="{BB962C8B-B14F-4D97-AF65-F5344CB8AC3E}">
        <p14:creationId xmlns:p14="http://schemas.microsoft.com/office/powerpoint/2010/main" val="3220680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42BA1-50DC-4E47-B6B2-AD8FD9475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81D63-986A-9FDD-6401-D6AE99D3A48D}"/>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020B46FC-AF7A-935B-85BD-D132274371F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 sure to check out your Local’s Operational Procedures to know what responsibilities come with your specific role within your Local (i.e. some are tasked with sitting on the Article 60 Committee and organizing the local’s Representative Training/Rep Retreat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one of your duties is to be a representative on the Article 60 Professional Development Committee, I hope you registered for the Article 60 PD Fund &amp; Committee session happening Friday morning. </a:t>
            </a:r>
          </a:p>
          <a:p>
            <a:pPr marL="171450" indent="-171450">
              <a:buFont typeface="Arial" panose="020B0604020202020204" pitchFamily="34" charset="0"/>
              <a:buChar char="•"/>
            </a:pPr>
            <a:r>
              <a:rPr lang="en-US" dirty="0"/>
              <a:t>Helpful to understand the Local budget and process in relation to managing budgets for Local scholarships and bursaries</a:t>
            </a:r>
          </a:p>
          <a:p>
            <a:pPr marL="171450" indent="-171450">
              <a:buFont typeface="Arial" panose="020B0604020202020204" pitchFamily="34" charset="0"/>
              <a:buChar char="•"/>
            </a:pPr>
            <a:r>
              <a:rPr lang="en-US" dirty="0"/>
              <a:t>Local Executive meeting agenda includes reports from Committee Chairs </a:t>
            </a:r>
            <a:endParaRPr lang="en-CA" dirty="0"/>
          </a:p>
        </p:txBody>
      </p:sp>
      <p:sp>
        <p:nvSpPr>
          <p:cNvPr id="4" name="Slide Number Placeholder 3">
            <a:extLst>
              <a:ext uri="{FF2B5EF4-FFF2-40B4-BE49-F238E27FC236}">
                <a16:creationId xmlns:a16="http://schemas.microsoft.com/office/drawing/2014/main" id="{13F02AF0-8DFB-5B9B-D7BB-1F685D732949}"/>
              </a:ext>
            </a:extLst>
          </p:cNvPr>
          <p:cNvSpPr>
            <a:spLocks noGrp="1"/>
          </p:cNvSpPr>
          <p:nvPr>
            <p:ph type="sldNum" sz="quarter" idx="5"/>
          </p:nvPr>
        </p:nvSpPr>
        <p:spPr/>
        <p:txBody>
          <a:bodyPr/>
          <a:lstStyle/>
          <a:p>
            <a:fld id="{CE5E9CC1-C706-0F49-92D6-E571CC5EEA8F}" type="slidenum">
              <a:rPr lang="en-US" smtClean="0"/>
              <a:t>9</a:t>
            </a:fld>
            <a:endParaRPr lang="en-US"/>
          </a:p>
        </p:txBody>
      </p:sp>
    </p:spTree>
    <p:extLst>
      <p:ext uri="{BB962C8B-B14F-4D97-AF65-F5344CB8AC3E}">
        <p14:creationId xmlns:p14="http://schemas.microsoft.com/office/powerpoint/2010/main" val="3537129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BD301-344D-CF10-FFAD-4A47F86BB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A19B4-5817-5504-8080-9FA73361DFDA}"/>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932CFD1E-9EF0-BB38-DB7C-6CC8EE49D08C}"/>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D71B372B-7AA1-C1BC-E07C-85C17164879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898419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Know what your Local offers for any professional development grants that you and your committee are responsible for administering.</a:t>
            </a:r>
          </a:p>
          <a:p>
            <a:pPr marL="171450" indent="-171450">
              <a:buFont typeface="Arial" panose="020B0604020202020204" pitchFamily="34" charset="0"/>
              <a:buChar char="•"/>
            </a:pPr>
            <a:r>
              <a:rPr lang="en-US" dirty="0"/>
              <a:t>Who is eligible? </a:t>
            </a:r>
          </a:p>
          <a:p>
            <a:pPr marL="171450" indent="-171450">
              <a:buFont typeface="Arial" panose="020B0604020202020204" pitchFamily="34" charset="0"/>
              <a:buChar char="•"/>
            </a:pPr>
            <a:r>
              <a:rPr lang="en-US" dirty="0"/>
              <a:t>What is the vetting criteria and process?</a:t>
            </a:r>
          </a:p>
          <a:p>
            <a:pPr marL="171450" indent="-171450">
              <a:buFont typeface="Arial" panose="020B0604020202020204" pitchFamily="34" charset="0"/>
              <a:buChar char="•"/>
            </a:pPr>
            <a:r>
              <a:rPr lang="en-US" dirty="0"/>
              <a:t>Is the application form clear and well known by the members eligible? </a:t>
            </a:r>
          </a:p>
          <a:p>
            <a:pPr marL="171450" indent="-171450">
              <a:buFont typeface="Arial" panose="020B0604020202020204" pitchFamily="34" charset="0"/>
              <a:buChar char="•"/>
            </a:pPr>
            <a:r>
              <a:rPr lang="en-US" dirty="0"/>
              <a:t>How are applicants informed of the Committee’s decision? </a:t>
            </a:r>
          </a:p>
          <a:p>
            <a:pPr marL="171450" indent="-171450">
              <a:buFont typeface="Arial" panose="020B0604020202020204" pitchFamily="34" charset="0"/>
              <a:buChar char="•"/>
            </a:pPr>
            <a:r>
              <a:rPr lang="en-US" dirty="0"/>
              <a:t>How do successful applicants receive the funds and next steps required? </a:t>
            </a:r>
          </a:p>
          <a:p>
            <a:pPr marL="171450" indent="-171450">
              <a:buFont typeface="Arial" panose="020B0604020202020204" pitchFamily="34" charset="0"/>
              <a:buChar char="•"/>
            </a:pPr>
            <a:r>
              <a:rPr lang="en-US" dirty="0"/>
              <a:t>Record keeping? </a:t>
            </a:r>
          </a:p>
          <a:p>
            <a:pPr marL="171450" indent="-171450">
              <a:buFont typeface="Arial" panose="020B0604020202020204" pitchFamily="34" charset="0"/>
              <a:buChar char="•"/>
            </a:pPr>
            <a:r>
              <a:rPr lang="en-US" dirty="0"/>
              <a:t>Amanda will be joining for the last 20 minutes to highlight the various provincial NSTU PD grants and opportunities and Article 60.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9BAA-154F-6A8B-6C32-81041572D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5A276F-16DA-F745-04A4-6668FF4BAB01}"/>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64013F0E-BA62-73BF-6514-0B611CE030A8}"/>
              </a:ext>
            </a:extLst>
          </p:cNvPr>
          <p:cNvSpPr>
            <a:spLocks noGrp="1"/>
          </p:cNvSpPr>
          <p:nvPr>
            <p:ph type="body" idx="1"/>
          </p:nvPr>
        </p:nvSpPr>
        <p:spPr/>
        <p:txBody>
          <a:bodyPr/>
          <a:lstStyle/>
          <a:p>
            <a:pPr marL="171450" indent="-171450">
              <a:buFont typeface="Arial" panose="020B0604020202020204" pitchFamily="34" charset="0"/>
              <a:buChar char="•"/>
            </a:pPr>
            <a:r>
              <a:rPr lang="en-US" dirty="0"/>
              <a:t>Know what your Local offers for any professional development grants that you and your committee are responsible for administering.</a:t>
            </a:r>
          </a:p>
          <a:p>
            <a:pPr marL="171450" indent="-171450">
              <a:buFont typeface="Arial" panose="020B0604020202020204" pitchFamily="34" charset="0"/>
              <a:buChar char="•"/>
            </a:pPr>
            <a:r>
              <a:rPr lang="en-US" dirty="0"/>
              <a:t>Who is eligible? </a:t>
            </a:r>
          </a:p>
          <a:p>
            <a:pPr marL="171450" indent="-171450">
              <a:buFont typeface="Arial" panose="020B0604020202020204" pitchFamily="34" charset="0"/>
              <a:buChar char="•"/>
            </a:pPr>
            <a:r>
              <a:rPr lang="en-US" dirty="0"/>
              <a:t>What is the vetting criteria and process?</a:t>
            </a:r>
          </a:p>
          <a:p>
            <a:pPr marL="171450" indent="-171450">
              <a:buFont typeface="Arial" panose="020B0604020202020204" pitchFamily="34" charset="0"/>
              <a:buChar char="•"/>
            </a:pPr>
            <a:r>
              <a:rPr lang="en-US" dirty="0"/>
              <a:t>Is the application form clear and well known by the members eligible? </a:t>
            </a:r>
          </a:p>
          <a:p>
            <a:pPr marL="171450" indent="-171450">
              <a:buFont typeface="Arial" panose="020B0604020202020204" pitchFamily="34" charset="0"/>
              <a:buChar char="•"/>
            </a:pPr>
            <a:r>
              <a:rPr lang="en-US" dirty="0"/>
              <a:t>How are applicants informed of the Committee’s decision? </a:t>
            </a:r>
          </a:p>
          <a:p>
            <a:pPr marL="171450" indent="-171450">
              <a:buFont typeface="Arial" panose="020B0604020202020204" pitchFamily="34" charset="0"/>
              <a:buChar char="•"/>
            </a:pPr>
            <a:r>
              <a:rPr lang="en-US" dirty="0"/>
              <a:t>How do successful applicants receive the funds and next steps required? </a:t>
            </a:r>
          </a:p>
          <a:p>
            <a:pPr marL="171450" indent="-171450">
              <a:buFont typeface="Arial" panose="020B0604020202020204" pitchFamily="34" charset="0"/>
              <a:buChar char="•"/>
            </a:pPr>
            <a:r>
              <a:rPr lang="en-US" dirty="0"/>
              <a:t>Record keeping? </a:t>
            </a:r>
          </a:p>
          <a:p>
            <a:pPr marL="171450" indent="-171450">
              <a:buFont typeface="Arial" panose="020B0604020202020204" pitchFamily="34" charset="0"/>
              <a:buChar char="•"/>
            </a:pPr>
            <a:r>
              <a:rPr lang="en-US" dirty="0"/>
              <a:t>Amanda will be joining for the last 20 minutes to highlight the various provincial NSTU PD grants and opportunities and Article 60. </a:t>
            </a:r>
          </a:p>
        </p:txBody>
      </p:sp>
      <p:sp>
        <p:nvSpPr>
          <p:cNvPr id="4" name="Slide Number Placeholder 3">
            <a:extLst>
              <a:ext uri="{FF2B5EF4-FFF2-40B4-BE49-F238E27FC236}">
                <a16:creationId xmlns:a16="http://schemas.microsoft.com/office/drawing/2014/main" id="{98471B1D-B79D-1B33-7869-55FE04C53763}"/>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851547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r>
              <a:rPr lang="en-US" dirty="0"/>
              <a:t>Aim for 10 minutes in total for this activity.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E5E9CC1-C706-0F49-92D6-E571CC5EEA8F}" type="slidenum">
              <a:rPr lang="en-US" smtClean="0"/>
              <a:t>17</a:t>
            </a:fld>
            <a:endParaRPr lang="en-US"/>
          </a:p>
        </p:txBody>
      </p:sp>
    </p:spTree>
    <p:extLst>
      <p:ext uri="{BB962C8B-B14F-4D97-AF65-F5344CB8AC3E}">
        <p14:creationId xmlns:p14="http://schemas.microsoft.com/office/powerpoint/2010/main" val="3025254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Aim for 30 minutes total for the activity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Have chart paper and markers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Have normal word document with the headings for the groups if they want to take notes before documenting their highlights on the chart paper for the big share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39474F"/>
              </a:solidFill>
              <a:latin typeface="Calibri" pitchFamily="34" charset="0"/>
              <a:ea typeface="Calibri" pitchFamily="34" charset="-122"/>
              <a:cs typeface="Calibri" pitchFamily="34" charset="-12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Share one success and one challenge from your Local.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Compare how you each communicate opportunities to members.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Swap a tip or template you'd recommend to a new VP.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39474F"/>
                </a:solidFill>
                <a:latin typeface="Calibri" pitchFamily="34" charset="0"/>
                <a:ea typeface="Calibri" pitchFamily="34" charset="-122"/>
                <a:cs typeface="Calibri" pitchFamily="34" charset="-120"/>
              </a:rPr>
              <a:t>Note one idea you'll take home and try this year.</a:t>
            </a: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Resources &amp; Tools</a:t>
            </a:r>
          </a:p>
          <a:p>
            <a:pPr marL="0" indent="0">
              <a:buFont typeface="Arial" panose="020B0604020202020204" pitchFamily="34" charset="0"/>
              <a:buNone/>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Local &amp; Provincial publications </a:t>
            </a:r>
            <a:r>
              <a:rPr lang="en-US" sz="1200" dirty="0">
                <a:solidFill>
                  <a:srgbClr val="39474F"/>
                </a:solidFill>
                <a:latin typeface="Calibri" pitchFamily="34" charset="0"/>
                <a:ea typeface="Calibri" pitchFamily="34" charset="-122"/>
                <a:cs typeface="Calibri" pitchFamily="34" charset="-120"/>
              </a:rPr>
              <a:t>are your guide to union structure, roles &amp; responsibilities, governance and parliamentary procedures, policies and directives.</a:t>
            </a:r>
            <a:endParaRPr lang="en-US" sz="1200" dirty="0"/>
          </a:p>
          <a:p>
            <a:pPr marL="171450" indent="-171450">
              <a:buFont typeface="Arial" panose="020B0604020202020204" pitchFamily="34" charset="0"/>
              <a:buChar char="•"/>
            </a:pPr>
            <a:r>
              <a:rPr lang="en-US" dirty="0"/>
              <a:t>NSTU Guidebook &amp; Operational Procedures</a:t>
            </a:r>
          </a:p>
          <a:p>
            <a:pPr marL="171450" indent="-171450">
              <a:buFont typeface="Arial" panose="020B0604020202020204" pitchFamily="34" charset="0"/>
              <a:buChar char="•"/>
            </a:pPr>
            <a:r>
              <a:rPr lang="en-US" dirty="0"/>
              <a:t>Local Constitution &amp; Operational Procedures (some Locals like Halifax County even have guidelines for budgeting and record keeping for committees, events &amp; activities)</a:t>
            </a:r>
          </a:p>
          <a:p>
            <a:pPr marL="171450" indent="-171450">
              <a:buFont typeface="Arial" panose="020B0604020202020204" pitchFamily="34" charset="0"/>
              <a:buChar char="•"/>
            </a:pPr>
            <a:r>
              <a:rPr lang="en-US" dirty="0"/>
              <a:t>Robert’s Rules of Order </a:t>
            </a:r>
          </a:p>
          <a:p>
            <a:pPr marL="171450" indent="-171450">
              <a:buFont typeface="Arial" panose="020B0604020202020204" pitchFamily="34" charset="0"/>
              <a:buChar char="•"/>
            </a:pPr>
            <a:r>
              <a:rPr lang="en-US" dirty="0"/>
              <a:t>Local records from predecessors in your role</a:t>
            </a:r>
          </a:p>
          <a:p>
            <a:pPr marL="171450" indent="-171450">
              <a:buFont typeface="Arial" panose="020B0604020202020204" pitchFamily="34" charset="0"/>
              <a:buChar char="•"/>
            </a:pPr>
            <a:r>
              <a:rPr lang="en-US" dirty="0"/>
              <a:t>Grant and bursary guidelines and application forms</a:t>
            </a:r>
          </a:p>
          <a:p>
            <a:pPr marL="171450" indent="-171450">
              <a:buFont typeface="Arial" panose="020B0604020202020204" pitchFamily="34" charset="0"/>
              <a:buChar char="•"/>
            </a:pPr>
            <a:r>
              <a:rPr lang="en-US" dirty="0"/>
              <a:t>Templates for agendas, budgets, and reporting</a:t>
            </a:r>
          </a:p>
          <a:p>
            <a:pPr marL="171450" indent="-171450">
              <a:buFont typeface="Arial" panose="020B0604020202020204" pitchFamily="34" charset="0"/>
              <a:buChar char="•"/>
            </a:pPr>
            <a:r>
              <a:rPr lang="en-US" dirty="0"/>
              <a:t>Peers in same role across other Locals</a:t>
            </a:r>
          </a:p>
          <a:p>
            <a:pPr marL="171450" indent="-171450">
              <a:buFont typeface="Arial" panose="020B0604020202020204" pitchFamily="34" charset="0"/>
              <a:buChar char="•"/>
            </a:pPr>
            <a:r>
              <a:rPr lang="en-US" dirty="0"/>
              <a:t>Provincial Office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2B0AA-7375-4019-6D71-AA1FB5E6D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B7E73-E7CF-417D-8C69-9D8C915A5C12}"/>
              </a:ext>
            </a:extLst>
          </p:cNvPr>
          <p:cNvSpPr>
            <a:spLocks noGrp="1" noRot="1" noChangeAspect="1"/>
          </p:cNvSpPr>
          <p:nvPr>
            <p:ph type="sldImg"/>
          </p:nvPr>
        </p:nvSpPr>
        <p:spPr>
          <a:xfrm>
            <a:off x="1550988" y="398463"/>
            <a:ext cx="5961062" cy="3352800"/>
          </a:xfrm>
        </p:spPr>
        <p:txBody>
          <a:bodyPr/>
          <a:lstStyle/>
          <a:p>
            <a:endParaRPr lang="en-CA"/>
          </a:p>
        </p:txBody>
      </p:sp>
      <p:sp>
        <p:nvSpPr>
          <p:cNvPr id="3" name="Notes Placeholder 2">
            <a:extLst>
              <a:ext uri="{FF2B5EF4-FFF2-40B4-BE49-F238E27FC236}">
                <a16:creationId xmlns:a16="http://schemas.microsoft.com/office/drawing/2014/main" id="{1505284B-99AC-D67B-5437-1FD7EFE1B4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2B2D24-D90A-339F-99A5-81FA8EEF0115}"/>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702790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0988" y="398463"/>
            <a:ext cx="5961062" cy="3352800"/>
          </a:xfrm>
        </p:spPr>
        <p:txBody>
          <a:bodyPr/>
          <a:lstStyle/>
          <a:p>
            <a:endParaRPr lang="en-C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63A42"/>
        </a:solidFill>
        <a:effectLst/>
      </p:bgPr>
    </p:bg>
    <p:spTree>
      <p:nvGrpSpPr>
        <p:cNvPr id="1" name=""/>
        <p:cNvGrpSpPr/>
        <p:nvPr/>
      </p:nvGrpSpPr>
      <p:grpSpPr>
        <a:xfrm>
          <a:off x="0" y="0"/>
          <a:ext cx="0" cy="0"/>
          <a:chOff x="0" y="0"/>
          <a:chExt cx="0" cy="0"/>
        </a:xfrm>
      </p:grpSpPr>
      <p:sp>
        <p:nvSpPr>
          <p:cNvPr id="30" name="Accent Bar"/>
          <p:cNvSpPr/>
          <p:nvPr/>
        </p:nvSpPr>
        <p:spPr>
          <a:xfrm>
            <a:off x="0" y="0"/>
            <a:ext cx="82296" cy="5143500"/>
          </a:xfrm>
          <a:prstGeom prst="rect">
            <a:avLst/>
          </a:prstGeom>
          <a:solidFill>
            <a:srgbClr val="0E9AA7"/>
          </a:solidFill>
          <a:ln>
            <a:noFill/>
          </a:ln>
        </p:spPr>
        <p:txBody>
          <a:bodyPr/>
          <a:lstStyle/>
          <a:p>
            <a:endParaRPr lang="en-CA"/>
          </a:p>
        </p:txBody>
      </p:sp>
      <p:sp>
        <p:nvSpPr>
          <p:cNvPr id="31" name="Kicker"/>
          <p:cNvSpPr/>
          <p:nvPr/>
        </p:nvSpPr>
        <p:spPr>
          <a:xfrm>
            <a:off x="822960" y="1005840"/>
            <a:ext cx="6400800" cy="274320"/>
          </a:xfrm>
          <a:prstGeom prst="rect">
            <a:avLst/>
          </a:prstGeom>
          <a:noFill/>
        </p:spPr>
        <p:txBody>
          <a:bodyPr wrap="square" lIns="0" tIns="0" rIns="0" bIns="0" anchor="ctr"/>
          <a:lstStyle/>
          <a:p>
            <a:pPr marL="0" indent="0" algn="l">
              <a:buNone/>
            </a:pPr>
            <a:r>
              <a:rPr lang="en-CA" sz="1200" b="1" kern="0" spc="200">
                <a:solidFill>
                  <a:srgbClr val="EFA23B"/>
                </a:solidFill>
                <a:latin typeface="Trebuchet MS" pitchFamily="34" charset="0"/>
                <a:cs typeface="Trebuchet MS" pitchFamily="34" charset="0"/>
              </a:rPr>
              <a:t>ROLE-BASED TRAINING SESSION</a:t>
            </a:r>
          </a:p>
        </p:txBody>
      </p:sp>
      <p:sp>
        <p:nvSpPr>
          <p:cNvPr id="20" name="Title"/>
          <p:cNvSpPr>
            <a:spLocks noGrp="1"/>
          </p:cNvSpPr>
          <p:nvPr>
            <p:ph type="ctrTitle"/>
          </p:nvPr>
        </p:nvSpPr>
        <p:spPr>
          <a:xfrm>
            <a:off x="822960" y="1371600"/>
            <a:ext cx="6858000" cy="1188720"/>
          </a:xfrm>
          <a:prstGeom prst="rect">
            <a:avLst/>
          </a:prstGeom>
        </p:spPr>
        <p:txBody>
          <a:bodyPr wrap="square" lIns="0" tIns="0" rIns="0" bIns="0" rtlCol="0" anchor="ctr">
            <a:normAutofit/>
          </a:bodyPr>
          <a:lstStyle>
            <a:lvl1pPr marL="0" indent="0" algn="l">
              <a:lnSpc>
                <a:spcPct val="100000"/>
              </a:lnSpc>
              <a:spcBef>
                <a:spcPts val="0"/>
              </a:spcBef>
              <a:buNone/>
              <a:defRPr sz="4000" b="1">
                <a:solidFill>
                  <a:srgbClr val="FFFFFF"/>
                </a:solidFill>
                <a:latin typeface="Trebuchet MS" pitchFamily="34" charset="0"/>
                <a:cs typeface="Trebuchet MS" pitchFamily="34" charset="0"/>
              </a:defRPr>
            </a:lvl1pPr>
          </a:lstStyle>
          <a:p>
            <a:r>
              <a:rPr lang="en-CA"/>
              <a:t>Click to add title</a:t>
            </a:r>
          </a:p>
        </p:txBody>
      </p:sp>
      <p:sp>
        <p:nvSpPr>
          <p:cNvPr id="21" name="Subtitle"/>
          <p:cNvSpPr>
            <a:spLocks noGrp="1"/>
          </p:cNvSpPr>
          <p:nvPr>
            <p:ph type="subTitle" idx="1"/>
          </p:nvPr>
        </p:nvSpPr>
        <p:spPr>
          <a:xfrm>
            <a:off x="822960" y="2697480"/>
            <a:ext cx="6035040" cy="640080"/>
          </a:xfrm>
          <a:prstGeom prst="rect">
            <a:avLst/>
          </a:prstGeom>
        </p:spPr>
        <p:txBody>
          <a:bodyPr wrap="square" lIns="0" tIns="0" rIns="0" bIns="0" rtlCol="0" anchor="t">
            <a:normAutofit/>
          </a:bodyPr>
          <a:lstStyle>
            <a:lvl1pPr marL="0" indent="0" algn="l">
              <a:lnSpc>
                <a:spcPct val="100000"/>
              </a:lnSpc>
              <a:spcBef>
                <a:spcPts val="0"/>
              </a:spcBef>
              <a:buNone/>
              <a:defRPr sz="1400">
                <a:solidFill>
                  <a:srgbClr val="BFD4DA"/>
                </a:solidFill>
                <a:latin typeface="Calibri" pitchFamily="34" charset="0"/>
                <a:cs typeface="Calibri" pitchFamily="34" charset="0"/>
              </a:defRPr>
            </a:lvl1pPr>
          </a:lstStyle>
          <a:p>
            <a:r>
              <a:rPr lang="en-CA"/>
              <a:t>Add a one- or two-line description of this session.</a:t>
            </a:r>
          </a:p>
        </p:txBody>
      </p:sp>
      <p:sp>
        <p:nvSpPr>
          <p:cNvPr id="33" name="Rule"/>
          <p:cNvSpPr/>
          <p:nvPr/>
        </p:nvSpPr>
        <p:spPr>
          <a:xfrm>
            <a:off x="822960" y="3566160"/>
            <a:ext cx="640080" cy="27432"/>
          </a:xfrm>
          <a:prstGeom prst="rect">
            <a:avLst/>
          </a:prstGeom>
          <a:solidFill>
            <a:srgbClr val="EFA23B"/>
          </a:solidFill>
          <a:ln>
            <a:noFill/>
          </a:ln>
        </p:spPr>
        <p:txBody>
          <a:bodyPr/>
          <a:lstStyle/>
          <a:p>
            <a:endParaRPr lang="en-CA"/>
          </a:p>
        </p:txBody>
      </p:sp>
      <p:sp>
        <p:nvSpPr>
          <p:cNvPr id="34" name="Presenter"/>
          <p:cNvSpPr>
            <a:spLocks noGrp="1"/>
          </p:cNvSpPr>
          <p:nvPr>
            <p:ph type="body" idx="14"/>
          </p:nvPr>
        </p:nvSpPr>
        <p:spPr>
          <a:xfrm>
            <a:off x="822960" y="3749040"/>
            <a:ext cx="6035040" cy="548640"/>
          </a:xfrm>
          <a:prstGeom prst="rect">
            <a:avLst/>
          </a:prstGeom>
        </p:spPr>
        <p:txBody>
          <a:bodyPr wrap="square" lIns="0" tIns="0" rIns="0" bIns="0" rtlCol="0" anchor="t">
            <a:normAutofit/>
          </a:bodyPr>
          <a:lstStyle>
            <a:lvl1pPr marL="0" indent="0" algn="l">
              <a:lnSpc>
                <a:spcPct val="100000"/>
              </a:lnSpc>
              <a:spcBef>
                <a:spcPts val="0"/>
              </a:spcBef>
              <a:buNone/>
              <a:defRPr sz="1250">
                <a:solidFill>
                  <a:srgbClr val="FFFFFF"/>
                </a:solidFill>
                <a:latin typeface="Calibri" pitchFamily="34" charset="0"/>
                <a:cs typeface="Calibri" pitchFamily="34" charset="0"/>
              </a:defRPr>
            </a:lvl1pPr>
          </a:lstStyle>
          <a:p>
            <a:r>
              <a:rPr lang="en-CA"/>
              <a:t>Facilitated by Name &amp; Name</a:t>
            </a:r>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Divider">
    <p:bg>
      <p:bgPr>
        <a:solidFill>
          <a:srgbClr val="0B7C87"/>
        </a:solidFill>
        <a:effectLst/>
      </p:bgPr>
    </p:bg>
    <p:spTree>
      <p:nvGrpSpPr>
        <p:cNvPr id="1" name=""/>
        <p:cNvGrpSpPr/>
        <p:nvPr/>
      </p:nvGrpSpPr>
      <p:grpSpPr>
        <a:xfrm>
          <a:off x="0" y="0"/>
          <a:ext cx="0" cy="0"/>
          <a:chOff x="0" y="0"/>
          <a:chExt cx="0" cy="0"/>
        </a:xfrm>
      </p:grpSpPr>
      <p:sp>
        <p:nvSpPr>
          <p:cNvPr id="31" name="Eyebrow"/>
          <p:cNvSpPr>
            <a:spLocks noGrp="1"/>
          </p:cNvSpPr>
          <p:nvPr>
            <p:ph type="body" idx="11"/>
          </p:nvPr>
        </p:nvSpPr>
        <p:spPr>
          <a:xfrm>
            <a:off x="548640" y="1828800"/>
            <a:ext cx="8046720" cy="274320"/>
          </a:xfrm>
          <a:prstGeom prst="rect">
            <a:avLst/>
          </a:prstGeom>
        </p:spPr>
        <p:txBody>
          <a:bodyPr wrap="square" lIns="0" tIns="0" rIns="0" bIns="0" rtlCol="0" anchor="ctr">
            <a:normAutofit/>
          </a:bodyPr>
          <a:lstStyle>
            <a:lvl1pPr marL="0" indent="0" algn="l">
              <a:lnSpc>
                <a:spcPct val="100000"/>
              </a:lnSpc>
              <a:spcBef>
                <a:spcPts val="0"/>
              </a:spcBef>
              <a:buNone/>
              <a:defRPr sz="1200" b="1" kern="0" spc="200">
                <a:solidFill>
                  <a:srgbClr val="9FE3E8"/>
                </a:solidFill>
                <a:latin typeface="Trebuchet MS" pitchFamily="34" charset="0"/>
                <a:cs typeface="Trebuchet MS" pitchFamily="34" charset="0"/>
              </a:defRPr>
            </a:lvl1pPr>
          </a:lstStyle>
          <a:p>
            <a:r>
              <a:rPr lang="en-CA"/>
              <a:t>SECTION LABEL</a:t>
            </a:r>
          </a:p>
        </p:txBody>
      </p:sp>
      <p:sp>
        <p:nvSpPr>
          <p:cNvPr id="20" name="Title"/>
          <p:cNvSpPr>
            <a:spLocks noGrp="1"/>
          </p:cNvSpPr>
          <p:nvPr>
            <p:ph type="title"/>
          </p:nvPr>
        </p:nvSpPr>
        <p:spPr>
          <a:xfrm>
            <a:off x="548640" y="2148840"/>
            <a:ext cx="7040880" cy="731520"/>
          </a:xfrm>
          <a:prstGeom prst="rect">
            <a:avLst/>
          </a:prstGeom>
        </p:spPr>
        <p:txBody>
          <a:bodyPr wrap="square" lIns="0" tIns="0" rIns="0" bIns="0" rtlCol="0" anchor="ctr">
            <a:normAutofit/>
          </a:bodyPr>
          <a:lstStyle>
            <a:lvl1pPr marL="0" indent="0" algn="l">
              <a:lnSpc>
                <a:spcPct val="100000"/>
              </a:lnSpc>
              <a:spcBef>
                <a:spcPts val="0"/>
              </a:spcBef>
              <a:buNone/>
              <a:defRPr sz="3200" b="1">
                <a:solidFill>
                  <a:srgbClr val="FFFFFF"/>
                </a:solidFill>
                <a:latin typeface="Trebuchet MS" pitchFamily="34" charset="0"/>
                <a:cs typeface="Trebuchet MS" pitchFamily="34" charset="0"/>
              </a:defRPr>
            </a:lvl1pPr>
          </a:lstStyle>
          <a:p>
            <a:r>
              <a:rPr lang="en-CA"/>
              <a:t>Click to add section title</a:t>
            </a:r>
          </a:p>
        </p:txBody>
      </p:sp>
      <p:sp>
        <p:nvSpPr>
          <p:cNvPr id="32" name="Rule"/>
          <p:cNvSpPr/>
          <p:nvPr/>
        </p:nvSpPr>
        <p:spPr>
          <a:xfrm>
            <a:off x="548640" y="3017520"/>
            <a:ext cx="640080" cy="27432"/>
          </a:xfrm>
          <a:prstGeom prst="rect">
            <a:avLst/>
          </a:prstGeom>
          <a:solidFill>
            <a:srgbClr val="EFA23B"/>
          </a:solidFill>
          <a:ln>
            <a:noFill/>
          </a:ln>
        </p:spPr>
        <p:txBody>
          <a:bodyPr/>
          <a:lstStyle/>
          <a:p>
            <a:endParaRPr lang="en-CA"/>
          </a:p>
        </p:txBody>
      </p:sp>
      <p:sp>
        <p:nvSpPr>
          <p:cNvPr id="33" name="Kicker"/>
          <p:cNvSpPr>
            <a:spLocks noGrp="1"/>
          </p:cNvSpPr>
          <p:nvPr>
            <p:ph type="body" idx="13"/>
          </p:nvPr>
        </p:nvSpPr>
        <p:spPr>
          <a:xfrm>
            <a:off x="548640" y="3200400"/>
            <a:ext cx="6400800" cy="502920"/>
          </a:xfrm>
          <a:prstGeom prst="rect">
            <a:avLst/>
          </a:prstGeom>
        </p:spPr>
        <p:txBody>
          <a:bodyPr wrap="square" lIns="0" tIns="0" rIns="0" bIns="0" rtlCol="0" anchor="t">
            <a:normAutofit/>
          </a:bodyPr>
          <a:lstStyle>
            <a:lvl1pPr marL="0" indent="0" algn="l">
              <a:lnSpc>
                <a:spcPct val="100000"/>
              </a:lnSpc>
              <a:spcBef>
                <a:spcPts val="0"/>
              </a:spcBef>
              <a:buNone/>
              <a:defRPr sz="1350">
                <a:solidFill>
                  <a:srgbClr val="D6EEF1"/>
                </a:solidFill>
                <a:latin typeface="Calibri" pitchFamily="34" charset="0"/>
                <a:cs typeface="Calibri" pitchFamily="34" charset="0"/>
              </a:defRPr>
            </a:lvl1pPr>
          </a:lstStyle>
          <a:p>
            <a:r>
              <a:rPr lang="en-CA"/>
              <a:t>What this section covers.</a:t>
            </a:r>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reserve="1">
  <p:cSld name="Title and Bullets">
    <p:bg>
      <p:bgPr>
        <a:solidFill>
          <a:srgbClr val="F4F6F7"/>
        </a:solidFill>
        <a:effectLst/>
      </p:bgPr>
    </p:bg>
    <p:spTree>
      <p:nvGrpSpPr>
        <p:cNvPr id="1" name=""/>
        <p:cNvGrpSpPr/>
        <p:nvPr/>
      </p:nvGrpSpPr>
      <p:grpSpPr>
        <a:xfrm>
          <a:off x="0" y="0"/>
          <a:ext cx="0" cy="0"/>
          <a:chOff x="0" y="0"/>
          <a:chExt cx="0" cy="0"/>
        </a:xfrm>
      </p:grpSpPr>
      <p:sp>
        <p:nvSpPr>
          <p:cNvPr id="31" name="Eyebrow"/>
          <p:cNvSpPr>
            <a:spLocks noGrp="1"/>
          </p:cNvSpPr>
          <p:nvPr>
            <p:ph type="body" idx="11"/>
          </p:nvPr>
        </p:nvSpPr>
        <p:spPr>
          <a:xfrm>
            <a:off x="548640" y="384048"/>
            <a:ext cx="8046720" cy="274320"/>
          </a:xfrm>
          <a:prstGeom prst="rect">
            <a:avLst/>
          </a:prstGeom>
        </p:spPr>
        <p:txBody>
          <a:bodyPr wrap="square" lIns="0" tIns="0" rIns="0" bIns="0" rtlCol="0" anchor="ctr">
            <a:normAutofit/>
          </a:bodyPr>
          <a:lstStyle>
            <a:lvl1pPr marL="0" indent="0" algn="l">
              <a:lnSpc>
                <a:spcPct val="100000"/>
              </a:lnSpc>
              <a:spcBef>
                <a:spcPts val="0"/>
              </a:spcBef>
              <a:buNone/>
              <a:defRPr sz="1200" b="1" kern="0" spc="200">
                <a:solidFill>
                  <a:srgbClr val="0E9AA7"/>
                </a:solidFill>
                <a:latin typeface="Trebuchet MS" pitchFamily="34" charset="0"/>
                <a:cs typeface="Trebuchet MS" pitchFamily="34" charset="0"/>
              </a:defRPr>
            </a:lvl1pPr>
          </a:lstStyle>
          <a:p>
            <a:r>
              <a:rPr lang="en-CA"/>
              <a:t>EYEBROW LABEL</a:t>
            </a:r>
          </a:p>
        </p:txBody>
      </p:sp>
      <p:sp>
        <p:nvSpPr>
          <p:cNvPr id="20" name="Title"/>
          <p:cNvSpPr>
            <a:spLocks noGrp="1"/>
          </p:cNvSpPr>
          <p:nvPr>
            <p:ph type="title"/>
          </p:nvPr>
        </p:nvSpPr>
        <p:spPr>
          <a:xfrm>
            <a:off x="548640" y="640080"/>
            <a:ext cx="8046720" cy="566928"/>
          </a:xfrm>
          <a:prstGeom prst="rect">
            <a:avLst/>
          </a:prstGeom>
        </p:spPr>
        <p:txBody>
          <a:bodyPr wrap="square" lIns="0" tIns="0" rIns="0" bIns="0" rtlCol="0" anchor="ctr">
            <a:normAutofit/>
          </a:bodyPr>
          <a:lstStyle>
            <a:lvl1pPr marL="0" indent="0" algn="l">
              <a:lnSpc>
                <a:spcPct val="100000"/>
              </a:lnSpc>
              <a:spcBef>
                <a:spcPts val="0"/>
              </a:spcBef>
              <a:buNone/>
              <a:defRPr sz="2800" b="1">
                <a:solidFill>
                  <a:srgbClr val="263A42"/>
                </a:solidFill>
                <a:latin typeface="Trebuchet MS" pitchFamily="34" charset="0"/>
                <a:cs typeface="Trebuchet MS" pitchFamily="34" charset="0"/>
              </a:defRPr>
            </a:lvl1pPr>
          </a:lstStyle>
          <a:p>
            <a:r>
              <a:rPr lang="en-CA"/>
              <a:t>Click to add title</a:t>
            </a:r>
          </a:p>
        </p:txBody>
      </p:sp>
      <p:sp>
        <p:nvSpPr>
          <p:cNvPr id="33" name="Kicker"/>
          <p:cNvSpPr>
            <a:spLocks noGrp="1"/>
          </p:cNvSpPr>
          <p:nvPr>
            <p:ph type="body" idx="13"/>
          </p:nvPr>
        </p:nvSpPr>
        <p:spPr>
          <a:xfrm>
            <a:off x="548640" y="1341120"/>
            <a:ext cx="8046720" cy="402336"/>
          </a:xfrm>
          <a:prstGeom prst="rect">
            <a:avLst/>
          </a:prstGeom>
        </p:spPr>
        <p:txBody>
          <a:bodyPr wrap="square" lIns="0" tIns="0" rIns="0" bIns="0" rtlCol="0" anchor="ctr">
            <a:normAutofit/>
          </a:bodyPr>
          <a:lstStyle>
            <a:lvl1pPr marL="0" indent="0" algn="l">
              <a:lnSpc>
                <a:spcPct val="100000"/>
              </a:lnSpc>
              <a:spcBef>
                <a:spcPts val="0"/>
              </a:spcBef>
              <a:buNone/>
              <a:defRPr sz="1550" b="1" i="1">
                <a:solidFill>
                  <a:srgbClr val="0B7C87"/>
                </a:solidFill>
                <a:latin typeface="Trebuchet MS" pitchFamily="34" charset="0"/>
                <a:cs typeface="Trebuchet MS" pitchFamily="34" charset="0"/>
              </a:defRPr>
            </a:lvl1pPr>
          </a:lstStyle>
          <a:p>
            <a:r>
              <a:rPr lang="en-CA"/>
              <a:t>Supporting one-line summary.</a:t>
            </a:r>
          </a:p>
        </p:txBody>
      </p:sp>
      <p:sp>
        <p:nvSpPr>
          <p:cNvPr id="32" name="Content"/>
          <p:cNvSpPr>
            <a:spLocks noGrp="1"/>
          </p:cNvSpPr>
          <p:nvPr>
            <p:ph type="body" idx="12"/>
          </p:nvPr>
        </p:nvSpPr>
        <p:spPr>
          <a:xfrm>
            <a:off x="633984" y="1900000"/>
            <a:ext cx="7961376" cy="2750000"/>
          </a:xfrm>
          <a:prstGeom prst="rect">
            <a:avLst/>
          </a:prstGeom>
        </p:spPr>
        <p:txBody>
          <a:bodyPr wrap="square" lIns="0" tIns="0" rIns="0" bIns="0" rtlCol="0" anchor="t">
            <a:normAutofit/>
          </a:bodyPr>
          <a:lstStyle>
            <a:lvl1pPr marL="285750" indent="-285750" algn="l">
              <a:lnSpc>
                <a:spcPct val="105000"/>
              </a:lnSpc>
              <a:spcBef>
                <a:spcPts val="900"/>
              </a:spcBef>
              <a:buClr>
                <a:srgbClr val="EFA23B"/>
              </a:buClr>
              <a:buSzPct val="80000"/>
              <a:buFont typeface="Arial" pitchFamily="34" charset="0"/>
              <a:buChar char="▪"/>
              <a:defRPr sz="1250">
                <a:solidFill>
                  <a:srgbClr val="263A42"/>
                </a:solidFill>
                <a:latin typeface="Calibri" pitchFamily="34" charset="0"/>
                <a:cs typeface="Calibri" pitchFamily="34" charset="0"/>
              </a:defRPr>
            </a:lvl1pPr>
            <a:lvl2pPr marL="600075" indent="-257175" algn="l">
              <a:lnSpc>
                <a:spcPct val="105000"/>
              </a:lnSpc>
              <a:spcBef>
                <a:spcPts val="600"/>
              </a:spcBef>
              <a:buClr>
                <a:srgbClr val="0E9AA7"/>
              </a:buClr>
              <a:buSzPct val="80000"/>
              <a:buFont typeface="Arial" pitchFamily="34" charset="0"/>
              <a:buChar char="–"/>
              <a:defRPr sz="1100">
                <a:solidFill>
                  <a:srgbClr val="6B7A82"/>
                </a:solidFill>
                <a:latin typeface="Calibri" pitchFamily="34" charset="0"/>
                <a:cs typeface="Calibri" pitchFamily="34" charset="0"/>
              </a:defRPr>
            </a:lvl2pPr>
          </a:lstStyle>
          <a:p>
            <a:r>
              <a:rPr lang="en-CA"/>
              <a:t>Click to add text</a:t>
            </a:r>
          </a:p>
        </p:txBody>
      </p:sp>
      <p:sp>
        <p:nvSpPr>
          <p:cNvPr id="94" name="Footer Text"/>
          <p:cNvSpPr/>
          <p:nvPr/>
        </p:nvSpPr>
        <p:spPr>
          <a:xfrm>
            <a:off x="548640" y="4791456"/>
            <a:ext cx="6400800" cy="274320"/>
          </a:xfrm>
          <a:prstGeom prst="rect">
            <a:avLst/>
          </a:prstGeom>
          <a:noFill/>
        </p:spPr>
        <p:txBody>
          <a:bodyPr wrap="square" lIns="0" tIns="0" rIns="0" bIns="0" anchor="ctr"/>
          <a:lstStyle/>
          <a:p>
            <a:pPr marL="0" indent="0" algn="l">
              <a:buNone/>
            </a:pPr>
            <a:r>
              <a:rPr lang="en-CA" sz="900">
                <a:solidFill>
                  <a:srgbClr val="6B7A82"/>
                </a:solidFill>
                <a:latin typeface="Calibri" pitchFamily="34" charset="0"/>
                <a:cs typeface="Calibri" pitchFamily="34" charset="0"/>
              </a:rPr>
              <a:t>VP of Professional Development  ·  Local Executive</a:t>
            </a:r>
          </a:p>
        </p:txBody>
      </p:sp>
      <p:sp>
        <p:nvSpPr>
          <p:cNvPr id="95" name="Slide Number Placeholder"/>
          <p:cNvSpPr>
            <a:spLocks noGrp="1"/>
          </p:cNvSpPr>
          <p:nvPr>
            <p:ph type="sldNum" sz="quarter" idx="12"/>
          </p:nvPr>
        </p:nvSpPr>
        <p:spPr>
          <a:xfrm>
            <a:off x="8229600" y="4791456"/>
            <a:ext cx="365760" cy="274320"/>
          </a:xfrm>
          <a:prstGeom prst="rect">
            <a:avLst/>
          </a:prstGeom>
        </p:spPr>
        <p:txBody>
          <a:bodyPr wrap="square" lIns="0" tIns="0" rIns="0" bIns="0" anchor="ctr"/>
          <a:lstStyle>
            <a:lvl1pPr marL="0" indent="0" algn="r">
              <a:buNone/>
              <a:defRPr sz="900">
                <a:solidFill>
                  <a:srgbClr val="6B7A82"/>
                </a:solidFill>
                <a:latin typeface="Calibri" pitchFamily="34" charset="0"/>
                <a:cs typeface="Calibri" pitchFamily="34" charset="0"/>
              </a:defRPr>
            </a:lvl1pPr>
          </a:lstStyle>
          <a:p>
            <a:fld id="{B6F15528-21DE-4FAA-801E-634DDDAF4B5C}" type="slidenum">
              <a:rPr lang="en-CA"/>
              <a:t>‹#›</a:t>
            </a:fld>
            <a:endParaRPr lang="en-CA"/>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Two Content">
    <p:bg>
      <p:bgPr>
        <a:solidFill>
          <a:srgbClr val="F4F6F7"/>
        </a:solidFill>
        <a:effectLst/>
      </p:bgPr>
    </p:bg>
    <p:spTree>
      <p:nvGrpSpPr>
        <p:cNvPr id="1" name=""/>
        <p:cNvGrpSpPr/>
        <p:nvPr/>
      </p:nvGrpSpPr>
      <p:grpSpPr>
        <a:xfrm>
          <a:off x="0" y="0"/>
          <a:ext cx="0" cy="0"/>
          <a:chOff x="0" y="0"/>
          <a:chExt cx="0" cy="0"/>
        </a:xfrm>
      </p:grpSpPr>
      <p:sp>
        <p:nvSpPr>
          <p:cNvPr id="31" name="Eyebrow"/>
          <p:cNvSpPr>
            <a:spLocks noGrp="1"/>
          </p:cNvSpPr>
          <p:nvPr>
            <p:ph type="body" idx="11"/>
          </p:nvPr>
        </p:nvSpPr>
        <p:spPr>
          <a:xfrm>
            <a:off x="548640" y="384048"/>
            <a:ext cx="8046720" cy="274320"/>
          </a:xfrm>
          <a:prstGeom prst="rect">
            <a:avLst/>
          </a:prstGeom>
        </p:spPr>
        <p:txBody>
          <a:bodyPr wrap="square" lIns="0" tIns="0" rIns="0" bIns="0" rtlCol="0" anchor="ctr">
            <a:normAutofit/>
          </a:bodyPr>
          <a:lstStyle>
            <a:lvl1pPr marL="0" indent="0" algn="l">
              <a:lnSpc>
                <a:spcPct val="100000"/>
              </a:lnSpc>
              <a:spcBef>
                <a:spcPts val="0"/>
              </a:spcBef>
              <a:buNone/>
              <a:defRPr sz="1200" b="1" kern="0" spc="200">
                <a:solidFill>
                  <a:srgbClr val="0E9AA7"/>
                </a:solidFill>
                <a:latin typeface="Trebuchet MS" pitchFamily="34" charset="0"/>
                <a:cs typeface="Trebuchet MS" pitchFamily="34" charset="0"/>
              </a:defRPr>
            </a:lvl1pPr>
          </a:lstStyle>
          <a:p>
            <a:r>
              <a:rPr lang="en-CA"/>
              <a:t>EYEBROW LABEL</a:t>
            </a:r>
          </a:p>
        </p:txBody>
      </p:sp>
      <p:sp>
        <p:nvSpPr>
          <p:cNvPr id="20" name="Title"/>
          <p:cNvSpPr>
            <a:spLocks noGrp="1"/>
          </p:cNvSpPr>
          <p:nvPr>
            <p:ph type="title"/>
          </p:nvPr>
        </p:nvSpPr>
        <p:spPr>
          <a:xfrm>
            <a:off x="548640" y="640080"/>
            <a:ext cx="8046720" cy="566928"/>
          </a:xfrm>
          <a:prstGeom prst="rect">
            <a:avLst/>
          </a:prstGeom>
        </p:spPr>
        <p:txBody>
          <a:bodyPr wrap="square" lIns="0" tIns="0" rIns="0" bIns="0" rtlCol="0" anchor="ctr">
            <a:normAutofit/>
          </a:bodyPr>
          <a:lstStyle>
            <a:lvl1pPr marL="0" indent="0" algn="l">
              <a:lnSpc>
                <a:spcPct val="100000"/>
              </a:lnSpc>
              <a:spcBef>
                <a:spcPts val="0"/>
              </a:spcBef>
              <a:buNone/>
              <a:defRPr sz="2800" b="1">
                <a:solidFill>
                  <a:srgbClr val="263A42"/>
                </a:solidFill>
                <a:latin typeface="Trebuchet MS" pitchFamily="34" charset="0"/>
                <a:cs typeface="Trebuchet MS" pitchFamily="34" charset="0"/>
              </a:defRPr>
            </a:lvl1pPr>
          </a:lstStyle>
          <a:p>
            <a:r>
              <a:rPr lang="en-CA"/>
              <a:t>Click to add title</a:t>
            </a:r>
          </a:p>
        </p:txBody>
      </p:sp>
      <p:sp>
        <p:nvSpPr>
          <p:cNvPr id="33" name="Kicker"/>
          <p:cNvSpPr>
            <a:spLocks noGrp="1"/>
          </p:cNvSpPr>
          <p:nvPr>
            <p:ph type="body" idx="13"/>
          </p:nvPr>
        </p:nvSpPr>
        <p:spPr>
          <a:xfrm>
            <a:off x="548640" y="1341120"/>
            <a:ext cx="8046720" cy="402336"/>
          </a:xfrm>
          <a:prstGeom prst="rect">
            <a:avLst/>
          </a:prstGeom>
        </p:spPr>
        <p:txBody>
          <a:bodyPr wrap="square" lIns="0" tIns="0" rIns="0" bIns="0" rtlCol="0" anchor="ctr">
            <a:normAutofit/>
          </a:bodyPr>
          <a:lstStyle>
            <a:lvl1pPr marL="0" indent="0" algn="l">
              <a:lnSpc>
                <a:spcPct val="100000"/>
              </a:lnSpc>
              <a:spcBef>
                <a:spcPts val="0"/>
              </a:spcBef>
              <a:buNone/>
              <a:defRPr sz="1550" b="1" i="1">
                <a:solidFill>
                  <a:srgbClr val="0B7C87"/>
                </a:solidFill>
                <a:latin typeface="Trebuchet MS" pitchFamily="34" charset="0"/>
                <a:cs typeface="Trebuchet MS" pitchFamily="34" charset="0"/>
              </a:defRPr>
            </a:lvl1pPr>
          </a:lstStyle>
          <a:p>
            <a:r>
              <a:rPr lang="en-CA"/>
              <a:t>Supporting one-line summary.</a:t>
            </a:r>
          </a:p>
        </p:txBody>
      </p:sp>
      <p:sp>
        <p:nvSpPr>
          <p:cNvPr id="32" name="Left Content"/>
          <p:cNvSpPr>
            <a:spLocks noGrp="1"/>
          </p:cNvSpPr>
          <p:nvPr>
            <p:ph type="body" idx="12"/>
          </p:nvPr>
        </p:nvSpPr>
        <p:spPr>
          <a:xfrm>
            <a:off x="633984" y="1900000"/>
            <a:ext cx="3840480" cy="2750000"/>
          </a:xfrm>
          <a:prstGeom prst="rect">
            <a:avLst/>
          </a:prstGeom>
        </p:spPr>
        <p:txBody>
          <a:bodyPr wrap="square" lIns="0" tIns="0" rIns="0" bIns="0" rtlCol="0" anchor="t">
            <a:normAutofit/>
          </a:bodyPr>
          <a:lstStyle>
            <a:lvl1pPr marL="285750" indent="-285750" algn="l">
              <a:lnSpc>
                <a:spcPct val="105000"/>
              </a:lnSpc>
              <a:spcBef>
                <a:spcPts val="900"/>
              </a:spcBef>
              <a:buClr>
                <a:srgbClr val="EFA23B"/>
              </a:buClr>
              <a:buSzPct val="80000"/>
              <a:buFont typeface="Arial" pitchFamily="34" charset="0"/>
              <a:buChar char="▪"/>
              <a:defRPr sz="1250">
                <a:solidFill>
                  <a:srgbClr val="263A42"/>
                </a:solidFill>
                <a:latin typeface="Calibri" pitchFamily="34" charset="0"/>
                <a:cs typeface="Calibri" pitchFamily="34" charset="0"/>
              </a:defRPr>
            </a:lvl1pPr>
            <a:lvl2pPr marL="600075" indent="-257175" algn="l">
              <a:lnSpc>
                <a:spcPct val="105000"/>
              </a:lnSpc>
              <a:spcBef>
                <a:spcPts val="600"/>
              </a:spcBef>
              <a:buClr>
                <a:srgbClr val="0E9AA7"/>
              </a:buClr>
              <a:buSzPct val="80000"/>
              <a:buFont typeface="Arial" pitchFamily="34" charset="0"/>
              <a:buChar char="–"/>
              <a:defRPr sz="1100">
                <a:solidFill>
                  <a:srgbClr val="6B7A82"/>
                </a:solidFill>
                <a:latin typeface="Calibri" pitchFamily="34" charset="0"/>
                <a:cs typeface="Calibri" pitchFamily="34" charset="0"/>
              </a:defRPr>
            </a:lvl2pPr>
          </a:lstStyle>
          <a:p>
            <a:r>
              <a:rPr lang="en-CA"/>
              <a:t>Click to add text</a:t>
            </a:r>
          </a:p>
        </p:txBody>
      </p:sp>
      <p:sp>
        <p:nvSpPr>
          <p:cNvPr id="35" name="Right Content"/>
          <p:cNvSpPr>
            <a:spLocks noGrp="1"/>
          </p:cNvSpPr>
          <p:nvPr>
            <p:ph type="body" idx="15"/>
          </p:nvPr>
        </p:nvSpPr>
        <p:spPr>
          <a:xfrm>
            <a:off x="4754880" y="1900000"/>
            <a:ext cx="3840480" cy="2750000"/>
          </a:xfrm>
          <a:prstGeom prst="rect">
            <a:avLst/>
          </a:prstGeom>
        </p:spPr>
        <p:txBody>
          <a:bodyPr wrap="square" lIns="0" tIns="0" rIns="0" bIns="0" rtlCol="0" anchor="t">
            <a:normAutofit/>
          </a:bodyPr>
          <a:lstStyle>
            <a:lvl1pPr marL="285750" indent="-285750" algn="l">
              <a:lnSpc>
                <a:spcPct val="105000"/>
              </a:lnSpc>
              <a:spcBef>
                <a:spcPts val="900"/>
              </a:spcBef>
              <a:buClr>
                <a:srgbClr val="EFA23B"/>
              </a:buClr>
              <a:buSzPct val="80000"/>
              <a:buFont typeface="Arial" pitchFamily="34" charset="0"/>
              <a:buChar char="▪"/>
              <a:defRPr sz="1250">
                <a:solidFill>
                  <a:srgbClr val="263A42"/>
                </a:solidFill>
                <a:latin typeface="Calibri" pitchFamily="34" charset="0"/>
                <a:cs typeface="Calibri" pitchFamily="34" charset="0"/>
              </a:defRPr>
            </a:lvl1pPr>
            <a:lvl2pPr marL="600075" indent="-257175" algn="l">
              <a:lnSpc>
                <a:spcPct val="105000"/>
              </a:lnSpc>
              <a:spcBef>
                <a:spcPts val="600"/>
              </a:spcBef>
              <a:buClr>
                <a:srgbClr val="0E9AA7"/>
              </a:buClr>
              <a:buSzPct val="80000"/>
              <a:buFont typeface="Arial" pitchFamily="34" charset="0"/>
              <a:buChar char="–"/>
              <a:defRPr sz="1100">
                <a:solidFill>
                  <a:srgbClr val="6B7A82"/>
                </a:solidFill>
                <a:latin typeface="Calibri" pitchFamily="34" charset="0"/>
                <a:cs typeface="Calibri" pitchFamily="34" charset="0"/>
              </a:defRPr>
            </a:lvl2pPr>
          </a:lstStyle>
          <a:p>
            <a:r>
              <a:rPr lang="en-CA"/>
              <a:t>Click to add text</a:t>
            </a:r>
          </a:p>
        </p:txBody>
      </p:sp>
      <p:sp>
        <p:nvSpPr>
          <p:cNvPr id="94" name="Footer Text"/>
          <p:cNvSpPr/>
          <p:nvPr/>
        </p:nvSpPr>
        <p:spPr>
          <a:xfrm>
            <a:off x="548640" y="4791456"/>
            <a:ext cx="6400800" cy="274320"/>
          </a:xfrm>
          <a:prstGeom prst="rect">
            <a:avLst/>
          </a:prstGeom>
          <a:noFill/>
        </p:spPr>
        <p:txBody>
          <a:bodyPr wrap="square" lIns="0" tIns="0" rIns="0" bIns="0" anchor="ctr"/>
          <a:lstStyle/>
          <a:p>
            <a:pPr marL="0" indent="0" algn="l">
              <a:buNone/>
            </a:pPr>
            <a:r>
              <a:rPr lang="en-CA" sz="900">
                <a:solidFill>
                  <a:srgbClr val="6B7A82"/>
                </a:solidFill>
                <a:latin typeface="Calibri" pitchFamily="34" charset="0"/>
                <a:cs typeface="Calibri" pitchFamily="34" charset="0"/>
              </a:rPr>
              <a:t>VP of Professional Development  ·  Local Executive</a:t>
            </a:r>
          </a:p>
        </p:txBody>
      </p:sp>
      <p:sp>
        <p:nvSpPr>
          <p:cNvPr id="95" name="Slide Number Placeholder"/>
          <p:cNvSpPr>
            <a:spLocks noGrp="1"/>
          </p:cNvSpPr>
          <p:nvPr>
            <p:ph type="sldNum" sz="quarter" idx="12"/>
          </p:nvPr>
        </p:nvSpPr>
        <p:spPr>
          <a:xfrm>
            <a:off x="8229600" y="4791456"/>
            <a:ext cx="365760" cy="274320"/>
          </a:xfrm>
          <a:prstGeom prst="rect">
            <a:avLst/>
          </a:prstGeom>
        </p:spPr>
        <p:txBody>
          <a:bodyPr wrap="square" lIns="0" tIns="0" rIns="0" bIns="0" anchor="ctr"/>
          <a:lstStyle>
            <a:lvl1pPr marL="0" indent="0" algn="r">
              <a:buNone/>
              <a:defRPr sz="900">
                <a:solidFill>
                  <a:srgbClr val="6B7A82"/>
                </a:solidFill>
                <a:latin typeface="Calibri" pitchFamily="34" charset="0"/>
                <a:cs typeface="Calibri" pitchFamily="34" charset="0"/>
              </a:defRPr>
            </a:lvl1pPr>
          </a:lstStyle>
          <a:p>
            <a:fld id="{B6F15528-21DE-4FAA-801E-634DDDAF4B5C}" type="slidenum">
              <a:rPr lang="en-CA"/>
              <a:t>‹#›</a:t>
            </a:fld>
            <a:endParaRPr lang="en-CA"/>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reserve="1">
  <p:cSld name="Content with Image">
    <p:bg>
      <p:bgPr>
        <a:solidFill>
          <a:srgbClr val="F4F6F7"/>
        </a:solidFill>
        <a:effectLst/>
      </p:bgPr>
    </p:bg>
    <p:spTree>
      <p:nvGrpSpPr>
        <p:cNvPr id="1" name=""/>
        <p:cNvGrpSpPr/>
        <p:nvPr/>
      </p:nvGrpSpPr>
      <p:grpSpPr>
        <a:xfrm>
          <a:off x="0" y="0"/>
          <a:ext cx="0" cy="0"/>
          <a:chOff x="0" y="0"/>
          <a:chExt cx="0" cy="0"/>
        </a:xfrm>
      </p:grpSpPr>
      <p:sp>
        <p:nvSpPr>
          <p:cNvPr id="31" name="Eyebrow"/>
          <p:cNvSpPr>
            <a:spLocks noGrp="1"/>
          </p:cNvSpPr>
          <p:nvPr>
            <p:ph type="body" idx="11"/>
          </p:nvPr>
        </p:nvSpPr>
        <p:spPr>
          <a:xfrm>
            <a:off x="548640" y="384048"/>
            <a:ext cx="8046720" cy="274320"/>
          </a:xfrm>
          <a:prstGeom prst="rect">
            <a:avLst/>
          </a:prstGeom>
        </p:spPr>
        <p:txBody>
          <a:bodyPr wrap="square" lIns="0" tIns="0" rIns="0" bIns="0" rtlCol="0" anchor="ctr">
            <a:normAutofit/>
          </a:bodyPr>
          <a:lstStyle>
            <a:lvl1pPr marL="0" indent="0" algn="l">
              <a:lnSpc>
                <a:spcPct val="100000"/>
              </a:lnSpc>
              <a:spcBef>
                <a:spcPts val="0"/>
              </a:spcBef>
              <a:buNone/>
              <a:defRPr sz="1200" b="1" kern="0" spc="200">
                <a:solidFill>
                  <a:srgbClr val="0E9AA7"/>
                </a:solidFill>
                <a:latin typeface="Trebuchet MS" pitchFamily="34" charset="0"/>
                <a:cs typeface="Trebuchet MS" pitchFamily="34" charset="0"/>
              </a:defRPr>
            </a:lvl1pPr>
          </a:lstStyle>
          <a:p>
            <a:r>
              <a:rPr lang="en-CA"/>
              <a:t>EYEBROW LABEL</a:t>
            </a:r>
          </a:p>
        </p:txBody>
      </p:sp>
      <p:sp>
        <p:nvSpPr>
          <p:cNvPr id="20" name="Title"/>
          <p:cNvSpPr>
            <a:spLocks noGrp="1"/>
          </p:cNvSpPr>
          <p:nvPr>
            <p:ph type="title"/>
          </p:nvPr>
        </p:nvSpPr>
        <p:spPr>
          <a:xfrm>
            <a:off x="548640" y="640080"/>
            <a:ext cx="8046720" cy="566928"/>
          </a:xfrm>
          <a:prstGeom prst="rect">
            <a:avLst/>
          </a:prstGeom>
        </p:spPr>
        <p:txBody>
          <a:bodyPr wrap="square" lIns="0" tIns="0" rIns="0" bIns="0" rtlCol="0" anchor="ctr">
            <a:normAutofit/>
          </a:bodyPr>
          <a:lstStyle>
            <a:lvl1pPr marL="0" indent="0" algn="l">
              <a:lnSpc>
                <a:spcPct val="100000"/>
              </a:lnSpc>
              <a:spcBef>
                <a:spcPts val="0"/>
              </a:spcBef>
              <a:buNone/>
              <a:defRPr sz="2800" b="1">
                <a:solidFill>
                  <a:srgbClr val="263A42"/>
                </a:solidFill>
                <a:latin typeface="Trebuchet MS" pitchFamily="34" charset="0"/>
                <a:cs typeface="Trebuchet MS" pitchFamily="34" charset="0"/>
              </a:defRPr>
            </a:lvl1pPr>
          </a:lstStyle>
          <a:p>
            <a:r>
              <a:rPr lang="en-CA"/>
              <a:t>Click to add title</a:t>
            </a:r>
          </a:p>
        </p:txBody>
      </p:sp>
      <p:sp>
        <p:nvSpPr>
          <p:cNvPr id="33" name="Kicker"/>
          <p:cNvSpPr>
            <a:spLocks noGrp="1"/>
          </p:cNvSpPr>
          <p:nvPr>
            <p:ph type="body" idx="13"/>
          </p:nvPr>
        </p:nvSpPr>
        <p:spPr>
          <a:xfrm>
            <a:off x="548640" y="1341120"/>
            <a:ext cx="8046720" cy="402336"/>
          </a:xfrm>
          <a:prstGeom prst="rect">
            <a:avLst/>
          </a:prstGeom>
        </p:spPr>
        <p:txBody>
          <a:bodyPr wrap="square" lIns="0" tIns="0" rIns="0" bIns="0" rtlCol="0" anchor="ctr">
            <a:normAutofit/>
          </a:bodyPr>
          <a:lstStyle>
            <a:lvl1pPr marL="0" indent="0" algn="l">
              <a:lnSpc>
                <a:spcPct val="100000"/>
              </a:lnSpc>
              <a:spcBef>
                <a:spcPts val="0"/>
              </a:spcBef>
              <a:buNone/>
              <a:defRPr sz="1550" b="1" i="1">
                <a:solidFill>
                  <a:srgbClr val="0B7C87"/>
                </a:solidFill>
                <a:latin typeface="Trebuchet MS" pitchFamily="34" charset="0"/>
                <a:cs typeface="Trebuchet MS" pitchFamily="34" charset="0"/>
              </a:defRPr>
            </a:lvl1pPr>
          </a:lstStyle>
          <a:p>
            <a:r>
              <a:rPr lang="en-CA"/>
              <a:t>Supporting one-line summary.</a:t>
            </a:r>
          </a:p>
        </p:txBody>
      </p:sp>
      <p:sp>
        <p:nvSpPr>
          <p:cNvPr id="32" name="Content"/>
          <p:cNvSpPr>
            <a:spLocks noGrp="1"/>
          </p:cNvSpPr>
          <p:nvPr>
            <p:ph type="body" idx="12"/>
          </p:nvPr>
        </p:nvSpPr>
        <p:spPr>
          <a:xfrm>
            <a:off x="633984" y="1900000"/>
            <a:ext cx="4160520" cy="2750000"/>
          </a:xfrm>
          <a:prstGeom prst="rect">
            <a:avLst/>
          </a:prstGeom>
        </p:spPr>
        <p:txBody>
          <a:bodyPr wrap="square" lIns="0" tIns="0" rIns="0" bIns="0" rtlCol="0" anchor="t">
            <a:normAutofit/>
          </a:bodyPr>
          <a:lstStyle>
            <a:lvl1pPr marL="285750" indent="-285750" algn="l">
              <a:lnSpc>
                <a:spcPct val="105000"/>
              </a:lnSpc>
              <a:spcBef>
                <a:spcPts val="900"/>
              </a:spcBef>
              <a:buClr>
                <a:srgbClr val="EFA23B"/>
              </a:buClr>
              <a:buSzPct val="80000"/>
              <a:buFont typeface="Arial" pitchFamily="34" charset="0"/>
              <a:buChar char="▪"/>
              <a:defRPr sz="1250">
                <a:solidFill>
                  <a:srgbClr val="263A42"/>
                </a:solidFill>
                <a:latin typeface="Calibri" pitchFamily="34" charset="0"/>
                <a:cs typeface="Calibri" pitchFamily="34" charset="0"/>
              </a:defRPr>
            </a:lvl1pPr>
            <a:lvl2pPr marL="600075" indent="-257175" algn="l">
              <a:lnSpc>
                <a:spcPct val="105000"/>
              </a:lnSpc>
              <a:spcBef>
                <a:spcPts val="600"/>
              </a:spcBef>
              <a:buClr>
                <a:srgbClr val="0E9AA7"/>
              </a:buClr>
              <a:buSzPct val="80000"/>
              <a:buFont typeface="Arial" pitchFamily="34" charset="0"/>
              <a:buChar char="–"/>
              <a:defRPr sz="1100">
                <a:solidFill>
                  <a:srgbClr val="6B7A82"/>
                </a:solidFill>
                <a:latin typeface="Calibri" pitchFamily="34" charset="0"/>
                <a:cs typeface="Calibri" pitchFamily="34" charset="0"/>
              </a:defRPr>
            </a:lvl2pPr>
          </a:lstStyle>
          <a:p>
            <a:r>
              <a:rPr lang="en-CA"/>
              <a:t>Click to add text</a:t>
            </a:r>
          </a:p>
        </p:txBody>
      </p:sp>
      <p:sp>
        <p:nvSpPr>
          <p:cNvPr id="36" name="Picture Placeholder"/>
          <p:cNvSpPr>
            <a:spLocks noGrp="1"/>
          </p:cNvSpPr>
          <p:nvPr>
            <p:ph type="pic" idx="16"/>
          </p:nvPr>
        </p:nvSpPr>
        <p:spPr>
          <a:xfrm>
            <a:off x="5120640" y="1862826"/>
            <a:ext cx="3474720" cy="2808751"/>
          </a:xfrm>
          <a:prstGeom prst="rect">
            <a:avLst/>
          </a:prstGeom>
        </p:spPr>
        <p:txBody>
          <a:bodyPr/>
          <a:lstStyle/>
          <a:p>
            <a:endParaRPr lang="en-CA"/>
          </a:p>
        </p:txBody>
      </p:sp>
      <p:sp>
        <p:nvSpPr>
          <p:cNvPr id="94" name="Footer Text"/>
          <p:cNvSpPr/>
          <p:nvPr/>
        </p:nvSpPr>
        <p:spPr>
          <a:xfrm>
            <a:off x="548640" y="4791456"/>
            <a:ext cx="6400800" cy="274320"/>
          </a:xfrm>
          <a:prstGeom prst="rect">
            <a:avLst/>
          </a:prstGeom>
          <a:noFill/>
        </p:spPr>
        <p:txBody>
          <a:bodyPr wrap="square" lIns="0" tIns="0" rIns="0" bIns="0" anchor="ctr"/>
          <a:lstStyle/>
          <a:p>
            <a:pPr marL="0" indent="0" algn="l">
              <a:buNone/>
            </a:pPr>
            <a:r>
              <a:rPr lang="en-CA" sz="900">
                <a:solidFill>
                  <a:srgbClr val="6B7A82"/>
                </a:solidFill>
                <a:latin typeface="Calibri" pitchFamily="34" charset="0"/>
                <a:cs typeface="Calibri" pitchFamily="34" charset="0"/>
              </a:rPr>
              <a:t>VP of Professional Development  ·  Local Executive</a:t>
            </a:r>
          </a:p>
        </p:txBody>
      </p:sp>
      <p:sp>
        <p:nvSpPr>
          <p:cNvPr id="95" name="Slide Number Placeholder"/>
          <p:cNvSpPr>
            <a:spLocks noGrp="1"/>
          </p:cNvSpPr>
          <p:nvPr>
            <p:ph type="sldNum" sz="quarter" idx="12"/>
          </p:nvPr>
        </p:nvSpPr>
        <p:spPr>
          <a:xfrm>
            <a:off x="8229600" y="4791456"/>
            <a:ext cx="365760" cy="274320"/>
          </a:xfrm>
          <a:prstGeom prst="rect">
            <a:avLst/>
          </a:prstGeom>
        </p:spPr>
        <p:txBody>
          <a:bodyPr wrap="square" lIns="0" tIns="0" rIns="0" bIns="0" anchor="ctr"/>
          <a:lstStyle>
            <a:lvl1pPr marL="0" indent="0" algn="r">
              <a:buNone/>
              <a:defRPr sz="900">
                <a:solidFill>
                  <a:srgbClr val="6B7A82"/>
                </a:solidFill>
                <a:latin typeface="Calibri" pitchFamily="34" charset="0"/>
                <a:cs typeface="Calibri" pitchFamily="34" charset="0"/>
              </a:defRPr>
            </a:lvl1pPr>
          </a:lstStyle>
          <a:p>
            <a:fld id="{B6F15528-21DE-4FAA-801E-634DDDAF4B5C}" type="slidenum">
              <a:rPr lang="en-CA"/>
              <a:t>‹#›</a:t>
            </a:fld>
            <a:endParaRPr lang="en-CA"/>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Big Statement">
    <p:bg>
      <p:bgPr>
        <a:solidFill>
          <a:srgbClr val="F4F6F7"/>
        </a:solidFill>
        <a:effectLst/>
      </p:bgPr>
    </p:bg>
    <p:spTree>
      <p:nvGrpSpPr>
        <p:cNvPr id="1" name=""/>
        <p:cNvGrpSpPr/>
        <p:nvPr/>
      </p:nvGrpSpPr>
      <p:grpSpPr>
        <a:xfrm>
          <a:off x="0" y="0"/>
          <a:ext cx="0" cy="0"/>
          <a:chOff x="0" y="0"/>
          <a:chExt cx="0" cy="0"/>
        </a:xfrm>
      </p:grpSpPr>
      <p:sp>
        <p:nvSpPr>
          <p:cNvPr id="30" name="Rule"/>
          <p:cNvSpPr/>
          <p:nvPr/>
        </p:nvSpPr>
        <p:spPr>
          <a:xfrm>
            <a:off x="548640" y="1554480"/>
            <a:ext cx="640080" cy="36576"/>
          </a:xfrm>
          <a:prstGeom prst="rect">
            <a:avLst/>
          </a:prstGeom>
          <a:solidFill>
            <a:srgbClr val="EFA23B"/>
          </a:solidFill>
          <a:ln>
            <a:noFill/>
          </a:ln>
        </p:spPr>
        <p:txBody>
          <a:bodyPr/>
          <a:lstStyle/>
          <a:p>
            <a:endParaRPr lang="en-CA"/>
          </a:p>
        </p:txBody>
      </p:sp>
      <p:sp>
        <p:nvSpPr>
          <p:cNvPr id="20" name="Title"/>
          <p:cNvSpPr>
            <a:spLocks noGrp="1"/>
          </p:cNvSpPr>
          <p:nvPr>
            <p:ph type="title"/>
          </p:nvPr>
        </p:nvSpPr>
        <p:spPr>
          <a:xfrm>
            <a:off x="548640" y="1828800"/>
            <a:ext cx="7772400" cy="1371600"/>
          </a:xfrm>
          <a:prstGeom prst="rect">
            <a:avLst/>
          </a:prstGeom>
        </p:spPr>
        <p:txBody>
          <a:bodyPr wrap="square" lIns="0" tIns="0" rIns="0" bIns="0" rtlCol="0" anchor="ctr">
            <a:normAutofit/>
          </a:bodyPr>
          <a:lstStyle>
            <a:lvl1pPr marL="0" indent="0" algn="l">
              <a:lnSpc>
                <a:spcPct val="100000"/>
              </a:lnSpc>
              <a:spcBef>
                <a:spcPts val="0"/>
              </a:spcBef>
              <a:buNone/>
              <a:defRPr sz="3200" b="1">
                <a:solidFill>
                  <a:srgbClr val="263A42"/>
                </a:solidFill>
                <a:latin typeface="Trebuchet MS" pitchFamily="34" charset="0"/>
                <a:cs typeface="Trebuchet MS" pitchFamily="34" charset="0"/>
              </a:defRPr>
            </a:lvl1pPr>
          </a:lstStyle>
          <a:p>
            <a:r>
              <a:rPr lang="en-CA"/>
              <a:t>Click to add a key statement</a:t>
            </a:r>
          </a:p>
        </p:txBody>
      </p:sp>
      <p:sp>
        <p:nvSpPr>
          <p:cNvPr id="33" name="Attribution"/>
          <p:cNvSpPr>
            <a:spLocks noGrp="1"/>
          </p:cNvSpPr>
          <p:nvPr>
            <p:ph type="body" idx="13"/>
          </p:nvPr>
        </p:nvSpPr>
        <p:spPr>
          <a:xfrm>
            <a:off x="548640" y="3383280"/>
            <a:ext cx="6400800" cy="411480"/>
          </a:xfrm>
          <a:prstGeom prst="rect">
            <a:avLst/>
          </a:prstGeom>
        </p:spPr>
        <p:txBody>
          <a:bodyPr wrap="square" lIns="0" tIns="0" rIns="0" bIns="0" rtlCol="0" anchor="ctr">
            <a:normAutofit/>
          </a:bodyPr>
          <a:lstStyle>
            <a:lvl1pPr marL="0" indent="0" algn="l">
              <a:lnSpc>
                <a:spcPct val="100000"/>
              </a:lnSpc>
              <a:spcBef>
                <a:spcPts val="0"/>
              </a:spcBef>
              <a:buNone/>
              <a:defRPr sz="1250" i="1">
                <a:solidFill>
                  <a:srgbClr val="0B7C87"/>
                </a:solidFill>
                <a:latin typeface="Calibri" pitchFamily="34" charset="0"/>
                <a:cs typeface="Calibri" pitchFamily="34" charset="0"/>
              </a:defRPr>
            </a:lvl1pPr>
          </a:lstStyle>
          <a:p>
            <a:r>
              <a:rPr lang="en-CA"/>
              <a:t>Source or attribution</a:t>
            </a:r>
          </a:p>
        </p:txBody>
      </p:sp>
      <p:sp>
        <p:nvSpPr>
          <p:cNvPr id="94" name="Footer Text"/>
          <p:cNvSpPr/>
          <p:nvPr/>
        </p:nvSpPr>
        <p:spPr>
          <a:xfrm>
            <a:off x="548640" y="4791456"/>
            <a:ext cx="6400800" cy="274320"/>
          </a:xfrm>
          <a:prstGeom prst="rect">
            <a:avLst/>
          </a:prstGeom>
          <a:noFill/>
        </p:spPr>
        <p:txBody>
          <a:bodyPr wrap="square" lIns="0" tIns="0" rIns="0" bIns="0" anchor="ctr"/>
          <a:lstStyle/>
          <a:p>
            <a:pPr marL="0" indent="0" algn="l">
              <a:buNone/>
            </a:pPr>
            <a:r>
              <a:rPr lang="en-CA" sz="900">
                <a:solidFill>
                  <a:srgbClr val="6B7A82"/>
                </a:solidFill>
                <a:latin typeface="Calibri" pitchFamily="34" charset="0"/>
                <a:cs typeface="Calibri" pitchFamily="34" charset="0"/>
              </a:rPr>
              <a:t>VP of Professional Development  ·  Local Executive</a:t>
            </a:r>
          </a:p>
        </p:txBody>
      </p:sp>
      <p:sp>
        <p:nvSpPr>
          <p:cNvPr id="95" name="Slide Number Placeholder"/>
          <p:cNvSpPr>
            <a:spLocks noGrp="1"/>
          </p:cNvSpPr>
          <p:nvPr>
            <p:ph type="sldNum" sz="quarter" idx="12"/>
          </p:nvPr>
        </p:nvSpPr>
        <p:spPr>
          <a:xfrm>
            <a:off x="8229600" y="4791456"/>
            <a:ext cx="365760" cy="274320"/>
          </a:xfrm>
          <a:prstGeom prst="rect">
            <a:avLst/>
          </a:prstGeom>
        </p:spPr>
        <p:txBody>
          <a:bodyPr wrap="square" lIns="0" tIns="0" rIns="0" bIns="0" anchor="ctr"/>
          <a:lstStyle>
            <a:lvl1pPr marL="0" indent="0" algn="r">
              <a:buNone/>
              <a:defRPr sz="900">
                <a:solidFill>
                  <a:srgbClr val="6B7A82"/>
                </a:solidFill>
                <a:latin typeface="Calibri" pitchFamily="34" charset="0"/>
                <a:cs typeface="Calibri" pitchFamily="34" charset="0"/>
              </a:defRPr>
            </a:lvl1pPr>
          </a:lstStyle>
          <a:p>
            <a:fld id="{B6F15528-21DE-4FAA-801E-634DDDAF4B5C}" type="slidenum">
              <a:rPr lang="en-CA"/>
              <a:t>‹#›</a:t>
            </a:fld>
            <a:endParaRPr lang="en-CA"/>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reserve="1">
  <p:cSld name="Closing and Contacts">
    <p:bg>
      <p:bgPr>
        <a:solidFill>
          <a:srgbClr val="263A42"/>
        </a:solidFill>
        <a:effectLst/>
      </p:bgPr>
    </p:bg>
    <p:spTree>
      <p:nvGrpSpPr>
        <p:cNvPr id="1" name=""/>
        <p:cNvGrpSpPr/>
        <p:nvPr/>
      </p:nvGrpSpPr>
      <p:grpSpPr>
        <a:xfrm>
          <a:off x="0" y="0"/>
          <a:ext cx="0" cy="0"/>
          <a:chOff x="0" y="0"/>
          <a:chExt cx="0" cy="0"/>
        </a:xfrm>
      </p:grpSpPr>
      <p:sp>
        <p:nvSpPr>
          <p:cNvPr id="30" name="Accent Bar"/>
          <p:cNvSpPr/>
          <p:nvPr/>
        </p:nvSpPr>
        <p:spPr>
          <a:xfrm>
            <a:off x="0" y="0"/>
            <a:ext cx="82296" cy="5143500"/>
          </a:xfrm>
          <a:prstGeom prst="rect">
            <a:avLst/>
          </a:prstGeom>
          <a:solidFill>
            <a:srgbClr val="EFA23B"/>
          </a:solidFill>
          <a:ln>
            <a:noFill/>
          </a:ln>
        </p:spPr>
        <p:txBody>
          <a:bodyPr/>
          <a:lstStyle/>
          <a:p>
            <a:endParaRPr lang="en-CA"/>
          </a:p>
        </p:txBody>
      </p:sp>
      <p:sp>
        <p:nvSpPr>
          <p:cNvPr id="20" name="Title"/>
          <p:cNvSpPr>
            <a:spLocks noGrp="1"/>
          </p:cNvSpPr>
          <p:nvPr>
            <p:ph type="title"/>
          </p:nvPr>
        </p:nvSpPr>
        <p:spPr>
          <a:xfrm>
            <a:off x="822960" y="1554480"/>
            <a:ext cx="7040880" cy="731520"/>
          </a:xfrm>
          <a:prstGeom prst="rect">
            <a:avLst/>
          </a:prstGeom>
        </p:spPr>
        <p:txBody>
          <a:bodyPr wrap="square" lIns="0" tIns="0" rIns="0" bIns="0" rtlCol="0" anchor="ctr">
            <a:normAutofit/>
          </a:bodyPr>
          <a:lstStyle>
            <a:lvl1pPr marL="0" indent="0" algn="l">
              <a:lnSpc>
                <a:spcPct val="100000"/>
              </a:lnSpc>
              <a:spcBef>
                <a:spcPts val="0"/>
              </a:spcBef>
              <a:buNone/>
              <a:defRPr sz="3600" b="1">
                <a:solidFill>
                  <a:srgbClr val="FFFFFF"/>
                </a:solidFill>
                <a:latin typeface="Trebuchet MS" pitchFamily="34" charset="0"/>
                <a:cs typeface="Trebuchet MS" pitchFamily="34" charset="0"/>
              </a:defRPr>
            </a:lvl1pPr>
          </a:lstStyle>
          <a:p>
            <a:r>
              <a:rPr lang="en-CA"/>
              <a:t>Thank You</a:t>
            </a:r>
          </a:p>
        </p:txBody>
      </p:sp>
      <p:sp>
        <p:nvSpPr>
          <p:cNvPr id="31" name="Rule"/>
          <p:cNvSpPr/>
          <p:nvPr/>
        </p:nvSpPr>
        <p:spPr>
          <a:xfrm>
            <a:off x="822960" y="2468880"/>
            <a:ext cx="640080" cy="27432"/>
          </a:xfrm>
          <a:prstGeom prst="rect">
            <a:avLst/>
          </a:prstGeom>
          <a:solidFill>
            <a:srgbClr val="EFA23B"/>
          </a:solidFill>
          <a:ln>
            <a:noFill/>
          </a:ln>
        </p:spPr>
        <p:txBody>
          <a:bodyPr/>
          <a:lstStyle/>
          <a:p>
            <a:endParaRPr lang="en-CA"/>
          </a:p>
        </p:txBody>
      </p:sp>
      <p:sp>
        <p:nvSpPr>
          <p:cNvPr id="32" name="Contacts"/>
          <p:cNvSpPr>
            <a:spLocks noGrp="1"/>
          </p:cNvSpPr>
          <p:nvPr>
            <p:ph type="body" idx="12"/>
          </p:nvPr>
        </p:nvSpPr>
        <p:spPr>
          <a:xfrm>
            <a:off x="822960" y="2697480"/>
            <a:ext cx="6400800" cy="1371600"/>
          </a:xfrm>
          <a:prstGeom prst="rect">
            <a:avLst/>
          </a:prstGeom>
        </p:spPr>
        <p:txBody>
          <a:bodyPr wrap="square" lIns="0" tIns="0" rIns="0" bIns="0" rtlCol="0" anchor="t">
            <a:normAutofit/>
          </a:bodyPr>
          <a:lstStyle>
            <a:lvl1pPr marL="285750" indent="-285750" algn="l">
              <a:lnSpc>
                <a:spcPct val="105000"/>
              </a:lnSpc>
              <a:spcBef>
                <a:spcPts val="900"/>
              </a:spcBef>
              <a:buClr>
                <a:srgbClr val="EFA23B"/>
              </a:buClr>
              <a:buSzPct val="80000"/>
              <a:buFont typeface="Arial" pitchFamily="34" charset="0"/>
              <a:buChar char="▪"/>
              <a:defRPr sz="1300">
                <a:solidFill>
                  <a:srgbClr val="D6EEF1"/>
                </a:solidFill>
                <a:latin typeface="Calibri" pitchFamily="34" charset="0"/>
                <a:cs typeface="Calibri" pitchFamily="34" charset="0"/>
              </a:defRPr>
            </a:lvl1pPr>
            <a:lvl2pPr marL="600075" indent="-257175" algn="l">
              <a:lnSpc>
                <a:spcPct val="105000"/>
              </a:lnSpc>
              <a:spcBef>
                <a:spcPts val="600"/>
              </a:spcBef>
              <a:buClr>
                <a:srgbClr val="0E9AA7"/>
              </a:buClr>
              <a:buSzPct val="80000"/>
              <a:buFont typeface="Arial" pitchFamily="34" charset="0"/>
              <a:buChar char="–"/>
              <a:defRPr sz="1100">
                <a:solidFill>
                  <a:srgbClr val="6B7A82"/>
                </a:solidFill>
                <a:latin typeface="Calibri" pitchFamily="34" charset="0"/>
                <a:cs typeface="Calibri" pitchFamily="34" charset="0"/>
              </a:defRPr>
            </a:lvl2pPr>
          </a:lstStyle>
          <a:p>
            <a:r>
              <a:rPr lang="en-CA"/>
              <a:t>Click to add contact details</a:t>
            </a:r>
          </a:p>
        </p:txBody>
      </p:sp>
      <p:pic>
        <p:nvPicPr>
          <p:cNvPr id="90" name="Logo"/>
          <p:cNvPicPr>
            <a:picLocks noChangeAspect="1"/>
          </p:cNvPicPr>
          <p:nvPr/>
        </p:nvPicPr>
        <p:blipFill rotWithShape="1">
          <a:blip r:embed="rId2"/>
          <a:srcRect r="68000"/>
          <a:stretch/>
        </p:blipFill>
        <p:spPr>
          <a:xfrm>
            <a:off x="8477250" y="116618"/>
            <a:ext cx="524510" cy="49828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6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63A42"/>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l="23630" r="23630"/>
          <a:stretch/>
        </p:blipFill>
        <p:spPr>
          <a:xfrm>
            <a:off x="5074920" y="0"/>
            <a:ext cx="4069080" cy="5143500"/>
          </a:xfrm>
          <a:prstGeom prst="rect">
            <a:avLst/>
          </a:prstGeom>
        </p:spPr>
      </p:pic>
      <p:sp>
        <p:nvSpPr>
          <p:cNvPr id="3" name="Shape 0"/>
          <p:cNvSpPr/>
          <p:nvPr/>
        </p:nvSpPr>
        <p:spPr>
          <a:xfrm>
            <a:off x="4956048" y="0"/>
            <a:ext cx="118872" cy="5143500"/>
          </a:xfrm>
          <a:prstGeom prst="rect">
            <a:avLst/>
          </a:prstGeom>
          <a:solidFill>
            <a:srgbClr val="0E9AA7"/>
          </a:solidFill>
          <a:ln/>
        </p:spPr>
        <p:txBody>
          <a:bodyPr/>
          <a:lstStyle/>
          <a:p>
            <a:endParaRPr lang="en-CA"/>
          </a:p>
        </p:txBody>
      </p:sp>
      <p:sp>
        <p:nvSpPr>
          <p:cNvPr id="4" name="Text 1"/>
          <p:cNvSpPr/>
          <p:nvPr/>
        </p:nvSpPr>
        <p:spPr>
          <a:xfrm>
            <a:off x="548640" y="1078992"/>
            <a:ext cx="4297680" cy="274320"/>
          </a:xfrm>
          <a:prstGeom prst="rect">
            <a:avLst/>
          </a:prstGeom>
          <a:noFill/>
          <a:ln/>
        </p:spPr>
        <p:txBody>
          <a:bodyPr wrap="square" lIns="0" tIns="0" rIns="0" bIns="0" rtlCol="0" anchor="ctr"/>
          <a:lstStyle/>
          <a:p>
            <a:pPr marL="0" indent="0">
              <a:buNone/>
            </a:pPr>
            <a:r>
              <a:rPr lang="en-US" sz="1200" b="1" kern="0" spc="200">
                <a:solidFill>
                  <a:srgbClr val="0E9AA7"/>
                </a:solidFill>
                <a:latin typeface="Trebuchet MS" pitchFamily="34" charset="0"/>
                <a:ea typeface="Trebuchet MS" pitchFamily="34" charset="-122"/>
                <a:cs typeface="Trebuchet MS" pitchFamily="34" charset="-120"/>
              </a:rPr>
              <a:t>ROLE-BASED TRAINING SESSION I &amp; II</a:t>
            </a:r>
            <a:endParaRPr lang="en-US" sz="1200"/>
          </a:p>
        </p:txBody>
      </p:sp>
      <p:sp>
        <p:nvSpPr>
          <p:cNvPr id="5" name="Text 2"/>
          <p:cNvSpPr/>
          <p:nvPr/>
        </p:nvSpPr>
        <p:spPr>
          <a:xfrm>
            <a:off x="530352" y="1417320"/>
            <a:ext cx="4389120" cy="1371600"/>
          </a:xfrm>
          <a:prstGeom prst="rect">
            <a:avLst/>
          </a:prstGeom>
          <a:noFill/>
          <a:ln/>
        </p:spPr>
        <p:txBody>
          <a:bodyPr wrap="square" lIns="0" tIns="0" rIns="0" bIns="0" rtlCol="0" anchor="ctr"/>
          <a:lstStyle/>
          <a:p>
            <a:pPr marL="0" indent="0">
              <a:lnSpc>
                <a:spcPct val="100000"/>
              </a:lnSpc>
              <a:buNone/>
            </a:pPr>
            <a:r>
              <a:rPr lang="en-US" sz="3300" b="1">
                <a:solidFill>
                  <a:srgbClr val="FFFFFF"/>
                </a:solidFill>
                <a:latin typeface="Trebuchet MS" pitchFamily="34" charset="0"/>
                <a:ea typeface="Trebuchet MS" pitchFamily="34" charset="-122"/>
                <a:cs typeface="Trebuchet MS" pitchFamily="34" charset="-120"/>
              </a:rPr>
              <a:t>Vice-Presidents of</a:t>
            </a:r>
            <a:endParaRPr lang="en-US" sz="3300"/>
          </a:p>
          <a:p>
            <a:pPr marL="0" indent="0">
              <a:lnSpc>
                <a:spcPct val="100000"/>
              </a:lnSpc>
              <a:buNone/>
            </a:pPr>
            <a:r>
              <a:rPr lang="en-US" sz="3300" b="1">
                <a:solidFill>
                  <a:srgbClr val="FFFFFF"/>
                </a:solidFill>
                <a:latin typeface="Trebuchet MS" pitchFamily="34" charset="0"/>
                <a:ea typeface="Trebuchet MS" pitchFamily="34" charset="-122"/>
                <a:cs typeface="Trebuchet MS" pitchFamily="34" charset="-120"/>
              </a:rPr>
              <a:t>Professional Development</a:t>
            </a:r>
            <a:endParaRPr lang="en-US" sz="3300"/>
          </a:p>
        </p:txBody>
      </p:sp>
      <p:sp>
        <p:nvSpPr>
          <p:cNvPr id="6" name="Text 3"/>
          <p:cNvSpPr/>
          <p:nvPr/>
        </p:nvSpPr>
        <p:spPr>
          <a:xfrm>
            <a:off x="548640" y="2880360"/>
            <a:ext cx="4206240" cy="914400"/>
          </a:xfrm>
          <a:prstGeom prst="rect">
            <a:avLst/>
          </a:prstGeom>
          <a:noFill/>
          <a:ln/>
        </p:spPr>
        <p:txBody>
          <a:bodyPr wrap="square" lIns="0" tIns="0" rIns="0" bIns="0" rtlCol="0" anchor="ctr"/>
          <a:lstStyle/>
          <a:p>
            <a:pPr marL="0" indent="0">
              <a:lnSpc>
                <a:spcPct val="112000"/>
              </a:lnSpc>
              <a:buNone/>
            </a:pPr>
            <a:r>
              <a:rPr lang="en-US" sz="1450">
                <a:solidFill>
                  <a:srgbClr val="C9D6DA"/>
                </a:solidFill>
                <a:latin typeface="Calibri" pitchFamily="34" charset="0"/>
                <a:ea typeface="Calibri" pitchFamily="34" charset="-122"/>
                <a:cs typeface="Calibri" pitchFamily="34" charset="-120"/>
              </a:rPr>
              <a:t>Understanding your role, exploring resources, and sharing best practices with fellow union leaders.</a:t>
            </a:r>
            <a:endParaRPr lang="en-US" sz="1450"/>
          </a:p>
        </p:txBody>
      </p:sp>
      <p:grpSp>
        <p:nvGrpSpPr>
          <p:cNvPr id="16" name="Group 15">
            <a:extLst>
              <a:ext uri="{FF2B5EF4-FFF2-40B4-BE49-F238E27FC236}">
                <a16:creationId xmlns:a16="http://schemas.microsoft.com/office/drawing/2014/main" id="{ED51D833-5D65-63E3-6FFA-4D9FE0E2AF46}"/>
              </a:ext>
            </a:extLst>
          </p:cNvPr>
          <p:cNvGrpSpPr/>
          <p:nvPr/>
        </p:nvGrpSpPr>
        <p:grpSpPr>
          <a:xfrm>
            <a:off x="530352" y="4028447"/>
            <a:ext cx="4023360" cy="947643"/>
            <a:chOff x="548640" y="3940879"/>
            <a:chExt cx="4023360" cy="685801"/>
          </a:xfrm>
        </p:grpSpPr>
        <p:sp>
          <p:nvSpPr>
            <p:cNvPr id="7" name="Shape 4"/>
            <p:cNvSpPr/>
            <p:nvPr/>
          </p:nvSpPr>
          <p:spPr>
            <a:xfrm>
              <a:off x="548640" y="3940879"/>
              <a:ext cx="4023360" cy="685801"/>
            </a:xfrm>
            <a:prstGeom prst="roundRect">
              <a:avLst>
                <a:gd name="adj" fmla="val 49091"/>
              </a:avLst>
            </a:prstGeom>
            <a:solidFill>
              <a:srgbClr val="0E9AA7"/>
            </a:solidFill>
            <a:ln/>
          </p:spPr>
          <p:txBody>
            <a:bodyPr/>
            <a:lstStyle/>
            <a:p>
              <a:endParaRPr lang="en-CA"/>
            </a:p>
          </p:txBody>
        </p:sp>
        <p:sp>
          <p:nvSpPr>
            <p:cNvPr id="8" name="Text 5"/>
            <p:cNvSpPr/>
            <p:nvPr/>
          </p:nvSpPr>
          <p:spPr>
            <a:xfrm>
              <a:off x="548640" y="4006468"/>
              <a:ext cx="4023360" cy="551942"/>
            </a:xfrm>
            <a:prstGeom prst="rect">
              <a:avLst/>
            </a:prstGeom>
            <a:noFill/>
            <a:ln/>
          </p:spPr>
          <p:txBody>
            <a:bodyPr wrap="square" lIns="0" tIns="0" rIns="0" bIns="0" rtlCol="0" anchor="ctr"/>
            <a:lstStyle/>
            <a:p>
              <a:pPr marL="0" indent="0" algn="ctr">
                <a:lnSpc>
                  <a:spcPct val="150000"/>
                </a:lnSpc>
                <a:buNone/>
              </a:pPr>
              <a:r>
                <a:rPr lang="en-US" sz="1200">
                  <a:solidFill>
                    <a:srgbClr val="FFFFFF"/>
                  </a:solidFill>
                  <a:latin typeface="Trebuchet MS" pitchFamily="34" charset="0"/>
                </a:rPr>
                <a:t>Facilitated by </a:t>
              </a:r>
            </a:p>
            <a:p>
              <a:pPr marL="0" indent="0" algn="ctr">
                <a:lnSpc>
                  <a:spcPct val="150000"/>
                </a:lnSpc>
                <a:buNone/>
              </a:pPr>
              <a:r>
                <a:rPr lang="en-US" sz="1200">
                  <a:solidFill>
                    <a:srgbClr val="FFFFFF"/>
                  </a:solidFill>
                  <a:latin typeface="Trebuchet MS" pitchFamily="34" charset="0"/>
                </a:rPr>
                <a:t>Pamela Langille &amp; Wendie Wilson</a:t>
              </a:r>
            </a:p>
            <a:p>
              <a:pPr marL="0" indent="0" algn="ctr">
                <a:lnSpc>
                  <a:spcPct val="150000"/>
                </a:lnSpc>
                <a:buNone/>
              </a:pPr>
              <a:r>
                <a:rPr lang="en-US" sz="1200">
                  <a:solidFill>
                    <a:srgbClr val="FFFFFF"/>
                  </a:solidFill>
                  <a:latin typeface="Trebuchet MS" pitchFamily="34" charset="0"/>
                </a:rPr>
                <a:t>LEADERSHIP 2026</a:t>
              </a:r>
              <a:endParaRPr lang="en-US" sz="1200"/>
            </a:p>
          </p:txBody>
        </p:sp>
      </p:grpSp>
      <p:pic>
        <p:nvPicPr>
          <p:cNvPr id="14" name="Picture 13">
            <a:extLst>
              <a:ext uri="{FF2B5EF4-FFF2-40B4-BE49-F238E27FC236}">
                <a16:creationId xmlns:a16="http://schemas.microsoft.com/office/drawing/2014/main" id="{0EE63175-C11E-58A4-B20B-60C45E8E0516}"/>
              </a:ext>
            </a:extLst>
          </p:cNvPr>
          <p:cNvPicPr>
            <a:picLocks noChangeAspect="1"/>
          </p:cNvPicPr>
          <p:nvPr/>
        </p:nvPicPr>
        <p:blipFill>
          <a:blip r:embed="rId4"/>
          <a:stretch>
            <a:fillRect/>
          </a:stretch>
        </p:blipFill>
        <p:spPr>
          <a:xfrm>
            <a:off x="142240" y="116618"/>
            <a:ext cx="1065276" cy="581060"/>
          </a:xfrm>
          <a:prstGeom prst="rect">
            <a:avLst/>
          </a:prstGeom>
        </p:spPr>
      </p:pic>
      <p:pic>
        <p:nvPicPr>
          <p:cNvPr id="17" name="Picture 16">
            <a:extLst>
              <a:ext uri="{FF2B5EF4-FFF2-40B4-BE49-F238E27FC236}">
                <a16:creationId xmlns:a16="http://schemas.microsoft.com/office/drawing/2014/main" id="{41DDD6D5-8731-BF84-CF07-8A47EDFF27E9}"/>
              </a:ext>
            </a:extLst>
          </p:cNvPr>
          <p:cNvPicPr>
            <a:picLocks noChangeAspect="1"/>
          </p:cNvPicPr>
          <p:nvPr/>
        </p:nvPicPr>
        <p:blipFill rotWithShape="1">
          <a:blip r:embed="rId5">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WELCOME</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Why We’re Here Today</a:t>
            </a:r>
            <a:endParaRPr lang="en-US" sz="2800" dirty="0"/>
          </a:p>
        </p:txBody>
      </p:sp>
      <p:sp>
        <p:nvSpPr>
          <p:cNvPr id="4" name="Text 2"/>
          <p:cNvSpPr/>
          <p:nvPr/>
        </p:nvSpPr>
        <p:spPr>
          <a:xfrm>
            <a:off x="548640" y="1354800"/>
            <a:ext cx="4800600" cy="1280160"/>
          </a:xfrm>
          <a:prstGeom prst="rect">
            <a:avLst/>
          </a:prstGeom>
          <a:noFill/>
          <a:ln/>
        </p:spPr>
        <p:txBody>
          <a:bodyPr wrap="square" lIns="0" tIns="0" rIns="0" bIns="0" rtlCol="0" anchor="t"/>
          <a:lstStyle/>
          <a:p>
            <a:pPr marL="0" indent="0">
              <a:lnSpc>
                <a:spcPct val="118000"/>
              </a:lnSpc>
              <a:buNone/>
            </a:pPr>
            <a:r>
              <a:rPr lang="en-US" sz="1500" dirty="0">
                <a:solidFill>
                  <a:srgbClr val="39474F"/>
                </a:solidFill>
                <a:latin typeface="Calibri" pitchFamily="34" charset="0"/>
                <a:ea typeface="Calibri" pitchFamily="34" charset="-122"/>
                <a:cs typeface="Calibri" pitchFamily="34" charset="-120"/>
              </a:rPr>
              <a:t>Over the next two sessions, leaders elected to the VP of Professional Development role will review their responsibilities, explore resources and best practices that support their volunteer work, and connect with peers in the same role.</a:t>
            </a:r>
            <a:endParaRPr lang="en-US" sz="1500" dirty="0"/>
          </a:p>
        </p:txBody>
      </p:sp>
      <p:sp>
        <p:nvSpPr>
          <p:cNvPr id="5" name="Shape 3"/>
          <p:cNvSpPr/>
          <p:nvPr/>
        </p:nvSpPr>
        <p:spPr>
          <a:xfrm>
            <a:off x="548640" y="2880360"/>
            <a:ext cx="4800600" cy="566928"/>
          </a:xfrm>
          <a:prstGeom prst="roundRect">
            <a:avLst>
              <a:gd name="adj" fmla="val 14516"/>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6" name="Shape 4"/>
          <p:cNvSpPr/>
          <p:nvPr/>
        </p:nvSpPr>
        <p:spPr>
          <a:xfrm>
            <a:off x="713232" y="2999232"/>
            <a:ext cx="329184" cy="329184"/>
          </a:xfrm>
          <a:prstGeom prst="ellipse">
            <a:avLst/>
          </a:prstGeom>
          <a:solidFill>
            <a:srgbClr val="E1F1F3"/>
          </a:solidFill>
          <a:ln/>
        </p:spPr>
        <p:txBody>
          <a:bodyPr/>
          <a:lstStyle/>
          <a:p>
            <a:endParaRPr lang="en-CA"/>
          </a:p>
        </p:txBody>
      </p:sp>
      <p:sp>
        <p:nvSpPr>
          <p:cNvPr id="7" name="Text 5"/>
          <p:cNvSpPr/>
          <p:nvPr/>
        </p:nvSpPr>
        <p:spPr>
          <a:xfrm>
            <a:off x="713232" y="2999232"/>
            <a:ext cx="329184" cy="329184"/>
          </a:xfrm>
          <a:prstGeom prst="rect">
            <a:avLst/>
          </a:prstGeom>
          <a:noFill/>
          <a:ln/>
        </p:spPr>
        <p:txBody>
          <a:bodyPr wrap="square" lIns="0" tIns="0" rIns="0" bIns="0" rtlCol="0" anchor="ctr"/>
          <a:lstStyle/>
          <a:p>
            <a:pPr marL="0" indent="0" algn="ctr">
              <a:buNone/>
            </a:pPr>
            <a:r>
              <a:rPr lang="en-US" sz="1400" b="1">
                <a:solidFill>
                  <a:srgbClr val="0B7C87"/>
                </a:solidFill>
                <a:latin typeface="Calibri" pitchFamily="34" charset="0"/>
                <a:ea typeface="Calibri" pitchFamily="34" charset="-122"/>
                <a:cs typeface="Calibri" pitchFamily="34" charset="-120"/>
              </a:rPr>
              <a:t>①</a:t>
            </a:r>
            <a:endParaRPr lang="en-US" sz="1400"/>
          </a:p>
        </p:txBody>
      </p:sp>
      <p:sp>
        <p:nvSpPr>
          <p:cNvPr id="8" name="Text 6"/>
          <p:cNvSpPr/>
          <p:nvPr/>
        </p:nvSpPr>
        <p:spPr>
          <a:xfrm>
            <a:off x="1170432" y="2880360"/>
            <a:ext cx="4069080" cy="566928"/>
          </a:xfrm>
          <a:prstGeom prst="rect">
            <a:avLst/>
          </a:prstGeom>
          <a:noFill/>
          <a:ln/>
        </p:spPr>
        <p:txBody>
          <a:bodyPr wrap="square" lIns="0" tIns="0" rIns="0" bIns="0" rtlCol="0" anchor="ctr"/>
          <a:lstStyle/>
          <a:p>
            <a:pPr marL="0" indent="0">
              <a:lnSpc>
                <a:spcPct val="100000"/>
              </a:lnSpc>
              <a:buNone/>
            </a:pPr>
            <a:r>
              <a:rPr lang="en-US" sz="1150" b="1">
                <a:solidFill>
                  <a:srgbClr val="263A42"/>
                </a:solidFill>
                <a:latin typeface="Calibri" pitchFamily="34" charset="0"/>
                <a:ea typeface="Calibri" pitchFamily="34" charset="-122"/>
                <a:cs typeface="Calibri" pitchFamily="34" charset="-120"/>
              </a:rPr>
              <a:t>Understand  </a:t>
            </a:r>
            <a:r>
              <a:rPr lang="en-US" sz="1150">
                <a:solidFill>
                  <a:srgbClr val="6B7A82"/>
                </a:solidFill>
                <a:latin typeface="Calibri" pitchFamily="34" charset="0"/>
                <a:ea typeface="Calibri" pitchFamily="34" charset="-122"/>
                <a:cs typeface="Calibri" pitchFamily="34" charset="-120"/>
              </a:rPr>
              <a:t>Get clear on what the role involves and where it sits in your Local.</a:t>
            </a:r>
            <a:endParaRPr lang="en-US" sz="1150"/>
          </a:p>
        </p:txBody>
      </p:sp>
      <p:sp>
        <p:nvSpPr>
          <p:cNvPr id="9" name="Shape 7"/>
          <p:cNvSpPr/>
          <p:nvPr/>
        </p:nvSpPr>
        <p:spPr>
          <a:xfrm>
            <a:off x="548640" y="3557016"/>
            <a:ext cx="4800600" cy="566928"/>
          </a:xfrm>
          <a:prstGeom prst="roundRect">
            <a:avLst>
              <a:gd name="adj" fmla="val 14516"/>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Shape 8"/>
          <p:cNvSpPr/>
          <p:nvPr/>
        </p:nvSpPr>
        <p:spPr>
          <a:xfrm>
            <a:off x="713232" y="3675888"/>
            <a:ext cx="329184" cy="329184"/>
          </a:xfrm>
          <a:prstGeom prst="ellipse">
            <a:avLst/>
          </a:prstGeom>
          <a:solidFill>
            <a:srgbClr val="E1F1F3"/>
          </a:solidFill>
          <a:ln/>
        </p:spPr>
        <p:txBody>
          <a:bodyPr/>
          <a:lstStyle/>
          <a:p>
            <a:endParaRPr lang="en-CA"/>
          </a:p>
        </p:txBody>
      </p:sp>
      <p:sp>
        <p:nvSpPr>
          <p:cNvPr id="11" name="Text 9"/>
          <p:cNvSpPr/>
          <p:nvPr/>
        </p:nvSpPr>
        <p:spPr>
          <a:xfrm>
            <a:off x="713232" y="3675888"/>
            <a:ext cx="329184" cy="329184"/>
          </a:xfrm>
          <a:prstGeom prst="rect">
            <a:avLst/>
          </a:prstGeom>
          <a:noFill/>
          <a:ln/>
        </p:spPr>
        <p:txBody>
          <a:bodyPr wrap="square" lIns="0" tIns="0" rIns="0" bIns="0" rtlCol="0" anchor="ctr"/>
          <a:lstStyle/>
          <a:p>
            <a:pPr marL="0" indent="0" algn="ctr">
              <a:buNone/>
            </a:pPr>
            <a:r>
              <a:rPr lang="en-US" sz="1400" b="1" dirty="0">
                <a:solidFill>
                  <a:srgbClr val="0B7C87"/>
                </a:solidFill>
                <a:latin typeface="Calibri" pitchFamily="34" charset="0"/>
                <a:ea typeface="Calibri" pitchFamily="34" charset="-122"/>
                <a:cs typeface="Calibri" pitchFamily="34" charset="-120"/>
              </a:rPr>
              <a:t>②</a:t>
            </a:r>
            <a:endParaRPr lang="en-US" sz="1400" dirty="0"/>
          </a:p>
        </p:txBody>
      </p:sp>
      <p:sp>
        <p:nvSpPr>
          <p:cNvPr id="12" name="Text 10"/>
          <p:cNvSpPr/>
          <p:nvPr/>
        </p:nvSpPr>
        <p:spPr>
          <a:xfrm>
            <a:off x="1170432" y="3557016"/>
            <a:ext cx="4069080" cy="566928"/>
          </a:xfrm>
          <a:prstGeom prst="rect">
            <a:avLst/>
          </a:prstGeom>
          <a:noFill/>
          <a:ln/>
        </p:spPr>
        <p:txBody>
          <a:bodyPr wrap="square" lIns="0" tIns="0" rIns="0" bIns="0" rtlCol="0" anchor="ctr"/>
          <a:lstStyle/>
          <a:p>
            <a:pPr marL="0" indent="0">
              <a:lnSpc>
                <a:spcPct val="100000"/>
              </a:lnSpc>
              <a:buNone/>
            </a:pPr>
            <a:r>
              <a:rPr lang="en-US" sz="1150" b="1" dirty="0">
                <a:solidFill>
                  <a:srgbClr val="263A42"/>
                </a:solidFill>
                <a:latin typeface="Calibri" pitchFamily="34" charset="0"/>
                <a:ea typeface="Calibri" pitchFamily="34" charset="-122"/>
                <a:cs typeface="Calibri" pitchFamily="34" charset="-120"/>
              </a:rPr>
              <a:t>Equip  </a:t>
            </a:r>
            <a:r>
              <a:rPr lang="en-US" sz="1150" dirty="0">
                <a:solidFill>
                  <a:srgbClr val="6B7A82"/>
                </a:solidFill>
                <a:latin typeface="Calibri" pitchFamily="34" charset="0"/>
                <a:ea typeface="Calibri" pitchFamily="34" charset="-122"/>
                <a:cs typeface="Calibri" pitchFamily="34" charset="-120"/>
              </a:rPr>
              <a:t>Discover the grants, tools, and resources that support members.</a:t>
            </a:r>
            <a:endParaRPr lang="en-US" sz="1150" dirty="0"/>
          </a:p>
        </p:txBody>
      </p:sp>
      <p:sp>
        <p:nvSpPr>
          <p:cNvPr id="13" name="Shape 11"/>
          <p:cNvSpPr/>
          <p:nvPr/>
        </p:nvSpPr>
        <p:spPr>
          <a:xfrm>
            <a:off x="548640" y="4233672"/>
            <a:ext cx="4800600" cy="566928"/>
          </a:xfrm>
          <a:prstGeom prst="roundRect">
            <a:avLst>
              <a:gd name="adj" fmla="val 14516"/>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4" name="Shape 12"/>
          <p:cNvSpPr/>
          <p:nvPr/>
        </p:nvSpPr>
        <p:spPr>
          <a:xfrm>
            <a:off x="713232" y="4352544"/>
            <a:ext cx="329184" cy="329184"/>
          </a:xfrm>
          <a:prstGeom prst="ellipse">
            <a:avLst/>
          </a:prstGeom>
          <a:solidFill>
            <a:srgbClr val="E1F1F3"/>
          </a:solidFill>
          <a:ln/>
        </p:spPr>
        <p:txBody>
          <a:bodyPr/>
          <a:lstStyle/>
          <a:p>
            <a:endParaRPr lang="en-CA"/>
          </a:p>
        </p:txBody>
      </p:sp>
      <p:sp>
        <p:nvSpPr>
          <p:cNvPr id="15" name="Text 13"/>
          <p:cNvSpPr/>
          <p:nvPr/>
        </p:nvSpPr>
        <p:spPr>
          <a:xfrm>
            <a:off x="713232" y="4352544"/>
            <a:ext cx="329184" cy="329184"/>
          </a:xfrm>
          <a:prstGeom prst="rect">
            <a:avLst/>
          </a:prstGeom>
          <a:noFill/>
          <a:ln/>
        </p:spPr>
        <p:txBody>
          <a:bodyPr wrap="square" lIns="0" tIns="0" rIns="0" bIns="0" rtlCol="0" anchor="ctr"/>
          <a:lstStyle/>
          <a:p>
            <a:pPr marL="0" indent="0" algn="ctr">
              <a:buNone/>
            </a:pPr>
            <a:r>
              <a:rPr lang="en-US" sz="1400" b="1" dirty="0">
                <a:solidFill>
                  <a:srgbClr val="0B7C87"/>
                </a:solidFill>
                <a:latin typeface="Calibri" pitchFamily="34" charset="0"/>
                <a:ea typeface="Calibri" pitchFamily="34" charset="-122"/>
                <a:cs typeface="Calibri" pitchFamily="34" charset="-120"/>
              </a:rPr>
              <a:t>③</a:t>
            </a:r>
            <a:endParaRPr lang="en-US" sz="1400" dirty="0"/>
          </a:p>
        </p:txBody>
      </p:sp>
      <p:sp>
        <p:nvSpPr>
          <p:cNvPr id="16" name="Text 14"/>
          <p:cNvSpPr/>
          <p:nvPr/>
        </p:nvSpPr>
        <p:spPr>
          <a:xfrm>
            <a:off x="1170432" y="4233672"/>
            <a:ext cx="4069080" cy="566928"/>
          </a:xfrm>
          <a:prstGeom prst="rect">
            <a:avLst/>
          </a:prstGeom>
          <a:noFill/>
          <a:ln/>
        </p:spPr>
        <p:txBody>
          <a:bodyPr wrap="square" lIns="0" tIns="0" rIns="0" bIns="0" rtlCol="0" anchor="ctr"/>
          <a:lstStyle/>
          <a:p>
            <a:pPr marL="0" indent="0">
              <a:lnSpc>
                <a:spcPct val="100000"/>
              </a:lnSpc>
              <a:buNone/>
            </a:pPr>
            <a:r>
              <a:rPr lang="en-US" sz="1150" b="1">
                <a:solidFill>
                  <a:srgbClr val="263A42"/>
                </a:solidFill>
                <a:latin typeface="Calibri" pitchFamily="34" charset="0"/>
                <a:ea typeface="Calibri" pitchFamily="34" charset="-122"/>
                <a:cs typeface="Calibri" pitchFamily="34" charset="-120"/>
              </a:rPr>
              <a:t>Connect  </a:t>
            </a:r>
            <a:r>
              <a:rPr lang="en-US" sz="1150">
                <a:solidFill>
                  <a:srgbClr val="6B7A82"/>
                </a:solidFill>
                <a:latin typeface="Calibri" pitchFamily="34" charset="0"/>
                <a:ea typeface="Calibri" pitchFamily="34" charset="-122"/>
                <a:cs typeface="Calibri" pitchFamily="34" charset="-120"/>
              </a:rPr>
              <a:t>Share ideas and experiences with leaders elected to the same role.</a:t>
            </a:r>
            <a:endParaRPr lang="en-US" sz="1150"/>
          </a:p>
        </p:txBody>
      </p:sp>
      <p:sp>
        <p:nvSpPr>
          <p:cNvPr id="17" name="Shape 15"/>
          <p:cNvSpPr/>
          <p:nvPr/>
        </p:nvSpPr>
        <p:spPr>
          <a:xfrm>
            <a:off x="5669280" y="1417320"/>
            <a:ext cx="2926080" cy="3246120"/>
          </a:xfrm>
          <a:prstGeom prst="roundRect">
            <a:avLst>
              <a:gd name="adj" fmla="val 3125"/>
            </a:avLst>
          </a:prstGeom>
          <a:solidFill>
            <a:srgbClr val="263A42"/>
          </a:solidFill>
          <a:ln/>
          <a:effectLst>
            <a:outerShdw blurRad="114300" dist="38100" dir="5400000" algn="bl" rotWithShape="0">
              <a:srgbClr val="263A42">
                <a:alpha val="16000"/>
              </a:srgbClr>
            </a:outerShdw>
          </a:effectLst>
        </p:spPr>
        <p:txBody>
          <a:bodyPr/>
          <a:lstStyle/>
          <a:p>
            <a:endParaRPr lang="en-CA"/>
          </a:p>
        </p:txBody>
      </p:sp>
      <p:sp>
        <p:nvSpPr>
          <p:cNvPr id="18" name="Text 16"/>
          <p:cNvSpPr/>
          <p:nvPr/>
        </p:nvSpPr>
        <p:spPr>
          <a:xfrm>
            <a:off x="5669280" y="1691640"/>
            <a:ext cx="2926080" cy="274320"/>
          </a:xfrm>
          <a:prstGeom prst="rect">
            <a:avLst/>
          </a:prstGeom>
          <a:noFill/>
          <a:ln/>
        </p:spPr>
        <p:txBody>
          <a:bodyPr wrap="square" lIns="0" tIns="0" rIns="0" bIns="0" rtlCol="0" anchor="ctr"/>
          <a:lstStyle/>
          <a:p>
            <a:pPr marL="0" indent="0" algn="ctr">
              <a:buNone/>
            </a:pPr>
            <a:r>
              <a:rPr lang="en-US" sz="1100" b="1" kern="0" spc="200">
                <a:solidFill>
                  <a:srgbClr val="0E9AA7"/>
                </a:solidFill>
                <a:latin typeface="Trebuchet MS" pitchFamily="34" charset="0"/>
                <a:ea typeface="Trebuchet MS" pitchFamily="34" charset="-122"/>
                <a:cs typeface="Trebuchet MS" pitchFamily="34" charset="-120"/>
              </a:rPr>
              <a:t>AT A GLANCE</a:t>
            </a:r>
            <a:endParaRPr lang="en-US" sz="1100"/>
          </a:p>
        </p:txBody>
      </p:sp>
      <p:sp>
        <p:nvSpPr>
          <p:cNvPr id="19" name="Text 17"/>
          <p:cNvSpPr/>
          <p:nvPr/>
        </p:nvSpPr>
        <p:spPr>
          <a:xfrm>
            <a:off x="5669280" y="2084832"/>
            <a:ext cx="2926080" cy="548640"/>
          </a:xfrm>
          <a:prstGeom prst="rect">
            <a:avLst/>
          </a:prstGeom>
          <a:noFill/>
          <a:ln/>
        </p:spPr>
        <p:txBody>
          <a:bodyPr wrap="square" lIns="0" tIns="0" rIns="0" bIns="0" rtlCol="0" anchor="ctr"/>
          <a:lstStyle/>
          <a:p>
            <a:pPr marL="0" indent="0" algn="ctr">
              <a:buNone/>
            </a:pPr>
            <a:r>
              <a:rPr lang="en-US" sz="4000" b="1">
                <a:solidFill>
                  <a:srgbClr val="FFFFFF"/>
                </a:solidFill>
                <a:latin typeface="Trebuchet MS" pitchFamily="34" charset="0"/>
                <a:ea typeface="Trebuchet MS" pitchFamily="34" charset="-122"/>
                <a:cs typeface="Trebuchet MS" pitchFamily="34" charset="-120"/>
              </a:rPr>
              <a:t>140</a:t>
            </a:r>
            <a:endParaRPr lang="en-US" sz="4000"/>
          </a:p>
        </p:txBody>
      </p:sp>
      <p:sp>
        <p:nvSpPr>
          <p:cNvPr id="20" name="Text 18"/>
          <p:cNvSpPr/>
          <p:nvPr/>
        </p:nvSpPr>
        <p:spPr>
          <a:xfrm>
            <a:off x="5669280" y="2633472"/>
            <a:ext cx="2926080" cy="274320"/>
          </a:xfrm>
          <a:prstGeom prst="rect">
            <a:avLst/>
          </a:prstGeom>
          <a:noFill/>
          <a:ln/>
        </p:spPr>
        <p:txBody>
          <a:bodyPr wrap="square" lIns="0" tIns="0" rIns="0" bIns="0" rtlCol="0" anchor="ctr"/>
          <a:lstStyle/>
          <a:p>
            <a:pPr marL="0" indent="0" algn="ctr">
              <a:buNone/>
            </a:pPr>
            <a:r>
              <a:rPr lang="en-US" sz="1200">
                <a:solidFill>
                  <a:srgbClr val="B7C6CB"/>
                </a:solidFill>
                <a:latin typeface="Calibri" pitchFamily="34" charset="0"/>
                <a:ea typeface="Calibri" pitchFamily="34" charset="-122"/>
                <a:cs typeface="Calibri" pitchFamily="34" charset="-120"/>
              </a:rPr>
              <a:t>minutes together</a:t>
            </a:r>
            <a:endParaRPr lang="en-US" sz="1200"/>
          </a:p>
        </p:txBody>
      </p:sp>
      <p:sp>
        <p:nvSpPr>
          <p:cNvPr id="21" name="Text 19"/>
          <p:cNvSpPr/>
          <p:nvPr/>
        </p:nvSpPr>
        <p:spPr>
          <a:xfrm>
            <a:off x="5669280" y="2926080"/>
            <a:ext cx="2926080" cy="548640"/>
          </a:xfrm>
          <a:prstGeom prst="rect">
            <a:avLst/>
          </a:prstGeom>
          <a:noFill/>
          <a:ln/>
        </p:spPr>
        <p:txBody>
          <a:bodyPr wrap="square" lIns="0" tIns="0" rIns="0" bIns="0" rtlCol="0" anchor="ctr"/>
          <a:lstStyle/>
          <a:p>
            <a:pPr marL="0" indent="0" algn="ctr">
              <a:buNone/>
            </a:pPr>
            <a:r>
              <a:rPr lang="en-US" sz="4000" b="1">
                <a:solidFill>
                  <a:srgbClr val="FFFFFF"/>
                </a:solidFill>
                <a:latin typeface="Trebuchet MS" pitchFamily="34" charset="0"/>
                <a:ea typeface="Trebuchet MS" pitchFamily="34" charset="-122"/>
                <a:cs typeface="Trebuchet MS" pitchFamily="34" charset="-120"/>
              </a:rPr>
              <a:t>1</a:t>
            </a:r>
            <a:endParaRPr lang="en-US" sz="4000"/>
          </a:p>
        </p:txBody>
      </p:sp>
      <p:sp>
        <p:nvSpPr>
          <p:cNvPr id="22" name="Text 20"/>
          <p:cNvSpPr/>
          <p:nvPr/>
        </p:nvSpPr>
        <p:spPr>
          <a:xfrm>
            <a:off x="5669280" y="3474720"/>
            <a:ext cx="2926080" cy="274320"/>
          </a:xfrm>
          <a:prstGeom prst="rect">
            <a:avLst/>
          </a:prstGeom>
          <a:noFill/>
          <a:ln/>
        </p:spPr>
        <p:txBody>
          <a:bodyPr wrap="square" lIns="0" tIns="0" rIns="0" bIns="0" rtlCol="0" anchor="ctr"/>
          <a:lstStyle/>
          <a:p>
            <a:pPr marL="0" indent="0" algn="ctr">
              <a:buNone/>
            </a:pPr>
            <a:r>
              <a:rPr lang="en-US" sz="1200">
                <a:solidFill>
                  <a:srgbClr val="B7C6CB"/>
                </a:solidFill>
                <a:latin typeface="Calibri" pitchFamily="34" charset="0"/>
                <a:ea typeface="Calibri" pitchFamily="34" charset="-122"/>
                <a:cs typeface="Calibri" pitchFamily="34" charset="-120"/>
              </a:rPr>
              <a:t>shared role</a:t>
            </a:r>
            <a:endParaRPr lang="en-US" sz="1200"/>
          </a:p>
        </p:txBody>
      </p:sp>
      <p:sp>
        <p:nvSpPr>
          <p:cNvPr id="23" name="Text 21"/>
          <p:cNvSpPr/>
          <p:nvPr/>
        </p:nvSpPr>
        <p:spPr>
          <a:xfrm>
            <a:off x="5669280" y="3767328"/>
            <a:ext cx="2926080" cy="548640"/>
          </a:xfrm>
          <a:prstGeom prst="rect">
            <a:avLst/>
          </a:prstGeom>
          <a:noFill/>
          <a:ln/>
        </p:spPr>
        <p:txBody>
          <a:bodyPr wrap="square" lIns="0" tIns="0" rIns="0" bIns="0" rtlCol="0" anchor="ctr"/>
          <a:lstStyle/>
          <a:p>
            <a:pPr marL="0" indent="0" algn="ctr">
              <a:buNone/>
            </a:pPr>
            <a:r>
              <a:rPr lang="en-US" sz="4000" b="1">
                <a:solidFill>
                  <a:srgbClr val="FFFFFF"/>
                </a:solidFill>
                <a:latin typeface="Trebuchet MS" pitchFamily="34" charset="0"/>
                <a:ea typeface="Trebuchet MS" pitchFamily="34" charset="-122"/>
                <a:cs typeface="Trebuchet MS" pitchFamily="34" charset="-120"/>
              </a:rPr>
              <a:t>3</a:t>
            </a:r>
            <a:endParaRPr lang="en-US" sz="4000"/>
          </a:p>
        </p:txBody>
      </p:sp>
      <p:sp>
        <p:nvSpPr>
          <p:cNvPr id="24" name="Text 22"/>
          <p:cNvSpPr/>
          <p:nvPr/>
        </p:nvSpPr>
        <p:spPr>
          <a:xfrm>
            <a:off x="5669280" y="4315968"/>
            <a:ext cx="2926080" cy="274320"/>
          </a:xfrm>
          <a:prstGeom prst="rect">
            <a:avLst/>
          </a:prstGeom>
          <a:noFill/>
          <a:ln/>
        </p:spPr>
        <p:txBody>
          <a:bodyPr wrap="square" lIns="0" tIns="0" rIns="0" bIns="0" rtlCol="0" anchor="ctr"/>
          <a:lstStyle/>
          <a:p>
            <a:pPr marL="0" indent="0" algn="ctr">
              <a:buNone/>
            </a:pPr>
            <a:r>
              <a:rPr lang="en-US" sz="1200">
                <a:solidFill>
                  <a:srgbClr val="B7C6CB"/>
                </a:solidFill>
                <a:latin typeface="Calibri" pitchFamily="34" charset="0"/>
                <a:ea typeface="Calibri" pitchFamily="34" charset="-122"/>
                <a:cs typeface="Calibri" pitchFamily="34" charset="-120"/>
              </a:rPr>
              <a:t>ways to grow</a:t>
            </a:r>
            <a:endParaRPr lang="en-US" sz="1200"/>
          </a:p>
        </p:txBody>
      </p:sp>
      <p:sp>
        <p:nvSpPr>
          <p:cNvPr id="25" name="Text 23"/>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 </a:t>
            </a:r>
            <a:endParaRPr lang="en-US" sz="900"/>
          </a:p>
        </p:txBody>
      </p:sp>
      <p:sp>
        <p:nvSpPr>
          <p:cNvPr id="26" name="Text 24"/>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2</a:t>
            </a:r>
            <a:endParaRPr lang="en-US" sz="900"/>
          </a:p>
        </p:txBody>
      </p:sp>
      <p:pic>
        <p:nvPicPr>
          <p:cNvPr id="27" name="Picture 26">
            <a:extLst>
              <a:ext uri="{FF2B5EF4-FFF2-40B4-BE49-F238E27FC236}">
                <a16:creationId xmlns:a16="http://schemas.microsoft.com/office/drawing/2014/main" id="{8C1DB6C8-9678-66DA-6D87-473DE4E10936}"/>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SESSION AGENDA</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What We’ll Cover</a:t>
            </a:r>
            <a:endParaRPr lang="en-US" sz="2800" dirty="0"/>
          </a:p>
        </p:txBody>
      </p:sp>
      <p:sp>
        <p:nvSpPr>
          <p:cNvPr id="4" name="Shape 2"/>
          <p:cNvSpPr/>
          <p:nvPr/>
        </p:nvSpPr>
        <p:spPr>
          <a:xfrm>
            <a:off x="548640" y="1417320"/>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p:cNvSpPr/>
          <p:nvPr/>
        </p:nvSpPr>
        <p:spPr>
          <a:xfrm>
            <a:off x="676656" y="1540764"/>
            <a:ext cx="256032" cy="256032"/>
          </a:xfrm>
          <a:prstGeom prst="ellipse">
            <a:avLst/>
          </a:prstGeom>
          <a:solidFill>
            <a:srgbClr val="0E9AA7"/>
          </a:solidFill>
          <a:ln/>
        </p:spPr>
        <p:txBody>
          <a:bodyPr/>
          <a:lstStyle/>
          <a:p>
            <a:endParaRPr lang="en-CA"/>
          </a:p>
        </p:txBody>
      </p:sp>
      <p:sp>
        <p:nvSpPr>
          <p:cNvPr id="6" name="Text 4"/>
          <p:cNvSpPr/>
          <p:nvPr/>
        </p:nvSpPr>
        <p:spPr>
          <a:xfrm>
            <a:off x="676656" y="1540764"/>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1</a:t>
            </a:r>
            <a:endParaRPr lang="en-US" sz="1100"/>
          </a:p>
        </p:txBody>
      </p:sp>
      <p:sp>
        <p:nvSpPr>
          <p:cNvPr id="7" name="Text 5"/>
          <p:cNvSpPr/>
          <p:nvPr/>
        </p:nvSpPr>
        <p:spPr>
          <a:xfrm>
            <a:off x="1051560" y="1417320"/>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Welcome &amp; Introductions</a:t>
            </a:r>
            <a:endParaRPr lang="en-US" sz="1250" dirty="0"/>
          </a:p>
        </p:txBody>
      </p:sp>
      <p:sp>
        <p:nvSpPr>
          <p:cNvPr id="8" name="Shape 6"/>
          <p:cNvSpPr/>
          <p:nvPr/>
        </p:nvSpPr>
        <p:spPr>
          <a:xfrm>
            <a:off x="548640" y="1947672"/>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9" name="Shape 7"/>
          <p:cNvSpPr/>
          <p:nvPr/>
        </p:nvSpPr>
        <p:spPr>
          <a:xfrm>
            <a:off x="676656" y="2071116"/>
            <a:ext cx="256032" cy="256032"/>
          </a:xfrm>
          <a:prstGeom prst="ellipse">
            <a:avLst/>
          </a:prstGeom>
          <a:solidFill>
            <a:srgbClr val="0E9AA7"/>
          </a:solidFill>
          <a:ln/>
        </p:spPr>
        <p:txBody>
          <a:bodyPr/>
          <a:lstStyle/>
          <a:p>
            <a:endParaRPr lang="en-CA"/>
          </a:p>
        </p:txBody>
      </p:sp>
      <p:sp>
        <p:nvSpPr>
          <p:cNvPr id="10" name="Text 8"/>
          <p:cNvSpPr/>
          <p:nvPr/>
        </p:nvSpPr>
        <p:spPr>
          <a:xfrm>
            <a:off x="676656" y="2071116"/>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2</a:t>
            </a:r>
            <a:endParaRPr lang="en-US" sz="1100"/>
          </a:p>
        </p:txBody>
      </p:sp>
      <p:sp>
        <p:nvSpPr>
          <p:cNvPr id="11" name="Text 9"/>
          <p:cNvSpPr/>
          <p:nvPr/>
        </p:nvSpPr>
        <p:spPr>
          <a:xfrm>
            <a:off x="1051560" y="1947672"/>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Local Structure &amp; Core Duties of Local Executive</a:t>
            </a:r>
            <a:endParaRPr lang="en-US" sz="1250" dirty="0"/>
          </a:p>
        </p:txBody>
      </p:sp>
      <p:sp>
        <p:nvSpPr>
          <p:cNvPr id="12" name="Shape 10"/>
          <p:cNvSpPr/>
          <p:nvPr/>
        </p:nvSpPr>
        <p:spPr>
          <a:xfrm>
            <a:off x="548640" y="2478024"/>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3" name="Shape 11"/>
          <p:cNvSpPr/>
          <p:nvPr/>
        </p:nvSpPr>
        <p:spPr>
          <a:xfrm>
            <a:off x="676656" y="2601468"/>
            <a:ext cx="256032" cy="256032"/>
          </a:xfrm>
          <a:prstGeom prst="ellipse">
            <a:avLst/>
          </a:prstGeom>
          <a:solidFill>
            <a:srgbClr val="0E9AA7"/>
          </a:solidFill>
          <a:ln/>
        </p:spPr>
        <p:txBody>
          <a:bodyPr/>
          <a:lstStyle/>
          <a:p>
            <a:endParaRPr lang="en-CA"/>
          </a:p>
        </p:txBody>
      </p:sp>
      <p:sp>
        <p:nvSpPr>
          <p:cNvPr id="14" name="Text 12"/>
          <p:cNvSpPr/>
          <p:nvPr/>
        </p:nvSpPr>
        <p:spPr>
          <a:xfrm>
            <a:off x="676656" y="2601468"/>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3</a:t>
            </a:r>
            <a:endParaRPr lang="en-US" sz="1100"/>
          </a:p>
        </p:txBody>
      </p:sp>
      <p:sp>
        <p:nvSpPr>
          <p:cNvPr id="15" name="Text 13"/>
          <p:cNvSpPr/>
          <p:nvPr/>
        </p:nvSpPr>
        <p:spPr>
          <a:xfrm>
            <a:off x="1051560" y="2478024"/>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Local VP of PD Role &amp; Responsibilities </a:t>
            </a:r>
            <a:endParaRPr lang="en-US" sz="1250" dirty="0"/>
          </a:p>
        </p:txBody>
      </p:sp>
      <p:sp>
        <p:nvSpPr>
          <p:cNvPr id="16" name="Shape 14"/>
          <p:cNvSpPr/>
          <p:nvPr/>
        </p:nvSpPr>
        <p:spPr>
          <a:xfrm>
            <a:off x="548640" y="3008376"/>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7" name="Shape 15"/>
          <p:cNvSpPr/>
          <p:nvPr/>
        </p:nvSpPr>
        <p:spPr>
          <a:xfrm>
            <a:off x="676656" y="3131820"/>
            <a:ext cx="256032" cy="256032"/>
          </a:xfrm>
          <a:prstGeom prst="ellipse">
            <a:avLst/>
          </a:prstGeom>
          <a:solidFill>
            <a:srgbClr val="0E9AA7"/>
          </a:solidFill>
          <a:ln/>
        </p:spPr>
        <p:txBody>
          <a:bodyPr/>
          <a:lstStyle/>
          <a:p>
            <a:endParaRPr lang="en-CA"/>
          </a:p>
        </p:txBody>
      </p:sp>
      <p:sp>
        <p:nvSpPr>
          <p:cNvPr id="18" name="Text 16"/>
          <p:cNvSpPr/>
          <p:nvPr/>
        </p:nvSpPr>
        <p:spPr>
          <a:xfrm>
            <a:off x="676656" y="3131820"/>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4</a:t>
            </a:r>
            <a:endParaRPr lang="en-US" sz="1100"/>
          </a:p>
        </p:txBody>
      </p:sp>
      <p:sp>
        <p:nvSpPr>
          <p:cNvPr id="19" name="Text 17"/>
          <p:cNvSpPr/>
          <p:nvPr/>
        </p:nvSpPr>
        <p:spPr>
          <a:xfrm>
            <a:off x="1051560" y="3008376"/>
            <a:ext cx="3337560" cy="475488"/>
          </a:xfrm>
          <a:prstGeom prst="rect">
            <a:avLst/>
          </a:prstGeom>
          <a:noFill/>
          <a:ln/>
        </p:spPr>
        <p:txBody>
          <a:bodyPr wrap="square" lIns="0" tIns="0" rIns="0" bIns="0" rtlCol="0" anchor="ctr"/>
          <a:lstStyle/>
          <a:p>
            <a:r>
              <a:rPr lang="en-US" sz="1250" dirty="0">
                <a:solidFill>
                  <a:srgbClr val="39474F"/>
                </a:solidFill>
                <a:latin typeface="Calibri" pitchFamily="34" charset="0"/>
                <a:ea typeface="Calibri" pitchFamily="34" charset="-122"/>
                <a:cs typeface="Calibri" pitchFamily="34" charset="-120"/>
              </a:rPr>
              <a:t>Best Practices</a:t>
            </a:r>
            <a:endParaRPr lang="en-US" sz="1250" dirty="0"/>
          </a:p>
        </p:txBody>
      </p:sp>
      <p:sp>
        <p:nvSpPr>
          <p:cNvPr id="20" name="Shape 18"/>
          <p:cNvSpPr/>
          <p:nvPr/>
        </p:nvSpPr>
        <p:spPr>
          <a:xfrm>
            <a:off x="548640" y="3538728"/>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1" name="Shape 19"/>
          <p:cNvSpPr/>
          <p:nvPr/>
        </p:nvSpPr>
        <p:spPr>
          <a:xfrm>
            <a:off x="676656" y="3662172"/>
            <a:ext cx="256032" cy="256032"/>
          </a:xfrm>
          <a:prstGeom prst="ellipse">
            <a:avLst/>
          </a:prstGeom>
          <a:solidFill>
            <a:srgbClr val="0E9AA7"/>
          </a:solidFill>
          <a:ln/>
        </p:spPr>
        <p:txBody>
          <a:bodyPr/>
          <a:lstStyle/>
          <a:p>
            <a:endParaRPr lang="en-CA"/>
          </a:p>
        </p:txBody>
      </p:sp>
      <p:sp>
        <p:nvSpPr>
          <p:cNvPr id="22" name="Text 20"/>
          <p:cNvSpPr/>
          <p:nvPr/>
        </p:nvSpPr>
        <p:spPr>
          <a:xfrm>
            <a:off x="676656" y="3662172"/>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5</a:t>
            </a:r>
            <a:endParaRPr lang="en-US" sz="1100"/>
          </a:p>
        </p:txBody>
      </p:sp>
      <p:sp>
        <p:nvSpPr>
          <p:cNvPr id="23" name="Text 21"/>
          <p:cNvSpPr/>
          <p:nvPr/>
        </p:nvSpPr>
        <p:spPr>
          <a:xfrm>
            <a:off x="1051560" y="3538728"/>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Planning Local PD</a:t>
            </a:r>
            <a:endParaRPr lang="en-US" sz="1250" dirty="0"/>
          </a:p>
        </p:txBody>
      </p:sp>
      <p:sp>
        <p:nvSpPr>
          <p:cNvPr id="24" name="Shape 22"/>
          <p:cNvSpPr/>
          <p:nvPr/>
        </p:nvSpPr>
        <p:spPr>
          <a:xfrm>
            <a:off x="548640" y="4069080"/>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5" name="Shape 23"/>
          <p:cNvSpPr/>
          <p:nvPr/>
        </p:nvSpPr>
        <p:spPr>
          <a:xfrm>
            <a:off x="676656" y="4192524"/>
            <a:ext cx="256032" cy="256032"/>
          </a:xfrm>
          <a:prstGeom prst="ellipse">
            <a:avLst/>
          </a:prstGeom>
          <a:solidFill>
            <a:srgbClr val="0E9AA7"/>
          </a:solidFill>
          <a:ln/>
        </p:spPr>
        <p:txBody>
          <a:bodyPr/>
          <a:lstStyle/>
          <a:p>
            <a:endParaRPr lang="en-CA"/>
          </a:p>
        </p:txBody>
      </p:sp>
      <p:sp>
        <p:nvSpPr>
          <p:cNvPr id="26" name="Text 24"/>
          <p:cNvSpPr/>
          <p:nvPr/>
        </p:nvSpPr>
        <p:spPr>
          <a:xfrm>
            <a:off x="676656" y="4192524"/>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6</a:t>
            </a:r>
            <a:endParaRPr lang="en-US" sz="1100"/>
          </a:p>
        </p:txBody>
      </p:sp>
      <p:sp>
        <p:nvSpPr>
          <p:cNvPr id="27" name="Text 25"/>
          <p:cNvSpPr/>
          <p:nvPr/>
        </p:nvSpPr>
        <p:spPr>
          <a:xfrm>
            <a:off x="1051560" y="4069080"/>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Local Grants &amp; Bursaries</a:t>
            </a:r>
            <a:endParaRPr lang="en-US" sz="1250" dirty="0"/>
          </a:p>
        </p:txBody>
      </p:sp>
      <p:sp>
        <p:nvSpPr>
          <p:cNvPr id="28" name="Shape 26"/>
          <p:cNvSpPr/>
          <p:nvPr/>
        </p:nvSpPr>
        <p:spPr>
          <a:xfrm>
            <a:off x="4754880" y="1417320"/>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9" name="Shape 27"/>
          <p:cNvSpPr/>
          <p:nvPr/>
        </p:nvSpPr>
        <p:spPr>
          <a:xfrm>
            <a:off x="4882896" y="1540764"/>
            <a:ext cx="256032" cy="256032"/>
          </a:xfrm>
          <a:prstGeom prst="ellipse">
            <a:avLst/>
          </a:prstGeom>
          <a:solidFill>
            <a:srgbClr val="0E9AA7"/>
          </a:solidFill>
          <a:ln/>
        </p:spPr>
        <p:txBody>
          <a:bodyPr/>
          <a:lstStyle/>
          <a:p>
            <a:endParaRPr lang="en-CA"/>
          </a:p>
        </p:txBody>
      </p:sp>
      <p:sp>
        <p:nvSpPr>
          <p:cNvPr id="30" name="Text 28"/>
          <p:cNvSpPr/>
          <p:nvPr/>
        </p:nvSpPr>
        <p:spPr>
          <a:xfrm>
            <a:off x="4882896" y="1540764"/>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7</a:t>
            </a:r>
            <a:endParaRPr lang="en-US" sz="1100"/>
          </a:p>
        </p:txBody>
      </p:sp>
      <p:sp>
        <p:nvSpPr>
          <p:cNvPr id="31" name="Text 29"/>
          <p:cNvSpPr/>
          <p:nvPr/>
        </p:nvSpPr>
        <p:spPr>
          <a:xfrm>
            <a:off x="5257800" y="1417320"/>
            <a:ext cx="3337560" cy="475488"/>
          </a:xfrm>
          <a:prstGeom prst="rect">
            <a:avLst/>
          </a:prstGeom>
          <a:noFill/>
          <a:ln/>
        </p:spPr>
        <p:txBody>
          <a:bodyPr wrap="square" lIns="0" tIns="0" rIns="0" bIns="0" rtlCol="0" anchor="ctr"/>
          <a:lstStyle/>
          <a:p>
            <a:pPr marL="0" indent="0">
              <a:buNone/>
            </a:pPr>
            <a:r>
              <a:rPr lang="en-US" sz="1250" i="1" dirty="0">
                <a:solidFill>
                  <a:srgbClr val="39474F"/>
                </a:solidFill>
                <a:latin typeface="Calibri" pitchFamily="34" charset="0"/>
                <a:ea typeface="Calibri" pitchFamily="34" charset="-122"/>
                <a:cs typeface="Calibri" pitchFamily="34" charset="-120"/>
              </a:rPr>
              <a:t>Activity: Role Reflection </a:t>
            </a:r>
            <a:endParaRPr lang="en-US" sz="1250" i="1" dirty="0"/>
          </a:p>
        </p:txBody>
      </p:sp>
      <p:sp>
        <p:nvSpPr>
          <p:cNvPr id="32" name="Shape 30"/>
          <p:cNvSpPr/>
          <p:nvPr/>
        </p:nvSpPr>
        <p:spPr>
          <a:xfrm>
            <a:off x="4754880" y="1947672"/>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3" name="Shape 31"/>
          <p:cNvSpPr/>
          <p:nvPr/>
        </p:nvSpPr>
        <p:spPr>
          <a:xfrm>
            <a:off x="4882896" y="2071116"/>
            <a:ext cx="256032" cy="256032"/>
          </a:xfrm>
          <a:prstGeom prst="ellipse">
            <a:avLst/>
          </a:prstGeom>
          <a:solidFill>
            <a:srgbClr val="0E9AA7"/>
          </a:solidFill>
          <a:ln/>
        </p:spPr>
        <p:txBody>
          <a:bodyPr/>
          <a:lstStyle/>
          <a:p>
            <a:endParaRPr lang="en-CA"/>
          </a:p>
        </p:txBody>
      </p:sp>
      <p:sp>
        <p:nvSpPr>
          <p:cNvPr id="34" name="Text 32"/>
          <p:cNvSpPr/>
          <p:nvPr/>
        </p:nvSpPr>
        <p:spPr>
          <a:xfrm>
            <a:off x="4882896" y="2071116"/>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8</a:t>
            </a:r>
            <a:endParaRPr lang="en-US" sz="1100"/>
          </a:p>
        </p:txBody>
      </p:sp>
      <p:sp>
        <p:nvSpPr>
          <p:cNvPr id="35" name="Text 33"/>
          <p:cNvSpPr/>
          <p:nvPr/>
        </p:nvSpPr>
        <p:spPr>
          <a:xfrm>
            <a:off x="5257800" y="1947672"/>
            <a:ext cx="3337560" cy="475488"/>
          </a:xfrm>
          <a:prstGeom prst="rect">
            <a:avLst/>
          </a:prstGeom>
          <a:noFill/>
          <a:ln/>
        </p:spPr>
        <p:txBody>
          <a:bodyPr wrap="square" lIns="0" tIns="0" rIns="0" bIns="0" rtlCol="0" anchor="ctr"/>
          <a:lstStyle/>
          <a:p>
            <a:pPr marL="0" indent="0">
              <a:buNone/>
            </a:pPr>
            <a:r>
              <a:rPr lang="en-US" sz="1250" i="1" dirty="0">
                <a:solidFill>
                  <a:srgbClr val="39474F"/>
                </a:solidFill>
                <a:latin typeface="Calibri" pitchFamily="34" charset="0"/>
                <a:ea typeface="Calibri" pitchFamily="34" charset="-122"/>
                <a:cs typeface="Calibri" pitchFamily="34" charset="-120"/>
              </a:rPr>
              <a:t>Activity: Peer Learning &amp; Networking</a:t>
            </a:r>
            <a:endParaRPr lang="en-US" sz="1250" i="1" dirty="0"/>
          </a:p>
        </p:txBody>
      </p:sp>
      <p:sp>
        <p:nvSpPr>
          <p:cNvPr id="36" name="Shape 34"/>
          <p:cNvSpPr/>
          <p:nvPr/>
        </p:nvSpPr>
        <p:spPr>
          <a:xfrm>
            <a:off x="4754880" y="2478024"/>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7" name="Shape 35"/>
          <p:cNvSpPr/>
          <p:nvPr/>
        </p:nvSpPr>
        <p:spPr>
          <a:xfrm>
            <a:off x="4882896" y="2601468"/>
            <a:ext cx="256032" cy="256032"/>
          </a:xfrm>
          <a:prstGeom prst="ellipse">
            <a:avLst/>
          </a:prstGeom>
          <a:solidFill>
            <a:srgbClr val="0E9AA7"/>
          </a:solidFill>
          <a:ln/>
        </p:spPr>
        <p:txBody>
          <a:bodyPr/>
          <a:lstStyle/>
          <a:p>
            <a:endParaRPr lang="en-CA"/>
          </a:p>
        </p:txBody>
      </p:sp>
      <p:sp>
        <p:nvSpPr>
          <p:cNvPr id="38" name="Text 36"/>
          <p:cNvSpPr/>
          <p:nvPr/>
        </p:nvSpPr>
        <p:spPr>
          <a:xfrm>
            <a:off x="4882896" y="2601468"/>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9</a:t>
            </a:r>
            <a:endParaRPr lang="en-US" sz="1100"/>
          </a:p>
        </p:txBody>
      </p:sp>
      <p:sp>
        <p:nvSpPr>
          <p:cNvPr id="39" name="Text 37"/>
          <p:cNvSpPr/>
          <p:nvPr/>
        </p:nvSpPr>
        <p:spPr>
          <a:xfrm>
            <a:off x="5257800" y="2478024"/>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Problem Solving &amp; Supporting Members</a:t>
            </a:r>
            <a:endParaRPr lang="en-US" sz="1250" dirty="0"/>
          </a:p>
        </p:txBody>
      </p:sp>
      <p:sp>
        <p:nvSpPr>
          <p:cNvPr id="40" name="Shape 38"/>
          <p:cNvSpPr/>
          <p:nvPr/>
        </p:nvSpPr>
        <p:spPr>
          <a:xfrm>
            <a:off x="4754880" y="3008376"/>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41" name="Shape 39"/>
          <p:cNvSpPr/>
          <p:nvPr/>
        </p:nvSpPr>
        <p:spPr>
          <a:xfrm>
            <a:off x="4882896" y="3131820"/>
            <a:ext cx="256032" cy="256032"/>
          </a:xfrm>
          <a:prstGeom prst="ellipse">
            <a:avLst/>
          </a:prstGeom>
          <a:solidFill>
            <a:srgbClr val="0E9AA7"/>
          </a:solidFill>
          <a:ln/>
        </p:spPr>
        <p:txBody>
          <a:bodyPr/>
          <a:lstStyle/>
          <a:p>
            <a:endParaRPr lang="en-CA"/>
          </a:p>
        </p:txBody>
      </p:sp>
      <p:sp>
        <p:nvSpPr>
          <p:cNvPr id="42" name="Text 40"/>
          <p:cNvSpPr/>
          <p:nvPr/>
        </p:nvSpPr>
        <p:spPr>
          <a:xfrm>
            <a:off x="4882896" y="3131820"/>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10</a:t>
            </a:r>
            <a:endParaRPr lang="en-US" sz="1100"/>
          </a:p>
        </p:txBody>
      </p:sp>
      <p:sp>
        <p:nvSpPr>
          <p:cNvPr id="43" name="Text 41"/>
          <p:cNvSpPr/>
          <p:nvPr/>
        </p:nvSpPr>
        <p:spPr>
          <a:xfrm>
            <a:off x="5257800" y="3008376"/>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Resources &amp; Action Planning</a:t>
            </a:r>
            <a:endParaRPr lang="en-US" sz="1250" dirty="0"/>
          </a:p>
        </p:txBody>
      </p:sp>
      <p:sp>
        <p:nvSpPr>
          <p:cNvPr id="44" name="Shape 42"/>
          <p:cNvSpPr/>
          <p:nvPr/>
        </p:nvSpPr>
        <p:spPr>
          <a:xfrm>
            <a:off x="4754880" y="3538728"/>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45" name="Shape 43"/>
          <p:cNvSpPr/>
          <p:nvPr/>
        </p:nvSpPr>
        <p:spPr>
          <a:xfrm>
            <a:off x="4882896" y="3662172"/>
            <a:ext cx="256032" cy="256032"/>
          </a:xfrm>
          <a:prstGeom prst="ellipse">
            <a:avLst/>
          </a:prstGeom>
          <a:solidFill>
            <a:srgbClr val="0E9AA7"/>
          </a:solidFill>
          <a:ln/>
        </p:spPr>
        <p:txBody>
          <a:bodyPr/>
          <a:lstStyle/>
          <a:p>
            <a:endParaRPr lang="en-CA"/>
          </a:p>
        </p:txBody>
      </p:sp>
      <p:sp>
        <p:nvSpPr>
          <p:cNvPr id="46" name="Text 44"/>
          <p:cNvSpPr/>
          <p:nvPr/>
        </p:nvSpPr>
        <p:spPr>
          <a:xfrm>
            <a:off x="4882896" y="3662172"/>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11</a:t>
            </a:r>
            <a:endParaRPr lang="en-US" sz="1100"/>
          </a:p>
        </p:txBody>
      </p:sp>
      <p:sp>
        <p:nvSpPr>
          <p:cNvPr id="47" name="Text 45"/>
          <p:cNvSpPr/>
          <p:nvPr/>
        </p:nvSpPr>
        <p:spPr>
          <a:xfrm>
            <a:off x="5257800" y="3538728"/>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Key Takeaways</a:t>
            </a:r>
            <a:endParaRPr lang="en-US" sz="1250" dirty="0"/>
          </a:p>
        </p:txBody>
      </p:sp>
      <p:sp>
        <p:nvSpPr>
          <p:cNvPr id="48" name="Shape 46"/>
          <p:cNvSpPr/>
          <p:nvPr/>
        </p:nvSpPr>
        <p:spPr>
          <a:xfrm>
            <a:off x="4754880" y="4069080"/>
            <a:ext cx="3931920" cy="475488"/>
          </a:xfrm>
          <a:prstGeom prst="roundRect">
            <a:avLst>
              <a:gd name="adj" fmla="val 17308"/>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49" name="Shape 47"/>
          <p:cNvSpPr/>
          <p:nvPr/>
        </p:nvSpPr>
        <p:spPr>
          <a:xfrm>
            <a:off x="4882896" y="4192524"/>
            <a:ext cx="256032" cy="256032"/>
          </a:xfrm>
          <a:prstGeom prst="ellipse">
            <a:avLst/>
          </a:prstGeom>
          <a:solidFill>
            <a:srgbClr val="0E9AA7"/>
          </a:solidFill>
          <a:ln/>
        </p:spPr>
        <p:txBody>
          <a:bodyPr/>
          <a:lstStyle/>
          <a:p>
            <a:endParaRPr lang="en-CA"/>
          </a:p>
        </p:txBody>
      </p:sp>
      <p:sp>
        <p:nvSpPr>
          <p:cNvPr id="50" name="Text 48"/>
          <p:cNvSpPr/>
          <p:nvPr/>
        </p:nvSpPr>
        <p:spPr>
          <a:xfrm>
            <a:off x="4882896" y="4192524"/>
            <a:ext cx="256032" cy="256032"/>
          </a:xfrm>
          <a:prstGeom prst="rect">
            <a:avLst/>
          </a:prstGeom>
          <a:noFill/>
          <a:ln/>
        </p:spPr>
        <p:txBody>
          <a:bodyPr wrap="square" lIns="0" tIns="0" rIns="0" bIns="0"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12</a:t>
            </a:r>
            <a:endParaRPr lang="en-US" sz="1100"/>
          </a:p>
        </p:txBody>
      </p:sp>
      <p:sp>
        <p:nvSpPr>
          <p:cNvPr id="51" name="Text 49"/>
          <p:cNvSpPr/>
          <p:nvPr/>
        </p:nvSpPr>
        <p:spPr>
          <a:xfrm>
            <a:off x="5257800" y="4069080"/>
            <a:ext cx="3337560" cy="475488"/>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Grants &amp; Opportunities Mini-Session </a:t>
            </a:r>
            <a:endParaRPr lang="en-US" sz="1250" dirty="0"/>
          </a:p>
        </p:txBody>
      </p:sp>
      <p:sp>
        <p:nvSpPr>
          <p:cNvPr id="52" name="Text 50"/>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53" name="Text 51"/>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3</a:t>
            </a:r>
            <a:endParaRPr lang="en-US" sz="900"/>
          </a:p>
        </p:txBody>
      </p:sp>
      <p:pic>
        <p:nvPicPr>
          <p:cNvPr id="54" name="Picture 53">
            <a:extLst>
              <a:ext uri="{FF2B5EF4-FFF2-40B4-BE49-F238E27FC236}">
                <a16:creationId xmlns:a16="http://schemas.microsoft.com/office/drawing/2014/main" id="{FA51B0BC-DEC0-E64F-D1E3-D7811F3C28C4}"/>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6F7"/>
        </a:solidFill>
        <a:effectLst/>
      </p:bgPr>
    </p:bg>
    <p:spTree>
      <p:nvGrpSpPr>
        <p:cNvPr id="1" name="">
          <a:extLst>
            <a:ext uri="{FF2B5EF4-FFF2-40B4-BE49-F238E27FC236}">
              <a16:creationId xmlns:a16="http://schemas.microsoft.com/office/drawing/2014/main" id="{E6DE3711-7EB9-951E-316B-932902B0340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67E5471-3B7E-37A7-238E-01FB13055796}"/>
              </a:ext>
            </a:extLst>
          </p:cNvPr>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rPr>
              <a:t>Welcome &amp; Introductions</a:t>
            </a:r>
            <a:endParaRPr lang="en-US" sz="1200" dirty="0"/>
          </a:p>
        </p:txBody>
      </p:sp>
      <p:sp>
        <p:nvSpPr>
          <p:cNvPr id="3" name="Text 1">
            <a:extLst>
              <a:ext uri="{FF2B5EF4-FFF2-40B4-BE49-F238E27FC236}">
                <a16:creationId xmlns:a16="http://schemas.microsoft.com/office/drawing/2014/main" id="{98A179CC-C396-CB01-0E59-A0C4AD96C965}"/>
              </a:ext>
            </a:extLst>
          </p:cNvPr>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rPr>
              <a:t>Getting to Know One Another</a:t>
            </a:r>
            <a:endParaRPr lang="en-US" sz="2800" dirty="0"/>
          </a:p>
        </p:txBody>
      </p:sp>
      <p:sp>
        <p:nvSpPr>
          <p:cNvPr id="4" name="Shape 2">
            <a:extLst>
              <a:ext uri="{FF2B5EF4-FFF2-40B4-BE49-F238E27FC236}">
                <a16:creationId xmlns:a16="http://schemas.microsoft.com/office/drawing/2014/main" id="{CA437514-16A0-7D05-7DBA-C436EC68C8A8}"/>
              </a:ext>
            </a:extLst>
          </p:cNvPr>
          <p:cNvSpPr/>
          <p:nvPr/>
        </p:nvSpPr>
        <p:spPr>
          <a:xfrm>
            <a:off x="548640"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a:extLst>
              <a:ext uri="{FF2B5EF4-FFF2-40B4-BE49-F238E27FC236}">
                <a16:creationId xmlns:a16="http://schemas.microsoft.com/office/drawing/2014/main" id="{84387550-B7C8-BF8B-9B9E-7312B5060C01}"/>
              </a:ext>
            </a:extLst>
          </p:cNvPr>
          <p:cNvSpPr/>
          <p:nvPr/>
        </p:nvSpPr>
        <p:spPr>
          <a:xfrm>
            <a:off x="731520" y="1755648"/>
            <a:ext cx="365760" cy="365760"/>
          </a:xfrm>
          <a:prstGeom prst="ellipse">
            <a:avLst/>
          </a:prstGeom>
          <a:solidFill>
            <a:srgbClr val="0E9AA7"/>
          </a:solidFill>
          <a:ln/>
        </p:spPr>
        <p:txBody>
          <a:bodyPr/>
          <a:lstStyle/>
          <a:p>
            <a:endParaRPr lang="en-CA"/>
          </a:p>
        </p:txBody>
      </p:sp>
      <p:sp>
        <p:nvSpPr>
          <p:cNvPr id="6" name="Text 4">
            <a:extLst>
              <a:ext uri="{FF2B5EF4-FFF2-40B4-BE49-F238E27FC236}">
                <a16:creationId xmlns:a16="http://schemas.microsoft.com/office/drawing/2014/main" id="{9B4B8C74-CDE1-2E88-0B4C-33B55B1084C9}"/>
              </a:ext>
            </a:extLst>
          </p:cNvPr>
          <p:cNvSpPr/>
          <p:nvPr/>
        </p:nvSpPr>
        <p:spPr>
          <a:xfrm>
            <a:off x="731520" y="1755648"/>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7" name="Text 5">
            <a:extLst>
              <a:ext uri="{FF2B5EF4-FFF2-40B4-BE49-F238E27FC236}">
                <a16:creationId xmlns:a16="http://schemas.microsoft.com/office/drawing/2014/main" id="{E78443E7-5C11-C0FC-97CD-0804C425817F}"/>
              </a:ext>
            </a:extLst>
          </p:cNvPr>
          <p:cNvSpPr/>
          <p:nvPr/>
        </p:nvSpPr>
        <p:spPr>
          <a:xfrm>
            <a:off x="1225296" y="1788668"/>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Name</a:t>
            </a:r>
            <a:endParaRPr lang="en-US" sz="1300" dirty="0"/>
          </a:p>
        </p:txBody>
      </p:sp>
      <p:sp>
        <p:nvSpPr>
          <p:cNvPr id="8" name="Text 6">
            <a:extLst>
              <a:ext uri="{FF2B5EF4-FFF2-40B4-BE49-F238E27FC236}">
                <a16:creationId xmlns:a16="http://schemas.microsoft.com/office/drawing/2014/main" id="{5E261D07-7920-50CA-B306-4B2EFCB94CE8}"/>
              </a:ext>
            </a:extLst>
          </p:cNvPr>
          <p:cNvSpPr/>
          <p:nvPr/>
        </p:nvSpPr>
        <p:spPr>
          <a:xfrm>
            <a:off x="1225296" y="1920240"/>
            <a:ext cx="3127248" cy="438912"/>
          </a:xfrm>
          <a:prstGeom prst="rect">
            <a:avLst/>
          </a:prstGeom>
          <a:noFill/>
          <a:ln/>
        </p:spPr>
        <p:txBody>
          <a:bodyPr wrap="square" lIns="0" tIns="0" rIns="0" bIns="0" rtlCol="0" anchor="t"/>
          <a:lstStyle/>
          <a:p>
            <a:pPr marL="0" indent="0">
              <a:lnSpc>
                <a:spcPct val="102000"/>
              </a:lnSpc>
              <a:buNone/>
            </a:pPr>
            <a:endParaRPr lang="en-US" sz="1100" dirty="0"/>
          </a:p>
        </p:txBody>
      </p:sp>
      <p:sp>
        <p:nvSpPr>
          <p:cNvPr id="9" name="Shape 7">
            <a:extLst>
              <a:ext uri="{FF2B5EF4-FFF2-40B4-BE49-F238E27FC236}">
                <a16:creationId xmlns:a16="http://schemas.microsoft.com/office/drawing/2014/main" id="{C0928999-32BF-D2ED-6099-7A64930D5DEE}"/>
              </a:ext>
            </a:extLst>
          </p:cNvPr>
          <p:cNvSpPr/>
          <p:nvPr/>
        </p:nvSpPr>
        <p:spPr>
          <a:xfrm>
            <a:off x="4645152"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Shape 8">
            <a:extLst>
              <a:ext uri="{FF2B5EF4-FFF2-40B4-BE49-F238E27FC236}">
                <a16:creationId xmlns:a16="http://schemas.microsoft.com/office/drawing/2014/main" id="{CA3E5B54-782C-0FB9-AA9C-5289862CD053}"/>
              </a:ext>
            </a:extLst>
          </p:cNvPr>
          <p:cNvSpPr/>
          <p:nvPr/>
        </p:nvSpPr>
        <p:spPr>
          <a:xfrm>
            <a:off x="4828032" y="1755648"/>
            <a:ext cx="365760" cy="365760"/>
          </a:xfrm>
          <a:prstGeom prst="ellipse">
            <a:avLst/>
          </a:prstGeom>
          <a:solidFill>
            <a:srgbClr val="0E9AA7"/>
          </a:solidFill>
          <a:ln/>
        </p:spPr>
        <p:txBody>
          <a:bodyPr/>
          <a:lstStyle/>
          <a:p>
            <a:endParaRPr lang="en-CA"/>
          </a:p>
        </p:txBody>
      </p:sp>
      <p:sp>
        <p:nvSpPr>
          <p:cNvPr id="11" name="Text 9">
            <a:extLst>
              <a:ext uri="{FF2B5EF4-FFF2-40B4-BE49-F238E27FC236}">
                <a16:creationId xmlns:a16="http://schemas.microsoft.com/office/drawing/2014/main" id="{A2ABEF77-D82D-CC21-5796-D5AB97965247}"/>
              </a:ext>
            </a:extLst>
          </p:cNvPr>
          <p:cNvSpPr/>
          <p:nvPr/>
        </p:nvSpPr>
        <p:spPr>
          <a:xfrm>
            <a:off x="4828032" y="1755648"/>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12" name="Text 10">
            <a:extLst>
              <a:ext uri="{FF2B5EF4-FFF2-40B4-BE49-F238E27FC236}">
                <a16:creationId xmlns:a16="http://schemas.microsoft.com/office/drawing/2014/main" id="{28DF6E97-A65B-0C2B-3289-B68EF8BE164A}"/>
              </a:ext>
            </a:extLst>
          </p:cNvPr>
          <p:cNvSpPr/>
          <p:nvPr/>
        </p:nvSpPr>
        <p:spPr>
          <a:xfrm>
            <a:off x="5321808" y="1778508"/>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How long have you been in this role?</a:t>
            </a:r>
            <a:endParaRPr lang="en-US" sz="1300" dirty="0"/>
          </a:p>
        </p:txBody>
      </p:sp>
      <p:sp>
        <p:nvSpPr>
          <p:cNvPr id="14" name="Shape 12">
            <a:extLst>
              <a:ext uri="{FF2B5EF4-FFF2-40B4-BE49-F238E27FC236}">
                <a16:creationId xmlns:a16="http://schemas.microsoft.com/office/drawing/2014/main" id="{F45F2B6B-57FF-AD42-E848-7587A1D433FB}"/>
              </a:ext>
            </a:extLst>
          </p:cNvPr>
          <p:cNvSpPr/>
          <p:nvPr/>
        </p:nvSpPr>
        <p:spPr>
          <a:xfrm>
            <a:off x="548640"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5" name="Shape 13">
            <a:extLst>
              <a:ext uri="{FF2B5EF4-FFF2-40B4-BE49-F238E27FC236}">
                <a16:creationId xmlns:a16="http://schemas.microsoft.com/office/drawing/2014/main" id="{3F876761-CBDB-85F7-04A0-0414C210641D}"/>
              </a:ext>
            </a:extLst>
          </p:cNvPr>
          <p:cNvSpPr/>
          <p:nvPr/>
        </p:nvSpPr>
        <p:spPr>
          <a:xfrm>
            <a:off x="731520" y="2843784"/>
            <a:ext cx="365760" cy="365760"/>
          </a:xfrm>
          <a:prstGeom prst="ellipse">
            <a:avLst/>
          </a:prstGeom>
          <a:solidFill>
            <a:srgbClr val="0E9AA7"/>
          </a:solidFill>
          <a:ln/>
        </p:spPr>
        <p:txBody>
          <a:bodyPr/>
          <a:lstStyle/>
          <a:p>
            <a:endParaRPr lang="en-CA"/>
          </a:p>
        </p:txBody>
      </p:sp>
      <p:sp>
        <p:nvSpPr>
          <p:cNvPr id="16" name="Text 14">
            <a:extLst>
              <a:ext uri="{FF2B5EF4-FFF2-40B4-BE49-F238E27FC236}">
                <a16:creationId xmlns:a16="http://schemas.microsoft.com/office/drawing/2014/main" id="{E9E980C1-954F-31D9-7A89-D4356D7CB94A}"/>
              </a:ext>
            </a:extLst>
          </p:cNvPr>
          <p:cNvSpPr/>
          <p:nvPr/>
        </p:nvSpPr>
        <p:spPr>
          <a:xfrm>
            <a:off x="731520" y="2843784"/>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17" name="Text 15">
            <a:extLst>
              <a:ext uri="{FF2B5EF4-FFF2-40B4-BE49-F238E27FC236}">
                <a16:creationId xmlns:a16="http://schemas.microsoft.com/office/drawing/2014/main" id="{28F06482-AFCA-1415-7757-FE5FAE41161D}"/>
              </a:ext>
            </a:extLst>
          </p:cNvPr>
          <p:cNvSpPr/>
          <p:nvPr/>
        </p:nvSpPr>
        <p:spPr>
          <a:xfrm>
            <a:off x="1225296" y="2866644"/>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Local</a:t>
            </a:r>
            <a:endParaRPr lang="en-US" sz="1300" dirty="0"/>
          </a:p>
        </p:txBody>
      </p:sp>
      <p:sp>
        <p:nvSpPr>
          <p:cNvPr id="19" name="Shape 17">
            <a:extLst>
              <a:ext uri="{FF2B5EF4-FFF2-40B4-BE49-F238E27FC236}">
                <a16:creationId xmlns:a16="http://schemas.microsoft.com/office/drawing/2014/main" id="{96CCBB33-741D-DA99-87C9-F1814E27F6F5}"/>
              </a:ext>
            </a:extLst>
          </p:cNvPr>
          <p:cNvSpPr/>
          <p:nvPr/>
        </p:nvSpPr>
        <p:spPr>
          <a:xfrm>
            <a:off x="4645152"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0" name="Shape 18">
            <a:extLst>
              <a:ext uri="{FF2B5EF4-FFF2-40B4-BE49-F238E27FC236}">
                <a16:creationId xmlns:a16="http://schemas.microsoft.com/office/drawing/2014/main" id="{658DDA54-33FA-0557-BCDB-6AFFC29463C5}"/>
              </a:ext>
            </a:extLst>
          </p:cNvPr>
          <p:cNvSpPr/>
          <p:nvPr/>
        </p:nvSpPr>
        <p:spPr>
          <a:xfrm>
            <a:off x="4828032" y="2843784"/>
            <a:ext cx="365760" cy="365760"/>
          </a:xfrm>
          <a:prstGeom prst="ellipse">
            <a:avLst/>
          </a:prstGeom>
          <a:solidFill>
            <a:srgbClr val="0E9AA7"/>
          </a:solidFill>
          <a:ln/>
        </p:spPr>
        <p:txBody>
          <a:bodyPr/>
          <a:lstStyle/>
          <a:p>
            <a:endParaRPr lang="en-CA"/>
          </a:p>
        </p:txBody>
      </p:sp>
      <p:sp>
        <p:nvSpPr>
          <p:cNvPr id="21" name="Text 19">
            <a:extLst>
              <a:ext uri="{FF2B5EF4-FFF2-40B4-BE49-F238E27FC236}">
                <a16:creationId xmlns:a16="http://schemas.microsoft.com/office/drawing/2014/main" id="{C06BEE1F-C2F7-0FBC-9A8D-6D3022ED19F2}"/>
              </a:ext>
            </a:extLst>
          </p:cNvPr>
          <p:cNvSpPr/>
          <p:nvPr/>
        </p:nvSpPr>
        <p:spPr>
          <a:xfrm>
            <a:off x="4828032" y="2843784"/>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22" name="Text 20">
            <a:extLst>
              <a:ext uri="{FF2B5EF4-FFF2-40B4-BE49-F238E27FC236}">
                <a16:creationId xmlns:a16="http://schemas.microsoft.com/office/drawing/2014/main" id="{5EA75E52-2FB4-323D-F0DA-87E173F1C970}"/>
              </a:ext>
            </a:extLst>
          </p:cNvPr>
          <p:cNvSpPr/>
          <p:nvPr/>
        </p:nvSpPr>
        <p:spPr>
          <a:xfrm>
            <a:off x="5318252" y="2866644"/>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Have you held any other local, regional, or provincial union roles?</a:t>
            </a:r>
            <a:endParaRPr lang="en-US" sz="1300" dirty="0"/>
          </a:p>
        </p:txBody>
      </p:sp>
      <p:sp>
        <p:nvSpPr>
          <p:cNvPr id="24" name="Shape 22">
            <a:extLst>
              <a:ext uri="{FF2B5EF4-FFF2-40B4-BE49-F238E27FC236}">
                <a16:creationId xmlns:a16="http://schemas.microsoft.com/office/drawing/2014/main" id="{25DBF1BD-468D-D71D-D658-1D8D442A9670}"/>
              </a:ext>
            </a:extLst>
          </p:cNvPr>
          <p:cNvSpPr/>
          <p:nvPr/>
        </p:nvSpPr>
        <p:spPr>
          <a:xfrm>
            <a:off x="548640"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5" name="Shape 23">
            <a:extLst>
              <a:ext uri="{FF2B5EF4-FFF2-40B4-BE49-F238E27FC236}">
                <a16:creationId xmlns:a16="http://schemas.microsoft.com/office/drawing/2014/main" id="{D3524873-F274-1896-5040-6C8F85DC8CFF}"/>
              </a:ext>
            </a:extLst>
          </p:cNvPr>
          <p:cNvSpPr/>
          <p:nvPr/>
        </p:nvSpPr>
        <p:spPr>
          <a:xfrm>
            <a:off x="731520" y="3931920"/>
            <a:ext cx="365760" cy="365760"/>
          </a:xfrm>
          <a:prstGeom prst="ellipse">
            <a:avLst/>
          </a:prstGeom>
          <a:solidFill>
            <a:srgbClr val="0E9AA7"/>
          </a:solidFill>
          <a:ln/>
        </p:spPr>
        <p:txBody>
          <a:bodyPr/>
          <a:lstStyle/>
          <a:p>
            <a:endParaRPr lang="en-CA"/>
          </a:p>
        </p:txBody>
      </p:sp>
      <p:sp>
        <p:nvSpPr>
          <p:cNvPr id="26" name="Text 24">
            <a:extLst>
              <a:ext uri="{FF2B5EF4-FFF2-40B4-BE49-F238E27FC236}">
                <a16:creationId xmlns:a16="http://schemas.microsoft.com/office/drawing/2014/main" id="{2908D589-6281-7E03-04F0-680E693AD0DC}"/>
              </a:ext>
            </a:extLst>
          </p:cNvPr>
          <p:cNvSpPr/>
          <p:nvPr/>
        </p:nvSpPr>
        <p:spPr>
          <a:xfrm>
            <a:off x="731520" y="3931920"/>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27" name="Text 25">
            <a:extLst>
              <a:ext uri="{FF2B5EF4-FFF2-40B4-BE49-F238E27FC236}">
                <a16:creationId xmlns:a16="http://schemas.microsoft.com/office/drawing/2014/main" id="{B81BBD60-9FE9-907B-0C8F-84C97C31ADB9}"/>
              </a:ext>
            </a:extLst>
          </p:cNvPr>
          <p:cNvSpPr/>
          <p:nvPr/>
        </p:nvSpPr>
        <p:spPr>
          <a:xfrm>
            <a:off x="1225296" y="3954780"/>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Job assignment with employer</a:t>
            </a:r>
            <a:endParaRPr lang="en-US" sz="1300" dirty="0"/>
          </a:p>
        </p:txBody>
      </p:sp>
      <p:sp>
        <p:nvSpPr>
          <p:cNvPr id="29" name="Shape 27">
            <a:extLst>
              <a:ext uri="{FF2B5EF4-FFF2-40B4-BE49-F238E27FC236}">
                <a16:creationId xmlns:a16="http://schemas.microsoft.com/office/drawing/2014/main" id="{C9DA41B7-9A8A-54E6-74B0-FC34DF9605CD}"/>
              </a:ext>
            </a:extLst>
          </p:cNvPr>
          <p:cNvSpPr/>
          <p:nvPr/>
        </p:nvSpPr>
        <p:spPr>
          <a:xfrm>
            <a:off x="4645152"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0" name="Shape 28">
            <a:extLst>
              <a:ext uri="{FF2B5EF4-FFF2-40B4-BE49-F238E27FC236}">
                <a16:creationId xmlns:a16="http://schemas.microsoft.com/office/drawing/2014/main" id="{87D931E9-FFF0-7803-C706-09A030D1A065}"/>
              </a:ext>
            </a:extLst>
          </p:cNvPr>
          <p:cNvSpPr/>
          <p:nvPr/>
        </p:nvSpPr>
        <p:spPr>
          <a:xfrm>
            <a:off x="4828032" y="3931920"/>
            <a:ext cx="365760" cy="365760"/>
          </a:xfrm>
          <a:prstGeom prst="ellipse">
            <a:avLst/>
          </a:prstGeom>
          <a:solidFill>
            <a:srgbClr val="0E9AA7"/>
          </a:solidFill>
          <a:ln/>
        </p:spPr>
        <p:txBody>
          <a:bodyPr/>
          <a:lstStyle/>
          <a:p>
            <a:endParaRPr lang="en-CA"/>
          </a:p>
        </p:txBody>
      </p:sp>
      <p:sp>
        <p:nvSpPr>
          <p:cNvPr id="31" name="Text 29">
            <a:extLst>
              <a:ext uri="{FF2B5EF4-FFF2-40B4-BE49-F238E27FC236}">
                <a16:creationId xmlns:a16="http://schemas.microsoft.com/office/drawing/2014/main" id="{670A65BB-D0BF-7D65-F5DE-055D5509D44B}"/>
              </a:ext>
            </a:extLst>
          </p:cNvPr>
          <p:cNvSpPr/>
          <p:nvPr/>
        </p:nvSpPr>
        <p:spPr>
          <a:xfrm>
            <a:off x="4828032" y="3931920"/>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32" name="Text 30">
            <a:extLst>
              <a:ext uri="{FF2B5EF4-FFF2-40B4-BE49-F238E27FC236}">
                <a16:creationId xmlns:a16="http://schemas.microsoft.com/office/drawing/2014/main" id="{BC503478-5CDB-849B-C139-64707FB7E23B}"/>
              </a:ext>
            </a:extLst>
          </p:cNvPr>
          <p:cNvSpPr/>
          <p:nvPr/>
        </p:nvSpPr>
        <p:spPr>
          <a:xfrm>
            <a:off x="5318252" y="3931920"/>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Have you planned PD in your local before?</a:t>
            </a:r>
            <a:endParaRPr lang="en-US" sz="1300" dirty="0"/>
          </a:p>
        </p:txBody>
      </p:sp>
      <p:sp>
        <p:nvSpPr>
          <p:cNvPr id="34" name="Text 32">
            <a:extLst>
              <a:ext uri="{FF2B5EF4-FFF2-40B4-BE49-F238E27FC236}">
                <a16:creationId xmlns:a16="http://schemas.microsoft.com/office/drawing/2014/main" id="{E08869C3-9607-31F6-DE61-D3CFEF7266ED}"/>
              </a:ext>
            </a:extLst>
          </p:cNvPr>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35" name="Text 33">
            <a:extLst>
              <a:ext uri="{FF2B5EF4-FFF2-40B4-BE49-F238E27FC236}">
                <a16:creationId xmlns:a16="http://schemas.microsoft.com/office/drawing/2014/main" id="{70F90DA2-0C62-9292-82C2-80791A245832}"/>
              </a:ext>
            </a:extLst>
          </p:cNvPr>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12</a:t>
            </a:r>
            <a:endParaRPr lang="en-US" sz="900"/>
          </a:p>
        </p:txBody>
      </p:sp>
      <p:pic>
        <p:nvPicPr>
          <p:cNvPr id="36" name="Picture 35">
            <a:extLst>
              <a:ext uri="{FF2B5EF4-FFF2-40B4-BE49-F238E27FC236}">
                <a16:creationId xmlns:a16="http://schemas.microsoft.com/office/drawing/2014/main" id="{997EF06A-0247-4633-7C27-4D89F8026AA9}"/>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extLst>
      <p:ext uri="{BB962C8B-B14F-4D97-AF65-F5344CB8AC3E}">
        <p14:creationId xmlns:p14="http://schemas.microsoft.com/office/powerpoint/2010/main" val="2358552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D1479F-86E7-A571-9F60-D2391532B1B4}"/>
              </a:ext>
            </a:extLst>
          </p:cNvPr>
          <p:cNvSpPr>
            <a:spLocks noGrp="1"/>
          </p:cNvSpPr>
          <p:nvPr>
            <p:ph type="body" idx="11"/>
          </p:nvPr>
        </p:nvSpPr>
        <p:spPr/>
        <p:txBody>
          <a:bodyPr/>
          <a:lstStyle/>
          <a:p>
            <a:r>
              <a:rPr lang="en-US" dirty="0"/>
              <a:t>LOCALS</a:t>
            </a:r>
            <a:endParaRPr lang="en-CA" dirty="0"/>
          </a:p>
        </p:txBody>
      </p:sp>
      <p:sp>
        <p:nvSpPr>
          <p:cNvPr id="3" name="Title 2">
            <a:extLst>
              <a:ext uri="{FF2B5EF4-FFF2-40B4-BE49-F238E27FC236}">
                <a16:creationId xmlns:a16="http://schemas.microsoft.com/office/drawing/2014/main" id="{EAC95AD6-A587-7BC1-6EA1-D9D2A006DBDD}"/>
              </a:ext>
            </a:extLst>
          </p:cNvPr>
          <p:cNvSpPr>
            <a:spLocks noGrp="1"/>
          </p:cNvSpPr>
          <p:nvPr>
            <p:ph type="title"/>
          </p:nvPr>
        </p:nvSpPr>
        <p:spPr/>
        <p:txBody>
          <a:bodyPr/>
          <a:lstStyle/>
          <a:p>
            <a:r>
              <a:rPr lang="en-US" dirty="0"/>
              <a:t>Roles &amp; Responsibilities Recap</a:t>
            </a:r>
            <a:endParaRPr lang="en-CA" dirty="0"/>
          </a:p>
        </p:txBody>
      </p:sp>
      <p:sp>
        <p:nvSpPr>
          <p:cNvPr id="4" name="Text Placeholder 3">
            <a:extLst>
              <a:ext uri="{FF2B5EF4-FFF2-40B4-BE49-F238E27FC236}">
                <a16:creationId xmlns:a16="http://schemas.microsoft.com/office/drawing/2014/main" id="{65861B1C-DDF8-D673-9FEB-54AA3B8835C0}"/>
              </a:ext>
            </a:extLst>
          </p:cNvPr>
          <p:cNvSpPr>
            <a:spLocks noGrp="1"/>
          </p:cNvSpPr>
          <p:nvPr>
            <p:ph type="body" idx="13"/>
          </p:nvPr>
        </p:nvSpPr>
        <p:spPr/>
        <p:txBody>
          <a:bodyPr/>
          <a:lstStyle/>
          <a:p>
            <a:r>
              <a:rPr lang="en-US" dirty="0">
                <a:ea typeface="Trebuchet MS" pitchFamily="34" charset="-122"/>
                <a:cs typeface="Trebuchet MS" pitchFamily="34" charset="-120"/>
              </a:rPr>
              <a:t>A bridge between members of a local and the Provincial Executive.</a:t>
            </a:r>
          </a:p>
          <a:p>
            <a:endParaRPr lang="en-CA" dirty="0"/>
          </a:p>
        </p:txBody>
      </p:sp>
      <p:sp>
        <p:nvSpPr>
          <p:cNvPr id="5" name="Text Placeholder 4">
            <a:extLst>
              <a:ext uri="{FF2B5EF4-FFF2-40B4-BE49-F238E27FC236}">
                <a16:creationId xmlns:a16="http://schemas.microsoft.com/office/drawing/2014/main" id="{29FB1DBB-A3B2-5692-83A6-B613F579E3F2}"/>
              </a:ext>
            </a:extLst>
          </p:cNvPr>
          <p:cNvSpPr>
            <a:spLocks noGrp="1"/>
          </p:cNvSpPr>
          <p:nvPr>
            <p:ph type="body" idx="12"/>
          </p:nvPr>
        </p:nvSpPr>
        <p:spPr>
          <a:xfrm>
            <a:off x="633984" y="1743456"/>
            <a:ext cx="4160520" cy="3015996"/>
          </a:xfrm>
        </p:spPr>
        <p:txBody>
          <a:bodyPr>
            <a:normAutofit lnSpcReduction="10000"/>
          </a:bodyPr>
          <a:lstStyle/>
          <a:p>
            <a:pPr>
              <a:buSzPct val="90000"/>
              <a:buFont typeface="Wingdings" panose="05000000000000000000" pitchFamily="2" charset="2"/>
              <a:buChar char="q"/>
            </a:pPr>
            <a:r>
              <a:rPr lang="en-US" dirty="0">
                <a:ea typeface="Calibri" pitchFamily="34" charset="-122"/>
                <a:cs typeface="Calibri" pitchFamily="34" charset="-120"/>
              </a:rPr>
              <a:t>22 Locals responsible to the Provincial Executive</a:t>
            </a:r>
          </a:p>
          <a:p>
            <a:pPr>
              <a:buFont typeface="Wingdings" panose="05000000000000000000" pitchFamily="2" charset="2"/>
              <a:buChar char="q"/>
            </a:pPr>
            <a:r>
              <a:rPr lang="en-US" dirty="0">
                <a:ea typeface="Calibri" pitchFamily="34" charset="-122"/>
                <a:cs typeface="Calibri" pitchFamily="34" charset="-120"/>
              </a:rPr>
              <a:t>Local Executive is the governing body of the Local Union responsible for planning and implementation of the policies and directives of the Provincial Executive </a:t>
            </a:r>
          </a:p>
          <a:p>
            <a:pPr>
              <a:buFont typeface="Wingdings" panose="05000000000000000000" pitchFamily="2" charset="2"/>
              <a:buChar char="q"/>
            </a:pPr>
            <a:r>
              <a:rPr lang="en-CA" dirty="0"/>
              <a:t>Local Constitution &amp; Operational Procedures </a:t>
            </a:r>
          </a:p>
          <a:p>
            <a:pPr>
              <a:buFont typeface="Wingdings" panose="05000000000000000000" pitchFamily="2" charset="2"/>
              <a:buChar char="q"/>
            </a:pPr>
            <a:r>
              <a:rPr lang="en-CA" dirty="0"/>
              <a:t>Local Committees</a:t>
            </a:r>
          </a:p>
          <a:p>
            <a:pPr>
              <a:buFont typeface="Wingdings" panose="05000000000000000000" pitchFamily="2" charset="2"/>
              <a:buChar char="q"/>
            </a:pPr>
            <a:r>
              <a:rPr lang="en-CA" dirty="0"/>
              <a:t>Local Council is responsible for information sharing, problem solving and decision making</a:t>
            </a:r>
          </a:p>
          <a:p>
            <a:pPr>
              <a:buFont typeface="Wingdings" panose="05000000000000000000" pitchFamily="2" charset="2"/>
              <a:buChar char="q"/>
            </a:pPr>
            <a:r>
              <a:rPr lang="en-CA" dirty="0"/>
              <a:t>General Membership is responsible for information gathering and information sharing, and they have the right to vote on all motions at General Local Meetings </a:t>
            </a:r>
          </a:p>
          <a:p>
            <a:pPr>
              <a:buFont typeface="Wingdings" panose="05000000000000000000" pitchFamily="2" charset="2"/>
              <a:buChar char="q"/>
            </a:pPr>
            <a:r>
              <a:rPr lang="en-CA" dirty="0"/>
              <a:t>NSTU Representatives</a:t>
            </a:r>
          </a:p>
        </p:txBody>
      </p:sp>
      <p:pic>
        <p:nvPicPr>
          <p:cNvPr id="8" name="Picture Placeholder 7">
            <a:extLst>
              <a:ext uri="{FF2B5EF4-FFF2-40B4-BE49-F238E27FC236}">
                <a16:creationId xmlns:a16="http://schemas.microsoft.com/office/drawing/2014/main" id="{BB08566E-8ECF-8035-03EA-0538F2153D24}"/>
              </a:ext>
            </a:extLst>
          </p:cNvPr>
          <p:cNvPicPr>
            <a:picLocks noGrp="1" noChangeAspect="1"/>
          </p:cNvPicPr>
          <p:nvPr>
            <p:ph type="pic" idx="16"/>
          </p:nvPr>
        </p:nvPicPr>
        <p:blipFill>
          <a:blip r:embed="rId3"/>
          <a:srcRect t="1111" b="1111"/>
          <a:stretch/>
        </p:blipFill>
        <p:spPr>
          <a:prstGeom prst="rect">
            <a:avLst/>
          </a:prstGeom>
        </p:spPr>
      </p:pic>
    </p:spTree>
    <p:extLst>
      <p:ext uri="{BB962C8B-B14F-4D97-AF65-F5344CB8AC3E}">
        <p14:creationId xmlns:p14="http://schemas.microsoft.com/office/powerpoint/2010/main" val="1999233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ea typeface="Trebuchet MS" pitchFamily="34" charset="-122"/>
                <a:cs typeface="Trebuchet MS" pitchFamily="34" charset="-120"/>
              </a:rPr>
              <a:t>COMMON LOCAL UNION STRUCTURE</a:t>
            </a:r>
            <a:endParaRPr lang="en-US" sz="1200" dirty="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Where the Role Sits</a:t>
            </a:r>
            <a:endParaRPr lang="en-US" sz="2800" dirty="0"/>
          </a:p>
        </p:txBody>
      </p:sp>
      <p:sp>
        <p:nvSpPr>
          <p:cNvPr id="4" name="Text 2"/>
          <p:cNvSpPr/>
          <p:nvPr/>
        </p:nvSpPr>
        <p:spPr>
          <a:xfrm>
            <a:off x="548640" y="1301265"/>
            <a:ext cx="8046720" cy="502920"/>
          </a:xfrm>
          <a:prstGeom prst="rect">
            <a:avLst/>
          </a:prstGeom>
          <a:noFill/>
          <a:ln/>
        </p:spPr>
        <p:txBody>
          <a:bodyPr wrap="square" lIns="0" tIns="0" rIns="0" bIns="0" rtlCol="0" anchor="ctr"/>
          <a:lstStyle/>
          <a:p>
            <a:r>
              <a:rPr lang="en-US" sz="1350" dirty="0">
                <a:solidFill>
                  <a:srgbClr val="39474F"/>
                </a:solidFill>
                <a:latin typeface="Calibri" pitchFamily="34" charset="0"/>
                <a:ea typeface="Calibri" pitchFamily="34" charset="-122"/>
                <a:cs typeface="Calibri" pitchFamily="34" charset="-120"/>
              </a:rPr>
              <a:t>NSTU Locals are Committees of the NSTU with the mandate to advance and promote the teaching profession and the cause of education in Nova Scotia. The VP of Professional Development is one voice on the Local Executive — the team tasked with the planning, and implementation of the policies and directives of the Provincial Executive. </a:t>
            </a:r>
            <a:endParaRPr lang="en-US" sz="1350" dirty="0"/>
          </a:p>
        </p:txBody>
      </p:sp>
      <p:sp>
        <p:nvSpPr>
          <p:cNvPr id="5" name="Shape 3"/>
          <p:cNvSpPr/>
          <p:nvPr/>
        </p:nvSpPr>
        <p:spPr>
          <a:xfrm>
            <a:off x="548640" y="2057400"/>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6" name="Text 4"/>
          <p:cNvSpPr/>
          <p:nvPr/>
        </p:nvSpPr>
        <p:spPr>
          <a:xfrm>
            <a:off x="621792" y="2057400"/>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ea typeface="Trebuchet MS" pitchFamily="34" charset="-122"/>
                <a:cs typeface="Trebuchet MS" pitchFamily="34" charset="-120"/>
              </a:rPr>
              <a:t>President</a:t>
            </a:r>
            <a:endParaRPr lang="en-US" sz="1150"/>
          </a:p>
        </p:txBody>
      </p:sp>
      <p:sp>
        <p:nvSpPr>
          <p:cNvPr id="7" name="Shape 5"/>
          <p:cNvSpPr/>
          <p:nvPr/>
        </p:nvSpPr>
        <p:spPr>
          <a:xfrm>
            <a:off x="2622042" y="2052828"/>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8" name="Text 6"/>
          <p:cNvSpPr/>
          <p:nvPr/>
        </p:nvSpPr>
        <p:spPr>
          <a:xfrm>
            <a:off x="2695194" y="2052828"/>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rPr>
              <a:t>First Vice-President</a:t>
            </a:r>
            <a:endParaRPr lang="en-US" sz="1150"/>
          </a:p>
        </p:txBody>
      </p:sp>
      <p:sp>
        <p:nvSpPr>
          <p:cNvPr id="9" name="Shape 7"/>
          <p:cNvSpPr/>
          <p:nvPr/>
        </p:nvSpPr>
        <p:spPr>
          <a:xfrm>
            <a:off x="4768596" y="2039112"/>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Text 8"/>
          <p:cNvSpPr/>
          <p:nvPr/>
        </p:nvSpPr>
        <p:spPr>
          <a:xfrm>
            <a:off x="4841748" y="2039112"/>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rPr>
              <a:t>Secretary</a:t>
            </a:r>
            <a:endParaRPr lang="en-US" sz="1150"/>
          </a:p>
        </p:txBody>
      </p:sp>
      <p:sp>
        <p:nvSpPr>
          <p:cNvPr id="11" name="Shape 9"/>
          <p:cNvSpPr/>
          <p:nvPr/>
        </p:nvSpPr>
        <p:spPr>
          <a:xfrm>
            <a:off x="6903720" y="2057400"/>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2" name="Text 10"/>
          <p:cNvSpPr/>
          <p:nvPr/>
        </p:nvSpPr>
        <p:spPr>
          <a:xfrm>
            <a:off x="6976872" y="2057400"/>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rPr>
              <a:t>Treasurer</a:t>
            </a:r>
            <a:endParaRPr lang="en-US" sz="1150"/>
          </a:p>
        </p:txBody>
      </p:sp>
      <p:sp>
        <p:nvSpPr>
          <p:cNvPr id="13" name="Shape 11"/>
          <p:cNvSpPr/>
          <p:nvPr/>
        </p:nvSpPr>
        <p:spPr>
          <a:xfrm>
            <a:off x="4768596" y="3211830"/>
            <a:ext cx="1572768" cy="960120"/>
          </a:xfrm>
          <a:prstGeom prst="roundRect">
            <a:avLst>
              <a:gd name="adj" fmla="val 7619"/>
            </a:avLst>
          </a:prstGeom>
          <a:solidFill>
            <a:srgbClr val="0E9AA7"/>
          </a:solidFill>
          <a:ln w="12700">
            <a:solidFill>
              <a:srgbClr val="0E9AA7"/>
            </a:solidFill>
            <a:prstDash val="solid"/>
          </a:ln>
          <a:effectLst>
            <a:outerShdw blurRad="76200" dist="25400" dir="5400000" algn="bl" rotWithShape="0">
              <a:srgbClr val="263A42">
                <a:alpha val="12000"/>
              </a:srgbClr>
            </a:outerShdw>
          </a:effectLst>
        </p:spPr>
        <p:txBody>
          <a:bodyPr/>
          <a:lstStyle/>
          <a:p>
            <a:endParaRPr lang="en-CA"/>
          </a:p>
        </p:txBody>
      </p:sp>
      <p:sp>
        <p:nvSpPr>
          <p:cNvPr id="14" name="Text 12"/>
          <p:cNvSpPr/>
          <p:nvPr/>
        </p:nvSpPr>
        <p:spPr>
          <a:xfrm>
            <a:off x="4841748" y="3211830"/>
            <a:ext cx="1426464" cy="960120"/>
          </a:xfrm>
          <a:prstGeom prst="rect">
            <a:avLst/>
          </a:prstGeom>
          <a:noFill/>
          <a:ln/>
        </p:spPr>
        <p:txBody>
          <a:bodyPr wrap="square" lIns="0" tIns="0" rIns="0" bIns="0" rtlCol="0" anchor="ctr"/>
          <a:lstStyle/>
          <a:p>
            <a:pPr marL="0" indent="0" algn="ctr">
              <a:lnSpc>
                <a:spcPct val="95000"/>
              </a:lnSpc>
              <a:buNone/>
            </a:pPr>
            <a:r>
              <a:rPr lang="en-US" sz="1150" b="1">
                <a:solidFill>
                  <a:srgbClr val="FFFFFF"/>
                </a:solidFill>
                <a:latin typeface="Trebuchet MS" pitchFamily="34" charset="0"/>
                <a:ea typeface="Trebuchet MS" pitchFamily="34" charset="-122"/>
                <a:cs typeface="Trebuchet MS" pitchFamily="34" charset="-120"/>
              </a:rPr>
              <a:t>VP — Professional Development</a:t>
            </a:r>
            <a:endParaRPr lang="en-US" sz="1150"/>
          </a:p>
        </p:txBody>
      </p:sp>
      <p:sp>
        <p:nvSpPr>
          <p:cNvPr id="15" name="Shape 13"/>
          <p:cNvSpPr/>
          <p:nvPr/>
        </p:nvSpPr>
        <p:spPr>
          <a:xfrm>
            <a:off x="548640" y="3200400"/>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6" name="Text 14"/>
          <p:cNvSpPr/>
          <p:nvPr/>
        </p:nvSpPr>
        <p:spPr>
          <a:xfrm>
            <a:off x="621792" y="3200400"/>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rPr>
              <a:t>Immediate Past President</a:t>
            </a:r>
            <a:endParaRPr lang="en-US" sz="1150"/>
          </a:p>
        </p:txBody>
      </p:sp>
      <p:sp>
        <p:nvSpPr>
          <p:cNvPr id="17" name="Shape 15"/>
          <p:cNvSpPr/>
          <p:nvPr/>
        </p:nvSpPr>
        <p:spPr>
          <a:xfrm>
            <a:off x="2622042" y="3195066"/>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8" name="Text 16"/>
          <p:cNvSpPr/>
          <p:nvPr/>
        </p:nvSpPr>
        <p:spPr>
          <a:xfrm>
            <a:off x="2695194" y="3195066"/>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ea typeface="Trebuchet MS" pitchFamily="34" charset="-122"/>
                <a:cs typeface="Trebuchet MS" pitchFamily="34" charset="-120"/>
              </a:rPr>
              <a:t>VP — Communications (PA/PR)</a:t>
            </a:r>
            <a:endParaRPr lang="en-US" sz="1150"/>
          </a:p>
        </p:txBody>
      </p:sp>
      <p:sp>
        <p:nvSpPr>
          <p:cNvPr id="20" name="Text 18"/>
          <p:cNvSpPr/>
          <p:nvPr/>
        </p:nvSpPr>
        <p:spPr>
          <a:xfrm>
            <a:off x="4005072" y="3200400"/>
            <a:ext cx="1426464" cy="960120"/>
          </a:xfrm>
          <a:prstGeom prst="rect">
            <a:avLst/>
          </a:prstGeom>
          <a:noFill/>
          <a:ln/>
        </p:spPr>
        <p:txBody>
          <a:bodyPr wrap="square" lIns="0" tIns="0" rIns="0" bIns="0" rtlCol="0" anchor="ctr"/>
          <a:lstStyle/>
          <a:p>
            <a:pPr marL="0" indent="0" algn="ctr">
              <a:lnSpc>
                <a:spcPct val="95000"/>
              </a:lnSpc>
              <a:buNone/>
            </a:pPr>
            <a:endParaRPr lang="en-US" sz="1150"/>
          </a:p>
        </p:txBody>
      </p:sp>
      <p:sp>
        <p:nvSpPr>
          <p:cNvPr id="21" name="Shape 19"/>
          <p:cNvSpPr/>
          <p:nvPr/>
        </p:nvSpPr>
        <p:spPr>
          <a:xfrm>
            <a:off x="6903720" y="3195066"/>
            <a:ext cx="1572768" cy="960120"/>
          </a:xfrm>
          <a:prstGeom prst="roundRect">
            <a:avLst>
              <a:gd name="adj" fmla="val 7619"/>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2" name="Text 20"/>
          <p:cNvSpPr/>
          <p:nvPr/>
        </p:nvSpPr>
        <p:spPr>
          <a:xfrm>
            <a:off x="6976872" y="3195066"/>
            <a:ext cx="1426464" cy="960120"/>
          </a:xfrm>
          <a:prstGeom prst="rect">
            <a:avLst/>
          </a:prstGeom>
          <a:noFill/>
          <a:ln/>
        </p:spPr>
        <p:txBody>
          <a:bodyPr wrap="square" lIns="0" tIns="0" rIns="0" bIns="0" rtlCol="0" anchor="ctr"/>
          <a:lstStyle/>
          <a:p>
            <a:pPr marL="0" indent="0" algn="ctr">
              <a:lnSpc>
                <a:spcPct val="95000"/>
              </a:lnSpc>
              <a:buNone/>
            </a:pPr>
            <a:r>
              <a:rPr lang="en-US" sz="1150">
                <a:solidFill>
                  <a:srgbClr val="39474F"/>
                </a:solidFill>
                <a:latin typeface="Trebuchet MS" pitchFamily="34" charset="0"/>
              </a:rPr>
              <a:t>Member at Large</a:t>
            </a:r>
            <a:endParaRPr lang="en-US" sz="1150"/>
          </a:p>
        </p:txBody>
      </p:sp>
      <p:sp>
        <p:nvSpPr>
          <p:cNvPr id="25" name="Text 23"/>
          <p:cNvSpPr/>
          <p:nvPr/>
        </p:nvSpPr>
        <p:spPr>
          <a:xfrm>
            <a:off x="548640" y="4370832"/>
            <a:ext cx="8046720" cy="320040"/>
          </a:xfrm>
          <a:prstGeom prst="rect">
            <a:avLst/>
          </a:prstGeom>
          <a:noFill/>
          <a:ln/>
        </p:spPr>
        <p:txBody>
          <a:bodyPr wrap="square" lIns="0" tIns="0" rIns="0" bIns="0" rtlCol="0" anchor="ctr"/>
          <a:lstStyle/>
          <a:p>
            <a:pPr marL="0" indent="0">
              <a:buNone/>
            </a:pPr>
            <a:r>
              <a:rPr lang="en-US" sz="1100" i="1" dirty="0">
                <a:solidFill>
                  <a:srgbClr val="6B7A82"/>
                </a:solidFill>
                <a:latin typeface="Calibri" pitchFamily="34" charset="0"/>
                <a:ea typeface="Calibri" pitchFamily="34" charset="-122"/>
                <a:cs typeface="Calibri" pitchFamily="34" charset="-120"/>
              </a:rPr>
              <a:t>Executive members attend and actively participate in all Local meetings, perform their duties as requires, and fairly represent shared decisions.</a:t>
            </a:r>
            <a:endParaRPr lang="en-US" sz="1100" dirty="0"/>
          </a:p>
        </p:txBody>
      </p:sp>
      <p:sp>
        <p:nvSpPr>
          <p:cNvPr id="26" name="Text 24"/>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7" name="Text 25"/>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5</a:t>
            </a:r>
            <a:endParaRPr lang="en-US" sz="900"/>
          </a:p>
        </p:txBody>
      </p:sp>
      <p:pic>
        <p:nvPicPr>
          <p:cNvPr id="28" name="Picture 27">
            <a:extLst>
              <a:ext uri="{FF2B5EF4-FFF2-40B4-BE49-F238E27FC236}">
                <a16:creationId xmlns:a16="http://schemas.microsoft.com/office/drawing/2014/main" id="{821A21B5-CA46-D01A-D7C7-4C6C21742295}"/>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3AEF-7E1C-2DA6-434E-3F53333FE08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DB9E64B-ECC6-E638-22A6-0DE32EAA26F4}"/>
              </a:ext>
            </a:extLst>
          </p:cNvPr>
          <p:cNvSpPr>
            <a:spLocks noGrp="1"/>
          </p:cNvSpPr>
          <p:nvPr>
            <p:ph type="body" idx="11"/>
          </p:nvPr>
        </p:nvSpPr>
        <p:spPr/>
        <p:txBody>
          <a:bodyPr/>
          <a:lstStyle/>
          <a:p>
            <a:r>
              <a:rPr lang="en-US" dirty="0"/>
              <a:t>LOCAL EXECUTIVE</a:t>
            </a:r>
            <a:endParaRPr lang="en-CA" dirty="0"/>
          </a:p>
        </p:txBody>
      </p:sp>
      <p:sp>
        <p:nvSpPr>
          <p:cNvPr id="3" name="Title 2">
            <a:extLst>
              <a:ext uri="{FF2B5EF4-FFF2-40B4-BE49-F238E27FC236}">
                <a16:creationId xmlns:a16="http://schemas.microsoft.com/office/drawing/2014/main" id="{26F56B18-95DA-A8CF-4DBB-5DF2C6D4EABD}"/>
              </a:ext>
            </a:extLst>
          </p:cNvPr>
          <p:cNvSpPr>
            <a:spLocks noGrp="1"/>
          </p:cNvSpPr>
          <p:nvPr>
            <p:ph type="title"/>
          </p:nvPr>
        </p:nvSpPr>
        <p:spPr/>
        <p:txBody>
          <a:bodyPr/>
          <a:lstStyle/>
          <a:p>
            <a:r>
              <a:rPr lang="en-US" dirty="0"/>
              <a:t>Core Duties</a:t>
            </a:r>
            <a:endParaRPr lang="en-CA" dirty="0"/>
          </a:p>
        </p:txBody>
      </p:sp>
      <p:sp>
        <p:nvSpPr>
          <p:cNvPr id="4" name="Text Placeholder 3">
            <a:extLst>
              <a:ext uri="{FF2B5EF4-FFF2-40B4-BE49-F238E27FC236}">
                <a16:creationId xmlns:a16="http://schemas.microsoft.com/office/drawing/2014/main" id="{7158002B-1B2D-8165-D3D7-A1B1B80B6477}"/>
              </a:ext>
            </a:extLst>
          </p:cNvPr>
          <p:cNvSpPr>
            <a:spLocks noGrp="1"/>
          </p:cNvSpPr>
          <p:nvPr>
            <p:ph type="body" idx="13"/>
          </p:nvPr>
        </p:nvSpPr>
        <p:spPr/>
        <p:txBody>
          <a:bodyPr/>
          <a:lstStyle/>
          <a:p>
            <a:r>
              <a:rPr lang="en-US" sz="1400" dirty="0">
                <a:ea typeface="Trebuchet MS" pitchFamily="34" charset="-122"/>
                <a:cs typeface="Trebuchet MS" pitchFamily="34" charset="-120"/>
              </a:rPr>
              <a:t>Local Executive</a:t>
            </a:r>
          </a:p>
          <a:p>
            <a:endParaRPr lang="en-CA" dirty="0"/>
          </a:p>
        </p:txBody>
      </p:sp>
      <p:sp>
        <p:nvSpPr>
          <p:cNvPr id="5" name="Text Placeholder 4">
            <a:extLst>
              <a:ext uri="{FF2B5EF4-FFF2-40B4-BE49-F238E27FC236}">
                <a16:creationId xmlns:a16="http://schemas.microsoft.com/office/drawing/2014/main" id="{983A9CF4-7C96-B3EA-B16E-7615E0E16CE0}"/>
              </a:ext>
            </a:extLst>
          </p:cNvPr>
          <p:cNvSpPr>
            <a:spLocks noGrp="1"/>
          </p:cNvSpPr>
          <p:nvPr>
            <p:ph type="body" idx="12"/>
          </p:nvPr>
        </p:nvSpPr>
        <p:spPr>
          <a:xfrm>
            <a:off x="633983" y="1699115"/>
            <a:ext cx="4969647" cy="1320175"/>
          </a:xfrm>
        </p:spPr>
        <p:txBody>
          <a:bodyPr>
            <a:normAutofit/>
          </a:bodyPr>
          <a:lstStyle/>
          <a:p>
            <a:pPr>
              <a:buSzPct val="90000"/>
              <a:buFont typeface="Wingdings" panose="05000000000000000000" pitchFamily="2" charset="2"/>
              <a:buChar char="q"/>
            </a:pPr>
            <a:r>
              <a:rPr lang="en-US" dirty="0">
                <a:ea typeface="Calibri" pitchFamily="34" charset="-122"/>
                <a:cs typeface="Calibri" pitchFamily="34" charset="-120"/>
              </a:rPr>
              <a:t>Conducts business under direction of Local’s general membership</a:t>
            </a:r>
          </a:p>
          <a:p>
            <a:pPr>
              <a:buFont typeface="Wingdings" panose="05000000000000000000" pitchFamily="2" charset="2"/>
              <a:buChar char="q"/>
            </a:pPr>
            <a:r>
              <a:rPr lang="en-US" dirty="0">
                <a:ea typeface="Calibri" pitchFamily="34" charset="-122"/>
                <a:cs typeface="Calibri" pitchFamily="34" charset="-120"/>
              </a:rPr>
              <a:t>Presents financial statements for preceding fiscal year and proposed budget for upcoming year</a:t>
            </a:r>
          </a:p>
          <a:p>
            <a:pPr>
              <a:buFont typeface="Wingdings" panose="05000000000000000000" pitchFamily="2" charset="2"/>
              <a:buChar char="q"/>
            </a:pPr>
            <a:r>
              <a:rPr lang="en-CA" dirty="0"/>
              <a:t>Reports on Local’s activities for the year and reports on expected activities for the upcoming year at Local’s AGM</a:t>
            </a:r>
          </a:p>
        </p:txBody>
      </p:sp>
      <p:pic>
        <p:nvPicPr>
          <p:cNvPr id="8" name="Picture Placeholder 7">
            <a:extLst>
              <a:ext uri="{FF2B5EF4-FFF2-40B4-BE49-F238E27FC236}">
                <a16:creationId xmlns:a16="http://schemas.microsoft.com/office/drawing/2014/main" id="{54EDA723-344A-207F-FD11-C152B002AF9D}"/>
              </a:ext>
            </a:extLst>
          </p:cNvPr>
          <p:cNvPicPr>
            <a:picLocks noGrp="1" noChangeAspect="1"/>
          </p:cNvPicPr>
          <p:nvPr>
            <p:ph type="pic" idx="16"/>
          </p:nvPr>
        </p:nvPicPr>
        <p:blipFill>
          <a:blip r:embed="rId3"/>
          <a:srcRect t="9583" b="9583"/>
          <a:stretch/>
        </p:blipFill>
        <p:spPr>
          <a:xfrm>
            <a:off x="5778108" y="1865260"/>
            <a:ext cx="2817252" cy="2277294"/>
          </a:xfrm>
          <a:prstGeom prst="rect">
            <a:avLst/>
          </a:prstGeom>
        </p:spPr>
      </p:pic>
      <p:sp>
        <p:nvSpPr>
          <p:cNvPr id="6" name="Text Placeholder 3">
            <a:extLst>
              <a:ext uri="{FF2B5EF4-FFF2-40B4-BE49-F238E27FC236}">
                <a16:creationId xmlns:a16="http://schemas.microsoft.com/office/drawing/2014/main" id="{180187D5-75A7-3B4C-0F9E-99FF0C720B34}"/>
              </a:ext>
            </a:extLst>
          </p:cNvPr>
          <p:cNvSpPr txBox="1">
            <a:spLocks/>
          </p:cNvSpPr>
          <p:nvPr/>
        </p:nvSpPr>
        <p:spPr>
          <a:xfrm>
            <a:off x="548640" y="3175432"/>
            <a:ext cx="8046720" cy="402336"/>
          </a:xfrm>
          <a:prstGeom prst="rect">
            <a:avLst/>
          </a:prstGeom>
        </p:spPr>
        <p:txBody>
          <a:bodyPr wrap="square" lIns="0" tIns="0" rIns="0" bIns="0" rtlCol="0" anchor="ctr">
            <a:normAutofit/>
          </a:bodyPr>
          <a:lstStyle>
            <a:lvl1pPr marL="0" indent="0" algn="l" defTabSz="914400" rtl="0" eaLnBrk="1" latinLnBrk="0" hangingPunct="1">
              <a:lnSpc>
                <a:spcPct val="100000"/>
              </a:lnSpc>
              <a:spcBef>
                <a:spcPts val="0"/>
              </a:spcBef>
              <a:buFont typeface="Arial" pitchFamily="34" charset="0"/>
              <a:buNone/>
              <a:defRPr sz="1550" b="1" i="1" kern="1200">
                <a:solidFill>
                  <a:srgbClr val="0B7C87"/>
                </a:solidFill>
                <a:latin typeface="Trebuchet MS" pitchFamily="34" charset="0"/>
                <a:ea typeface="+mn-ea"/>
                <a:cs typeface="Trebuchet MS"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ea typeface="Trebuchet MS" pitchFamily="34" charset="-122"/>
                <a:cs typeface="Trebuchet MS" pitchFamily="34" charset="-120"/>
              </a:rPr>
              <a:t>Local Executive Members</a:t>
            </a:r>
          </a:p>
          <a:p>
            <a:endParaRPr lang="en-CA" dirty="0"/>
          </a:p>
        </p:txBody>
      </p:sp>
      <p:sp>
        <p:nvSpPr>
          <p:cNvPr id="7" name="Text Placeholder 4">
            <a:extLst>
              <a:ext uri="{FF2B5EF4-FFF2-40B4-BE49-F238E27FC236}">
                <a16:creationId xmlns:a16="http://schemas.microsoft.com/office/drawing/2014/main" id="{659E7D8B-7E08-16E6-2561-0F4C63AC8C5D}"/>
              </a:ext>
            </a:extLst>
          </p:cNvPr>
          <p:cNvSpPr txBox="1">
            <a:spLocks/>
          </p:cNvSpPr>
          <p:nvPr/>
        </p:nvSpPr>
        <p:spPr>
          <a:xfrm>
            <a:off x="633984" y="3504615"/>
            <a:ext cx="4969646" cy="1320175"/>
          </a:xfrm>
          <a:prstGeom prst="rect">
            <a:avLst/>
          </a:prstGeom>
        </p:spPr>
        <p:txBody>
          <a:bodyPr wrap="square" lIns="0" tIns="0" rIns="0" bIns="0" rtlCol="0" anchor="t">
            <a:normAutofit lnSpcReduction="10000"/>
          </a:bodyPr>
          <a:lstStyle>
            <a:lvl1pPr marL="285750" indent="-285750" algn="l" defTabSz="914400" rtl="0" eaLnBrk="1" latinLnBrk="0" hangingPunct="1">
              <a:lnSpc>
                <a:spcPct val="105000"/>
              </a:lnSpc>
              <a:spcBef>
                <a:spcPts val="900"/>
              </a:spcBef>
              <a:buClr>
                <a:srgbClr val="EFA23B"/>
              </a:buClr>
              <a:buSzPct val="80000"/>
              <a:buFont typeface="Arial" pitchFamily="34" charset="0"/>
              <a:buChar char="▪"/>
              <a:defRPr sz="1250" kern="1200">
                <a:solidFill>
                  <a:srgbClr val="263A42"/>
                </a:solidFill>
                <a:latin typeface="Calibri" pitchFamily="34" charset="0"/>
                <a:ea typeface="+mn-ea"/>
                <a:cs typeface="Calibri" pitchFamily="34" charset="0"/>
              </a:defRPr>
            </a:lvl1pPr>
            <a:lvl2pPr marL="600075" indent="-257175" algn="l" defTabSz="914400" rtl="0" eaLnBrk="1" latinLnBrk="0" hangingPunct="1">
              <a:lnSpc>
                <a:spcPct val="105000"/>
              </a:lnSpc>
              <a:spcBef>
                <a:spcPts val="600"/>
              </a:spcBef>
              <a:buClr>
                <a:srgbClr val="0E9AA7"/>
              </a:buClr>
              <a:buSzPct val="80000"/>
              <a:buFont typeface="Arial" pitchFamily="34" charset="0"/>
              <a:buChar char="–"/>
              <a:defRPr sz="1100" kern="1200">
                <a:solidFill>
                  <a:srgbClr val="6B7A82"/>
                </a:solidFill>
                <a:latin typeface="Calibri" pitchFamily="34" charset="0"/>
                <a:ea typeface="+mn-ea"/>
                <a:cs typeface="Calibri"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SzPct val="90000"/>
              <a:buFont typeface="Wingdings" panose="05000000000000000000" pitchFamily="2" charset="2"/>
              <a:buChar char="q"/>
            </a:pPr>
            <a:r>
              <a:rPr lang="en-US" dirty="0">
                <a:ea typeface="Calibri" pitchFamily="34" charset="-122"/>
                <a:cs typeface="Calibri" pitchFamily="34" charset="-120"/>
              </a:rPr>
              <a:t>Regularly attend Local meetings and perform their duties as required</a:t>
            </a:r>
          </a:p>
          <a:p>
            <a:pPr>
              <a:buFont typeface="Wingdings" panose="05000000000000000000" pitchFamily="2" charset="2"/>
              <a:buChar char="q"/>
            </a:pPr>
            <a:r>
              <a:rPr lang="en-CA" dirty="0"/>
              <a:t>Present written report of activities to Local GMs </a:t>
            </a:r>
          </a:p>
          <a:p>
            <a:pPr>
              <a:buFont typeface="Wingdings" panose="05000000000000000000" pitchFamily="2" charset="2"/>
              <a:buChar char="q"/>
            </a:pPr>
            <a:r>
              <a:rPr lang="en-CA" dirty="0"/>
              <a:t>Maintain written record of work/committee work and file with Local Executive</a:t>
            </a:r>
          </a:p>
          <a:p>
            <a:pPr>
              <a:buFont typeface="Wingdings" panose="05000000000000000000" pitchFamily="2" charset="2"/>
              <a:buChar char="q"/>
            </a:pPr>
            <a:r>
              <a:rPr lang="en-CA" dirty="0"/>
              <a:t>Chair Local committees</a:t>
            </a:r>
          </a:p>
        </p:txBody>
      </p:sp>
    </p:spTree>
    <p:extLst>
      <p:ext uri="{BB962C8B-B14F-4D97-AF65-F5344CB8AC3E}">
        <p14:creationId xmlns:p14="http://schemas.microsoft.com/office/powerpoint/2010/main" val="1666855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108CC-3AFA-70BD-5A3A-9A21F80C5A0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440393-9388-99B1-F45E-A377AA4A951A}"/>
              </a:ext>
            </a:extLst>
          </p:cNvPr>
          <p:cNvSpPr>
            <a:spLocks noGrp="1"/>
          </p:cNvSpPr>
          <p:nvPr>
            <p:ph type="body" idx="11"/>
          </p:nvPr>
        </p:nvSpPr>
        <p:spPr/>
        <p:txBody>
          <a:bodyPr/>
          <a:lstStyle/>
          <a:p>
            <a:r>
              <a:rPr lang="en-US" dirty="0"/>
              <a:t>YOUR ROLE</a:t>
            </a:r>
            <a:endParaRPr lang="en-CA" dirty="0"/>
          </a:p>
        </p:txBody>
      </p:sp>
      <p:sp>
        <p:nvSpPr>
          <p:cNvPr id="3" name="Title 2">
            <a:extLst>
              <a:ext uri="{FF2B5EF4-FFF2-40B4-BE49-F238E27FC236}">
                <a16:creationId xmlns:a16="http://schemas.microsoft.com/office/drawing/2014/main" id="{E857422B-DCB7-7E2C-9573-0D810154D832}"/>
              </a:ext>
            </a:extLst>
          </p:cNvPr>
          <p:cNvSpPr>
            <a:spLocks noGrp="1"/>
          </p:cNvSpPr>
          <p:nvPr>
            <p:ph type="title"/>
          </p:nvPr>
        </p:nvSpPr>
        <p:spPr/>
        <p:txBody>
          <a:bodyPr/>
          <a:lstStyle/>
          <a:p>
            <a:r>
              <a:rPr lang="en-US" dirty="0"/>
              <a:t>VP of Professional Development</a:t>
            </a:r>
            <a:endParaRPr lang="en-CA" dirty="0"/>
          </a:p>
        </p:txBody>
      </p:sp>
      <p:sp>
        <p:nvSpPr>
          <p:cNvPr id="4" name="Text Placeholder 3">
            <a:extLst>
              <a:ext uri="{FF2B5EF4-FFF2-40B4-BE49-F238E27FC236}">
                <a16:creationId xmlns:a16="http://schemas.microsoft.com/office/drawing/2014/main" id="{DC1615E3-F65D-6A47-C696-AB2B7ABABE61}"/>
              </a:ext>
            </a:extLst>
          </p:cNvPr>
          <p:cNvSpPr>
            <a:spLocks noGrp="1"/>
          </p:cNvSpPr>
          <p:nvPr>
            <p:ph type="body" idx="13"/>
          </p:nvPr>
        </p:nvSpPr>
        <p:spPr>
          <a:xfrm>
            <a:off x="548640" y="1278600"/>
            <a:ext cx="8046720" cy="402336"/>
          </a:xfrm>
        </p:spPr>
        <p:txBody>
          <a:bodyPr>
            <a:normAutofit/>
          </a:bodyPr>
          <a:lstStyle/>
          <a:p>
            <a:r>
              <a:rPr lang="en-CA" dirty="0"/>
              <a:t>Professional development is the most direct way a Local invests in its own members.</a:t>
            </a:r>
            <a:endParaRPr lang="en-US" dirty="0">
              <a:ea typeface="Trebuchet MS" pitchFamily="34" charset="-122"/>
              <a:cs typeface="Trebuchet MS" pitchFamily="34" charset="-120"/>
            </a:endParaRPr>
          </a:p>
          <a:p>
            <a:endParaRPr lang="en-CA" dirty="0"/>
          </a:p>
        </p:txBody>
      </p:sp>
      <p:sp>
        <p:nvSpPr>
          <p:cNvPr id="5" name="Text Placeholder 4">
            <a:extLst>
              <a:ext uri="{FF2B5EF4-FFF2-40B4-BE49-F238E27FC236}">
                <a16:creationId xmlns:a16="http://schemas.microsoft.com/office/drawing/2014/main" id="{56B1E2A5-7F8D-6AD8-1867-482D4A9B9B44}"/>
              </a:ext>
            </a:extLst>
          </p:cNvPr>
          <p:cNvSpPr>
            <a:spLocks noGrp="1"/>
          </p:cNvSpPr>
          <p:nvPr>
            <p:ph type="body" idx="12"/>
          </p:nvPr>
        </p:nvSpPr>
        <p:spPr>
          <a:xfrm>
            <a:off x="633984" y="1743456"/>
            <a:ext cx="4160520" cy="3015996"/>
          </a:xfrm>
        </p:spPr>
        <p:txBody>
          <a:bodyPr>
            <a:normAutofit fontScale="92500" lnSpcReduction="10000"/>
          </a:bodyPr>
          <a:lstStyle/>
          <a:p>
            <a:pPr marL="0" indent="0">
              <a:buSzPct val="90000"/>
              <a:buNone/>
            </a:pPr>
            <a:r>
              <a:rPr lang="en-US" b="1" dirty="0">
                <a:ea typeface="Calibri" pitchFamily="34" charset="-122"/>
                <a:cs typeface="Calibri" pitchFamily="34" charset="-120"/>
              </a:rPr>
              <a:t>Chair the PD Committee</a:t>
            </a:r>
          </a:p>
          <a:p>
            <a:pPr>
              <a:buSzPct val="90000"/>
              <a:buFont typeface="Wingdings" panose="05000000000000000000" pitchFamily="2" charset="2"/>
              <a:buChar char="q"/>
            </a:pPr>
            <a:r>
              <a:rPr lang="en-US" dirty="0">
                <a:ea typeface="Calibri" pitchFamily="34" charset="-122"/>
                <a:cs typeface="Calibri" pitchFamily="34" charset="-120"/>
              </a:rPr>
              <a:t>NSTU governance and parliamentary procedures (i.e., Robert’s Rule of Order)</a:t>
            </a:r>
          </a:p>
          <a:p>
            <a:pPr>
              <a:buSzPct val="90000"/>
              <a:buFont typeface="Wingdings" panose="05000000000000000000" pitchFamily="2" charset="2"/>
              <a:buChar char="q"/>
            </a:pPr>
            <a:r>
              <a:rPr lang="en-US" dirty="0">
                <a:ea typeface="Calibri" pitchFamily="34" charset="-122"/>
                <a:cs typeface="Calibri" pitchFamily="34" charset="-120"/>
              </a:rPr>
              <a:t>Best practices for running meetings </a:t>
            </a:r>
          </a:p>
          <a:p>
            <a:pPr marL="0" indent="0">
              <a:buNone/>
            </a:pPr>
            <a:r>
              <a:rPr lang="en-CA" b="1" dirty="0"/>
              <a:t>Steward PD Grants/Bursaries</a:t>
            </a:r>
          </a:p>
          <a:p>
            <a:pPr>
              <a:buFont typeface="Wingdings" panose="05000000000000000000" pitchFamily="2" charset="2"/>
              <a:buChar char="q"/>
            </a:pPr>
            <a:r>
              <a:rPr lang="en-CA" dirty="0"/>
              <a:t>Oversee any Local PD grants or bursaries that support members within the Local</a:t>
            </a:r>
          </a:p>
          <a:p>
            <a:pPr>
              <a:buFont typeface="Wingdings" panose="05000000000000000000" pitchFamily="2" charset="2"/>
              <a:buChar char="q"/>
            </a:pPr>
            <a:r>
              <a:rPr lang="en-CA" dirty="0"/>
              <a:t>Promote any provincial NSTU grants and the Article 60 Fund</a:t>
            </a:r>
          </a:p>
          <a:p>
            <a:pPr marL="0" indent="0">
              <a:buNone/>
            </a:pPr>
            <a:r>
              <a:rPr lang="en-CA" b="1" dirty="0"/>
              <a:t>Champion Growth</a:t>
            </a:r>
          </a:p>
          <a:p>
            <a:pPr>
              <a:buFont typeface="Wingdings" panose="05000000000000000000" pitchFamily="2" charset="2"/>
              <a:buChar char="q"/>
            </a:pPr>
            <a:r>
              <a:rPr lang="en-CA" dirty="0"/>
              <a:t>Oversee the organization of PD activities, seminars, and workshops for the Local</a:t>
            </a:r>
          </a:p>
          <a:p>
            <a:pPr>
              <a:buFont typeface="Wingdings" panose="05000000000000000000" pitchFamily="2" charset="2"/>
              <a:buChar char="q"/>
            </a:pPr>
            <a:r>
              <a:rPr lang="en-CA" dirty="0"/>
              <a:t>Attend biennial NSTU PD Conference</a:t>
            </a:r>
          </a:p>
        </p:txBody>
      </p:sp>
      <p:pic>
        <p:nvPicPr>
          <p:cNvPr id="12" name="Image 0">
            <a:extLst>
              <a:ext uri="{FF2B5EF4-FFF2-40B4-BE49-F238E27FC236}">
                <a16:creationId xmlns:a16="http://schemas.microsoft.com/office/drawing/2014/main" id="{A030EED8-76BC-24C4-CD21-287EBE7C9FEB}"/>
              </a:ext>
            </a:extLst>
          </p:cNvPr>
          <p:cNvPicPr>
            <a:picLocks noChangeAspect="1"/>
          </p:cNvPicPr>
          <p:nvPr/>
        </p:nvPicPr>
        <p:blipFill>
          <a:blip r:embed="rId3"/>
          <a:stretch/>
        </p:blipFill>
        <p:spPr>
          <a:xfrm>
            <a:off x="5351090" y="2255608"/>
            <a:ext cx="3262046" cy="24139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7934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2B59-5649-6887-AB4B-59BE15B40C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5A625E-D33D-6964-5A71-07E2F007ACD1}"/>
              </a:ext>
            </a:extLst>
          </p:cNvPr>
          <p:cNvSpPr>
            <a:spLocks noGrp="1"/>
          </p:cNvSpPr>
          <p:nvPr>
            <p:ph type="body" idx="11"/>
          </p:nvPr>
        </p:nvSpPr>
        <p:spPr/>
        <p:txBody>
          <a:bodyPr/>
          <a:lstStyle/>
          <a:p>
            <a:r>
              <a:rPr lang="en-US" dirty="0"/>
              <a:t>YOUR ROLE</a:t>
            </a:r>
            <a:endParaRPr lang="en-CA" dirty="0"/>
          </a:p>
        </p:txBody>
      </p:sp>
      <p:sp>
        <p:nvSpPr>
          <p:cNvPr id="3" name="Title 2">
            <a:extLst>
              <a:ext uri="{FF2B5EF4-FFF2-40B4-BE49-F238E27FC236}">
                <a16:creationId xmlns:a16="http://schemas.microsoft.com/office/drawing/2014/main" id="{B007D54F-541F-4112-E3A4-FCDDF5AF8D58}"/>
              </a:ext>
            </a:extLst>
          </p:cNvPr>
          <p:cNvSpPr>
            <a:spLocks noGrp="1"/>
          </p:cNvSpPr>
          <p:nvPr>
            <p:ph type="title"/>
          </p:nvPr>
        </p:nvSpPr>
        <p:spPr/>
        <p:txBody>
          <a:bodyPr/>
          <a:lstStyle/>
          <a:p>
            <a:r>
              <a:rPr lang="en-US" dirty="0"/>
              <a:t>VP of Professional Development</a:t>
            </a:r>
            <a:endParaRPr lang="en-CA" dirty="0"/>
          </a:p>
        </p:txBody>
      </p:sp>
      <p:sp>
        <p:nvSpPr>
          <p:cNvPr id="4" name="Text Placeholder 3">
            <a:extLst>
              <a:ext uri="{FF2B5EF4-FFF2-40B4-BE49-F238E27FC236}">
                <a16:creationId xmlns:a16="http://schemas.microsoft.com/office/drawing/2014/main" id="{21E77763-00A5-92C8-8523-8E714EDCFF33}"/>
              </a:ext>
            </a:extLst>
          </p:cNvPr>
          <p:cNvSpPr>
            <a:spLocks noGrp="1"/>
          </p:cNvSpPr>
          <p:nvPr>
            <p:ph type="body" idx="13"/>
          </p:nvPr>
        </p:nvSpPr>
        <p:spPr>
          <a:xfrm>
            <a:off x="548640" y="1278600"/>
            <a:ext cx="8046720" cy="402336"/>
          </a:xfrm>
        </p:spPr>
        <p:txBody>
          <a:bodyPr>
            <a:normAutofit/>
          </a:bodyPr>
          <a:lstStyle/>
          <a:p>
            <a:r>
              <a:rPr lang="en-CA" dirty="0"/>
              <a:t>Professional development is the most direct way a Local invests in its own members.</a:t>
            </a:r>
            <a:endParaRPr lang="en-US" dirty="0">
              <a:ea typeface="Trebuchet MS" pitchFamily="34" charset="-122"/>
              <a:cs typeface="Trebuchet MS" pitchFamily="34" charset="-120"/>
            </a:endParaRPr>
          </a:p>
          <a:p>
            <a:endParaRPr lang="en-CA" dirty="0"/>
          </a:p>
        </p:txBody>
      </p:sp>
      <p:sp>
        <p:nvSpPr>
          <p:cNvPr id="5" name="Text Placeholder 4">
            <a:extLst>
              <a:ext uri="{FF2B5EF4-FFF2-40B4-BE49-F238E27FC236}">
                <a16:creationId xmlns:a16="http://schemas.microsoft.com/office/drawing/2014/main" id="{12C251EB-9216-CCE6-46EF-CB4152170E45}"/>
              </a:ext>
            </a:extLst>
          </p:cNvPr>
          <p:cNvSpPr>
            <a:spLocks noGrp="1"/>
          </p:cNvSpPr>
          <p:nvPr>
            <p:ph type="body" idx="12"/>
          </p:nvPr>
        </p:nvSpPr>
        <p:spPr>
          <a:xfrm>
            <a:off x="633984" y="1743456"/>
            <a:ext cx="4160520" cy="3015996"/>
          </a:xfrm>
        </p:spPr>
        <p:txBody>
          <a:bodyPr>
            <a:normAutofit/>
          </a:bodyPr>
          <a:lstStyle/>
          <a:p>
            <a:pPr marL="0" indent="0">
              <a:buSzPct val="90000"/>
              <a:buNone/>
            </a:pPr>
            <a:r>
              <a:rPr lang="en-US" b="1" dirty="0">
                <a:ea typeface="Calibri" pitchFamily="34" charset="-122"/>
                <a:cs typeface="Calibri" pitchFamily="34" charset="-120"/>
              </a:rPr>
              <a:t>Advise the Executive</a:t>
            </a:r>
          </a:p>
          <a:p>
            <a:pPr>
              <a:buSzPct val="90000"/>
              <a:buFont typeface="Wingdings" panose="05000000000000000000" pitchFamily="2" charset="2"/>
              <a:buChar char="q"/>
            </a:pPr>
            <a:r>
              <a:rPr lang="en-US" dirty="0">
                <a:ea typeface="Calibri" pitchFamily="34" charset="-122"/>
                <a:cs typeface="Calibri" pitchFamily="34" charset="-120"/>
              </a:rPr>
              <a:t>Fully attend and actively participate in all meetings of the Local</a:t>
            </a:r>
          </a:p>
          <a:p>
            <a:pPr>
              <a:buSzPct val="90000"/>
              <a:buFont typeface="Wingdings" panose="05000000000000000000" pitchFamily="2" charset="2"/>
              <a:buChar char="q"/>
            </a:pPr>
            <a:r>
              <a:rPr lang="en-US" dirty="0">
                <a:ea typeface="Calibri" pitchFamily="34" charset="-122"/>
                <a:cs typeface="Calibri" pitchFamily="34" charset="-120"/>
              </a:rPr>
              <a:t>Bring PD issues and recommendations to the Executive</a:t>
            </a:r>
          </a:p>
          <a:p>
            <a:pPr marL="0" indent="0">
              <a:buNone/>
            </a:pPr>
            <a:r>
              <a:rPr lang="en-CA" b="1" dirty="0"/>
              <a:t>Liaison</a:t>
            </a:r>
          </a:p>
          <a:p>
            <a:pPr>
              <a:buFont typeface="Wingdings" panose="05000000000000000000" pitchFamily="2" charset="2"/>
              <a:buChar char="q"/>
            </a:pPr>
            <a:r>
              <a:rPr lang="en-CA" dirty="0"/>
              <a:t>Connect with the provincial NSTU PD Committee</a:t>
            </a:r>
          </a:p>
          <a:p>
            <a:pPr>
              <a:buFont typeface="Wingdings" panose="05000000000000000000" pitchFamily="2" charset="2"/>
              <a:buChar char="q"/>
            </a:pPr>
            <a:r>
              <a:rPr lang="en-CA" dirty="0"/>
              <a:t>Connect with other Local VPs of PD</a:t>
            </a:r>
          </a:p>
          <a:p>
            <a:pPr marL="0" indent="0">
              <a:buNone/>
            </a:pPr>
            <a:r>
              <a:rPr lang="en-CA" b="1" dirty="0"/>
              <a:t>Communicate Clearly</a:t>
            </a:r>
          </a:p>
          <a:p>
            <a:pPr>
              <a:buFont typeface="Wingdings" panose="05000000000000000000" pitchFamily="2" charset="2"/>
              <a:buChar char="q"/>
            </a:pPr>
            <a:r>
              <a:rPr lang="en-CA" dirty="0"/>
              <a:t>Maintain written records and present written reports of activities to Local Executive and Local GMs</a:t>
            </a:r>
          </a:p>
        </p:txBody>
      </p:sp>
      <p:pic>
        <p:nvPicPr>
          <p:cNvPr id="12" name="Image 0">
            <a:extLst>
              <a:ext uri="{FF2B5EF4-FFF2-40B4-BE49-F238E27FC236}">
                <a16:creationId xmlns:a16="http://schemas.microsoft.com/office/drawing/2014/main" id="{E054C9CA-EF54-639F-1AC5-0AB418F187CE}"/>
              </a:ext>
            </a:extLst>
          </p:cNvPr>
          <p:cNvPicPr>
            <a:picLocks noChangeAspect="1"/>
          </p:cNvPicPr>
          <p:nvPr/>
        </p:nvPicPr>
        <p:blipFill>
          <a:blip r:embed="rId3"/>
          <a:stretch/>
        </p:blipFill>
        <p:spPr>
          <a:xfrm>
            <a:off x="5351090" y="2255608"/>
            <a:ext cx="3262046" cy="24139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6323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BEST PRACTICES</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What Great PD Leaders Do</a:t>
            </a:r>
            <a:endParaRPr lang="en-US" sz="2800" dirty="0"/>
          </a:p>
        </p:txBody>
      </p:sp>
      <p:sp>
        <p:nvSpPr>
          <p:cNvPr id="4" name="Shape 2"/>
          <p:cNvSpPr/>
          <p:nvPr/>
        </p:nvSpPr>
        <p:spPr>
          <a:xfrm>
            <a:off x="548640"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p:cNvSpPr/>
          <p:nvPr/>
        </p:nvSpPr>
        <p:spPr>
          <a:xfrm>
            <a:off x="731520" y="1755648"/>
            <a:ext cx="365760" cy="365760"/>
          </a:xfrm>
          <a:prstGeom prst="ellipse">
            <a:avLst/>
          </a:prstGeom>
          <a:solidFill>
            <a:srgbClr val="0E9AA7"/>
          </a:solidFill>
          <a:ln/>
        </p:spPr>
        <p:txBody>
          <a:bodyPr/>
          <a:lstStyle/>
          <a:p>
            <a:endParaRPr lang="en-CA"/>
          </a:p>
        </p:txBody>
      </p:sp>
      <p:sp>
        <p:nvSpPr>
          <p:cNvPr id="6" name="Text 4"/>
          <p:cNvSpPr/>
          <p:nvPr/>
        </p:nvSpPr>
        <p:spPr>
          <a:xfrm>
            <a:off x="731520" y="1755648"/>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7" name="Text 5"/>
          <p:cNvSpPr/>
          <p:nvPr/>
        </p:nvSpPr>
        <p:spPr>
          <a:xfrm>
            <a:off x="1225296" y="1609344"/>
            <a:ext cx="3127248" cy="320040"/>
          </a:xfrm>
          <a:prstGeom prst="rect">
            <a:avLst/>
          </a:prstGeom>
          <a:noFill/>
          <a:ln/>
        </p:spPr>
        <p:txBody>
          <a:bodyPr wrap="square" lIns="0" tIns="0" rIns="0" bIns="0" rtlCol="0" anchor="ctr"/>
          <a:lstStyle/>
          <a:p>
            <a:pPr marL="0" indent="0">
              <a:buNone/>
            </a:pPr>
            <a:r>
              <a:rPr lang="en-US" sz="1300" b="1">
                <a:solidFill>
                  <a:srgbClr val="263A42"/>
                </a:solidFill>
                <a:latin typeface="Trebuchet MS" pitchFamily="34" charset="0"/>
                <a:ea typeface="Trebuchet MS" pitchFamily="34" charset="-122"/>
                <a:cs typeface="Trebuchet MS" pitchFamily="34" charset="-120"/>
              </a:rPr>
              <a:t>Plan the year ahead</a:t>
            </a:r>
            <a:endParaRPr lang="en-US" sz="1300"/>
          </a:p>
        </p:txBody>
      </p:sp>
      <p:sp>
        <p:nvSpPr>
          <p:cNvPr id="8" name="Text 6"/>
          <p:cNvSpPr/>
          <p:nvPr/>
        </p:nvSpPr>
        <p:spPr>
          <a:xfrm>
            <a:off x="1225296" y="1920240"/>
            <a:ext cx="3127248" cy="438912"/>
          </a:xfrm>
          <a:prstGeom prst="rect">
            <a:avLst/>
          </a:prstGeom>
          <a:noFill/>
          <a:ln/>
        </p:spPr>
        <p:txBody>
          <a:bodyPr wrap="square" lIns="0" tIns="0" rIns="0" bIns="0" rtlCol="0" anchor="t"/>
          <a:lstStyle/>
          <a:p>
            <a:pPr marL="0" indent="0">
              <a:lnSpc>
                <a:spcPct val="102000"/>
              </a:lnSpc>
              <a:buNone/>
            </a:pPr>
            <a:r>
              <a:rPr lang="en-US" sz="1100">
                <a:solidFill>
                  <a:srgbClr val="39474F"/>
                </a:solidFill>
                <a:latin typeface="Calibri" pitchFamily="34" charset="0"/>
                <a:ea typeface="Calibri" pitchFamily="34" charset="-122"/>
                <a:cs typeface="Calibri" pitchFamily="34" charset="-120"/>
              </a:rPr>
              <a:t>Map meeting dates and deadlines so nothing sneaks up on you.</a:t>
            </a:r>
            <a:endParaRPr lang="en-US" sz="1100"/>
          </a:p>
        </p:txBody>
      </p:sp>
      <p:sp>
        <p:nvSpPr>
          <p:cNvPr id="9" name="Shape 7"/>
          <p:cNvSpPr/>
          <p:nvPr/>
        </p:nvSpPr>
        <p:spPr>
          <a:xfrm>
            <a:off x="4645152"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Shape 8"/>
          <p:cNvSpPr/>
          <p:nvPr/>
        </p:nvSpPr>
        <p:spPr>
          <a:xfrm>
            <a:off x="4828032" y="1755648"/>
            <a:ext cx="365760" cy="365760"/>
          </a:xfrm>
          <a:prstGeom prst="ellipse">
            <a:avLst/>
          </a:prstGeom>
          <a:solidFill>
            <a:srgbClr val="0E9AA7"/>
          </a:solidFill>
          <a:ln/>
        </p:spPr>
        <p:txBody>
          <a:bodyPr/>
          <a:lstStyle/>
          <a:p>
            <a:endParaRPr lang="en-CA"/>
          </a:p>
        </p:txBody>
      </p:sp>
      <p:sp>
        <p:nvSpPr>
          <p:cNvPr id="11" name="Text 9"/>
          <p:cNvSpPr/>
          <p:nvPr/>
        </p:nvSpPr>
        <p:spPr>
          <a:xfrm>
            <a:off x="4828032" y="1755648"/>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12" name="Text 10"/>
          <p:cNvSpPr/>
          <p:nvPr/>
        </p:nvSpPr>
        <p:spPr>
          <a:xfrm>
            <a:off x="5321808" y="1609344"/>
            <a:ext cx="3127248" cy="320040"/>
          </a:xfrm>
          <a:prstGeom prst="rect">
            <a:avLst/>
          </a:prstGeom>
          <a:noFill/>
          <a:ln/>
        </p:spPr>
        <p:txBody>
          <a:bodyPr wrap="square" lIns="0" tIns="0" rIns="0" bIns="0" rtlCol="0" anchor="ctr"/>
          <a:lstStyle/>
          <a:p>
            <a:pPr marL="0" indent="0">
              <a:buNone/>
            </a:pPr>
            <a:r>
              <a:rPr lang="en-US" sz="1300" b="1">
                <a:solidFill>
                  <a:srgbClr val="263A42"/>
                </a:solidFill>
                <a:latin typeface="Trebuchet MS" pitchFamily="34" charset="0"/>
                <a:ea typeface="Trebuchet MS" pitchFamily="34" charset="-122"/>
                <a:cs typeface="Trebuchet MS" pitchFamily="34" charset="-120"/>
              </a:rPr>
              <a:t>Communicate early &amp; often</a:t>
            </a:r>
            <a:endParaRPr lang="en-US" sz="1300"/>
          </a:p>
        </p:txBody>
      </p:sp>
      <p:sp>
        <p:nvSpPr>
          <p:cNvPr id="13" name="Text 11"/>
          <p:cNvSpPr/>
          <p:nvPr/>
        </p:nvSpPr>
        <p:spPr>
          <a:xfrm>
            <a:off x="5321808" y="1920240"/>
            <a:ext cx="3127248" cy="438912"/>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Repeat key dates through multiple channels members read. </a:t>
            </a:r>
            <a:endParaRPr lang="en-US" sz="1100" dirty="0"/>
          </a:p>
        </p:txBody>
      </p:sp>
      <p:sp>
        <p:nvSpPr>
          <p:cNvPr id="14" name="Shape 12"/>
          <p:cNvSpPr/>
          <p:nvPr/>
        </p:nvSpPr>
        <p:spPr>
          <a:xfrm>
            <a:off x="548640"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5" name="Shape 13"/>
          <p:cNvSpPr/>
          <p:nvPr/>
        </p:nvSpPr>
        <p:spPr>
          <a:xfrm>
            <a:off x="731520" y="2843784"/>
            <a:ext cx="365760" cy="365760"/>
          </a:xfrm>
          <a:prstGeom prst="ellipse">
            <a:avLst/>
          </a:prstGeom>
          <a:solidFill>
            <a:srgbClr val="0E9AA7"/>
          </a:solidFill>
          <a:ln/>
        </p:spPr>
        <p:txBody>
          <a:bodyPr/>
          <a:lstStyle/>
          <a:p>
            <a:endParaRPr lang="en-CA"/>
          </a:p>
        </p:txBody>
      </p:sp>
      <p:sp>
        <p:nvSpPr>
          <p:cNvPr id="16" name="Text 14"/>
          <p:cNvSpPr/>
          <p:nvPr/>
        </p:nvSpPr>
        <p:spPr>
          <a:xfrm>
            <a:off x="731520" y="2843784"/>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17" name="Text 15"/>
          <p:cNvSpPr/>
          <p:nvPr/>
        </p:nvSpPr>
        <p:spPr>
          <a:xfrm>
            <a:off x="1225296" y="2634960"/>
            <a:ext cx="312724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ea typeface="Trebuchet MS" pitchFamily="34" charset="-122"/>
                <a:cs typeface="Trebuchet MS" pitchFamily="34" charset="-120"/>
              </a:rPr>
              <a:t>Keep it fair &amp; transparent</a:t>
            </a:r>
            <a:endParaRPr lang="en-US" sz="1300" dirty="0"/>
          </a:p>
        </p:txBody>
      </p:sp>
      <p:sp>
        <p:nvSpPr>
          <p:cNvPr id="18" name="Text 16"/>
          <p:cNvSpPr/>
          <p:nvPr/>
        </p:nvSpPr>
        <p:spPr>
          <a:xfrm>
            <a:off x="1225296" y="2945856"/>
            <a:ext cx="3127248" cy="438912"/>
          </a:xfrm>
          <a:prstGeom prst="rect">
            <a:avLst/>
          </a:prstGeom>
          <a:noFill/>
          <a:ln/>
        </p:spPr>
        <p:txBody>
          <a:bodyPr wrap="square" lIns="0" tIns="0" rIns="0" bIns="0" rtlCol="0" anchor="t"/>
          <a:lstStyle/>
          <a:p>
            <a:pPr>
              <a:lnSpc>
                <a:spcPct val="102000"/>
              </a:lnSpc>
            </a:pPr>
            <a:r>
              <a:rPr lang="en-US" sz="1100" dirty="0">
                <a:solidFill>
                  <a:srgbClr val="39474F"/>
                </a:solidFill>
                <a:latin typeface="Calibri" pitchFamily="34" charset="0"/>
                <a:ea typeface="Calibri" pitchFamily="34" charset="-122"/>
                <a:cs typeface="Calibri" pitchFamily="34" charset="-120"/>
              </a:rPr>
              <a:t>Use clear criteria so grant/bursary approval decisions are consistent. Fairly represent Local Executive decisions. </a:t>
            </a:r>
            <a:endParaRPr lang="en-US" sz="1100" dirty="0"/>
          </a:p>
        </p:txBody>
      </p:sp>
      <p:sp>
        <p:nvSpPr>
          <p:cNvPr id="19" name="Shape 17"/>
          <p:cNvSpPr/>
          <p:nvPr/>
        </p:nvSpPr>
        <p:spPr>
          <a:xfrm>
            <a:off x="4645152"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0" name="Shape 18"/>
          <p:cNvSpPr/>
          <p:nvPr/>
        </p:nvSpPr>
        <p:spPr>
          <a:xfrm>
            <a:off x="4828032" y="2843784"/>
            <a:ext cx="365760" cy="365760"/>
          </a:xfrm>
          <a:prstGeom prst="ellipse">
            <a:avLst/>
          </a:prstGeom>
          <a:solidFill>
            <a:srgbClr val="0E9AA7"/>
          </a:solidFill>
          <a:ln/>
        </p:spPr>
        <p:txBody>
          <a:bodyPr/>
          <a:lstStyle/>
          <a:p>
            <a:endParaRPr lang="en-CA"/>
          </a:p>
        </p:txBody>
      </p:sp>
      <p:sp>
        <p:nvSpPr>
          <p:cNvPr id="21" name="Text 19"/>
          <p:cNvSpPr/>
          <p:nvPr/>
        </p:nvSpPr>
        <p:spPr>
          <a:xfrm>
            <a:off x="4828032" y="2843784"/>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22" name="Text 20"/>
          <p:cNvSpPr/>
          <p:nvPr/>
        </p:nvSpPr>
        <p:spPr>
          <a:xfrm>
            <a:off x="5321808" y="2697480"/>
            <a:ext cx="3127248" cy="320040"/>
          </a:xfrm>
          <a:prstGeom prst="rect">
            <a:avLst/>
          </a:prstGeom>
          <a:noFill/>
          <a:ln/>
        </p:spPr>
        <p:txBody>
          <a:bodyPr wrap="square" lIns="0" tIns="0" rIns="0" bIns="0" rtlCol="0" anchor="ctr"/>
          <a:lstStyle/>
          <a:p>
            <a:pPr marL="0" indent="0">
              <a:buNone/>
            </a:pPr>
            <a:r>
              <a:rPr lang="en-US" sz="1300" b="1">
                <a:solidFill>
                  <a:srgbClr val="263A42"/>
                </a:solidFill>
                <a:latin typeface="Trebuchet MS" pitchFamily="34" charset="0"/>
                <a:ea typeface="Trebuchet MS" pitchFamily="34" charset="-122"/>
                <a:cs typeface="Trebuchet MS" pitchFamily="34" charset="-120"/>
              </a:rPr>
              <a:t>Lower the barriers</a:t>
            </a:r>
            <a:endParaRPr lang="en-US" sz="1300"/>
          </a:p>
        </p:txBody>
      </p:sp>
      <p:sp>
        <p:nvSpPr>
          <p:cNvPr id="23" name="Text 21"/>
          <p:cNvSpPr/>
          <p:nvPr/>
        </p:nvSpPr>
        <p:spPr>
          <a:xfrm>
            <a:off x="5321808" y="3008376"/>
            <a:ext cx="3127248" cy="438912"/>
          </a:xfrm>
          <a:prstGeom prst="rect">
            <a:avLst/>
          </a:prstGeom>
          <a:noFill/>
          <a:ln/>
        </p:spPr>
        <p:txBody>
          <a:bodyPr wrap="square" lIns="0" tIns="0" rIns="0" bIns="0" rtlCol="0" anchor="t"/>
          <a:lstStyle/>
          <a:p>
            <a:pPr marL="0" indent="0">
              <a:lnSpc>
                <a:spcPct val="102000"/>
              </a:lnSpc>
              <a:buNone/>
            </a:pPr>
            <a:r>
              <a:rPr lang="en-US" sz="1100">
                <a:solidFill>
                  <a:srgbClr val="39474F"/>
                </a:solidFill>
                <a:latin typeface="Calibri" pitchFamily="34" charset="0"/>
                <a:ea typeface="Calibri" pitchFamily="34" charset="-122"/>
                <a:cs typeface="Calibri" pitchFamily="34" charset="-120"/>
              </a:rPr>
              <a:t>Make applying simple — share examples and offer to help.</a:t>
            </a:r>
            <a:endParaRPr lang="en-US" sz="1100"/>
          </a:p>
        </p:txBody>
      </p:sp>
      <p:sp>
        <p:nvSpPr>
          <p:cNvPr id="24" name="Shape 22"/>
          <p:cNvSpPr/>
          <p:nvPr/>
        </p:nvSpPr>
        <p:spPr>
          <a:xfrm>
            <a:off x="548640"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5" name="Shape 23"/>
          <p:cNvSpPr/>
          <p:nvPr/>
        </p:nvSpPr>
        <p:spPr>
          <a:xfrm>
            <a:off x="731520" y="3931920"/>
            <a:ext cx="365760" cy="365760"/>
          </a:xfrm>
          <a:prstGeom prst="ellipse">
            <a:avLst/>
          </a:prstGeom>
          <a:solidFill>
            <a:srgbClr val="0E9AA7"/>
          </a:solidFill>
          <a:ln/>
        </p:spPr>
        <p:txBody>
          <a:bodyPr/>
          <a:lstStyle/>
          <a:p>
            <a:endParaRPr lang="en-CA"/>
          </a:p>
        </p:txBody>
      </p:sp>
      <p:sp>
        <p:nvSpPr>
          <p:cNvPr id="26" name="Text 24"/>
          <p:cNvSpPr/>
          <p:nvPr/>
        </p:nvSpPr>
        <p:spPr>
          <a:xfrm>
            <a:off x="731520" y="3931920"/>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27" name="Text 25"/>
          <p:cNvSpPr/>
          <p:nvPr/>
        </p:nvSpPr>
        <p:spPr>
          <a:xfrm>
            <a:off x="1225296" y="3785616"/>
            <a:ext cx="3127248" cy="320040"/>
          </a:xfrm>
          <a:prstGeom prst="rect">
            <a:avLst/>
          </a:prstGeom>
          <a:noFill/>
          <a:ln/>
        </p:spPr>
        <p:txBody>
          <a:bodyPr wrap="square" lIns="0" tIns="0" rIns="0" bIns="0" rtlCol="0" anchor="ctr"/>
          <a:lstStyle/>
          <a:p>
            <a:pPr marL="0" indent="0">
              <a:buNone/>
            </a:pPr>
            <a:r>
              <a:rPr lang="en-US" sz="1300" b="1">
                <a:solidFill>
                  <a:srgbClr val="263A42"/>
                </a:solidFill>
                <a:latin typeface="Trebuchet MS" pitchFamily="34" charset="0"/>
                <a:ea typeface="Trebuchet MS" pitchFamily="34" charset="-122"/>
                <a:cs typeface="Trebuchet MS" pitchFamily="34" charset="-120"/>
              </a:rPr>
              <a:t>Lean on your network</a:t>
            </a:r>
            <a:endParaRPr lang="en-US" sz="1300"/>
          </a:p>
        </p:txBody>
      </p:sp>
      <p:sp>
        <p:nvSpPr>
          <p:cNvPr id="28" name="Text 26"/>
          <p:cNvSpPr/>
          <p:nvPr/>
        </p:nvSpPr>
        <p:spPr>
          <a:xfrm>
            <a:off x="1225296" y="4096512"/>
            <a:ext cx="3127248" cy="438912"/>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Tap the provincial committee, VPs of PD in other Locals, and central office when unsure.</a:t>
            </a:r>
            <a:endParaRPr lang="en-US" sz="1100" dirty="0"/>
          </a:p>
        </p:txBody>
      </p:sp>
      <p:sp>
        <p:nvSpPr>
          <p:cNvPr id="29" name="Shape 27"/>
          <p:cNvSpPr/>
          <p:nvPr/>
        </p:nvSpPr>
        <p:spPr>
          <a:xfrm>
            <a:off x="4645152"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0" name="Shape 28"/>
          <p:cNvSpPr/>
          <p:nvPr/>
        </p:nvSpPr>
        <p:spPr>
          <a:xfrm>
            <a:off x="4828032" y="3931920"/>
            <a:ext cx="365760" cy="365760"/>
          </a:xfrm>
          <a:prstGeom prst="ellipse">
            <a:avLst/>
          </a:prstGeom>
          <a:solidFill>
            <a:srgbClr val="0E9AA7"/>
          </a:solidFill>
          <a:ln/>
        </p:spPr>
        <p:txBody>
          <a:bodyPr/>
          <a:lstStyle/>
          <a:p>
            <a:endParaRPr lang="en-CA"/>
          </a:p>
        </p:txBody>
      </p:sp>
      <p:sp>
        <p:nvSpPr>
          <p:cNvPr id="31" name="Text 29"/>
          <p:cNvSpPr/>
          <p:nvPr/>
        </p:nvSpPr>
        <p:spPr>
          <a:xfrm>
            <a:off x="4828032" y="3931920"/>
            <a:ext cx="365760" cy="36576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a:t>
            </a:r>
            <a:endParaRPr lang="en-US" sz="1600"/>
          </a:p>
        </p:txBody>
      </p:sp>
      <p:sp>
        <p:nvSpPr>
          <p:cNvPr id="32" name="Text 30"/>
          <p:cNvSpPr/>
          <p:nvPr/>
        </p:nvSpPr>
        <p:spPr>
          <a:xfrm>
            <a:off x="5321808" y="3785616"/>
            <a:ext cx="3127248" cy="320040"/>
          </a:xfrm>
          <a:prstGeom prst="rect">
            <a:avLst/>
          </a:prstGeom>
          <a:noFill/>
          <a:ln/>
        </p:spPr>
        <p:txBody>
          <a:bodyPr wrap="square" lIns="0" tIns="0" rIns="0" bIns="0" rtlCol="0" anchor="ctr"/>
          <a:lstStyle/>
          <a:p>
            <a:pPr marL="0" indent="0">
              <a:buNone/>
            </a:pPr>
            <a:r>
              <a:rPr lang="en-US" sz="1300" b="1">
                <a:solidFill>
                  <a:srgbClr val="263A42"/>
                </a:solidFill>
                <a:latin typeface="Trebuchet MS" pitchFamily="34" charset="0"/>
                <a:ea typeface="Trebuchet MS" pitchFamily="34" charset="-122"/>
                <a:cs typeface="Trebuchet MS" pitchFamily="34" charset="-120"/>
              </a:rPr>
              <a:t>Document as you go</a:t>
            </a:r>
            <a:endParaRPr lang="en-US" sz="1300"/>
          </a:p>
        </p:txBody>
      </p:sp>
      <p:sp>
        <p:nvSpPr>
          <p:cNvPr id="33" name="Text 31"/>
          <p:cNvSpPr/>
          <p:nvPr/>
        </p:nvSpPr>
        <p:spPr>
          <a:xfrm>
            <a:off x="5321808" y="4096512"/>
            <a:ext cx="3127248" cy="438912"/>
          </a:xfrm>
          <a:prstGeom prst="rect">
            <a:avLst/>
          </a:prstGeom>
          <a:noFill/>
          <a:ln/>
        </p:spPr>
        <p:txBody>
          <a:bodyPr wrap="square" lIns="0" tIns="0" rIns="0" bIns="0" rtlCol="0" anchor="t"/>
          <a:lstStyle/>
          <a:p>
            <a:pPr marL="0" indent="0">
              <a:lnSpc>
                <a:spcPct val="102000"/>
              </a:lnSpc>
              <a:buNone/>
            </a:pPr>
            <a:r>
              <a:rPr lang="en-US" sz="1100">
                <a:solidFill>
                  <a:srgbClr val="39474F"/>
                </a:solidFill>
                <a:latin typeface="Calibri" pitchFamily="34" charset="0"/>
                <a:ea typeface="Calibri" pitchFamily="34" charset="-122"/>
                <a:cs typeface="Calibri" pitchFamily="34" charset="-120"/>
              </a:rPr>
              <a:t>Keep notes and templates to hand off to the next leader.</a:t>
            </a:r>
            <a:endParaRPr lang="en-US" sz="1100"/>
          </a:p>
        </p:txBody>
      </p:sp>
      <p:sp>
        <p:nvSpPr>
          <p:cNvPr id="34" name="Text 32"/>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35" name="Text 33"/>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12</a:t>
            </a:r>
            <a:endParaRPr lang="en-US" sz="900"/>
          </a:p>
        </p:txBody>
      </p:sp>
      <p:pic>
        <p:nvPicPr>
          <p:cNvPr id="36" name="Picture 35">
            <a:extLst>
              <a:ext uri="{FF2B5EF4-FFF2-40B4-BE49-F238E27FC236}">
                <a16:creationId xmlns:a16="http://schemas.microsoft.com/office/drawing/2014/main" id="{FBF158F7-5D06-14BA-84F8-0D88449FAE42}"/>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6">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MEMBER ENGAGEMENT</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PD is One of a Union’s Best Offers</a:t>
            </a:r>
            <a:endParaRPr lang="en-US" sz="2800" dirty="0"/>
          </a:p>
        </p:txBody>
      </p:sp>
      <p:sp>
        <p:nvSpPr>
          <p:cNvPr id="4" name="Text 2"/>
          <p:cNvSpPr/>
          <p:nvPr/>
        </p:nvSpPr>
        <p:spPr>
          <a:xfrm>
            <a:off x="548640" y="1389888"/>
            <a:ext cx="4800600" cy="914400"/>
          </a:xfrm>
          <a:prstGeom prst="rect">
            <a:avLst/>
          </a:prstGeom>
          <a:noFill/>
          <a:ln/>
        </p:spPr>
        <p:txBody>
          <a:bodyPr wrap="square" lIns="0" tIns="0" rIns="0" bIns="0" rtlCol="0" anchor="t"/>
          <a:lstStyle/>
          <a:p>
            <a:pPr marL="0" indent="0">
              <a:lnSpc>
                <a:spcPct val="115000"/>
              </a:lnSpc>
              <a:buNone/>
            </a:pPr>
            <a:r>
              <a:rPr lang="en-US" sz="1400">
                <a:solidFill>
                  <a:srgbClr val="39474F"/>
                </a:solidFill>
                <a:latin typeface="Calibri" pitchFamily="34" charset="0"/>
                <a:ea typeface="Calibri" pitchFamily="34" charset="-122"/>
                <a:cs typeface="Calibri" pitchFamily="34" charset="-120"/>
              </a:rPr>
              <a:t>High-quality professional development is one of the most valuable services a union provides — it keeps members connected and invested for the long haul.</a:t>
            </a:r>
            <a:endParaRPr lang="en-US" sz="1400"/>
          </a:p>
        </p:txBody>
      </p:sp>
      <p:sp>
        <p:nvSpPr>
          <p:cNvPr id="5" name="Shape 3"/>
          <p:cNvSpPr/>
          <p:nvPr/>
        </p:nvSpPr>
        <p:spPr>
          <a:xfrm>
            <a:off x="566928" y="2569464"/>
            <a:ext cx="118872" cy="118872"/>
          </a:xfrm>
          <a:prstGeom prst="rect">
            <a:avLst/>
          </a:prstGeom>
          <a:solidFill>
            <a:srgbClr val="EFA23B"/>
          </a:solidFill>
          <a:ln/>
        </p:spPr>
        <p:txBody>
          <a:bodyPr/>
          <a:lstStyle/>
          <a:p>
            <a:endParaRPr lang="en-CA"/>
          </a:p>
        </p:txBody>
      </p:sp>
      <p:sp>
        <p:nvSpPr>
          <p:cNvPr id="6" name="Text 4"/>
          <p:cNvSpPr/>
          <p:nvPr/>
        </p:nvSpPr>
        <p:spPr>
          <a:xfrm>
            <a:off x="841248" y="2522256"/>
            <a:ext cx="4526280" cy="457200"/>
          </a:xfrm>
          <a:prstGeom prst="rect">
            <a:avLst/>
          </a:prstGeom>
          <a:noFill/>
          <a:ln/>
        </p:spPr>
        <p:txBody>
          <a:bodyPr wrap="square" lIns="0" tIns="0" rIns="0" bIns="0" rtlCol="0" anchor="t"/>
          <a:lstStyle/>
          <a:p>
            <a:pPr marL="0" indent="0">
              <a:buNone/>
            </a:pPr>
            <a:r>
              <a:rPr lang="en-US" sz="1250" dirty="0">
                <a:solidFill>
                  <a:srgbClr val="39474F"/>
                </a:solidFill>
                <a:latin typeface="Calibri" pitchFamily="34" charset="0"/>
                <a:ea typeface="Calibri" pitchFamily="34" charset="-122"/>
                <a:cs typeface="Calibri" pitchFamily="34" charset="-120"/>
              </a:rPr>
              <a:t>Frame PD as a core benefit of membership, not an extra.</a:t>
            </a:r>
            <a:endParaRPr lang="en-US" sz="1250" dirty="0"/>
          </a:p>
        </p:txBody>
      </p:sp>
      <p:sp>
        <p:nvSpPr>
          <p:cNvPr id="7" name="Shape 5"/>
          <p:cNvSpPr/>
          <p:nvPr/>
        </p:nvSpPr>
        <p:spPr>
          <a:xfrm>
            <a:off x="566928" y="3044952"/>
            <a:ext cx="118872" cy="118872"/>
          </a:xfrm>
          <a:prstGeom prst="rect">
            <a:avLst/>
          </a:prstGeom>
          <a:solidFill>
            <a:srgbClr val="EFA23B"/>
          </a:solidFill>
          <a:ln/>
        </p:spPr>
        <p:txBody>
          <a:bodyPr/>
          <a:lstStyle/>
          <a:p>
            <a:endParaRPr lang="en-CA"/>
          </a:p>
        </p:txBody>
      </p:sp>
      <p:sp>
        <p:nvSpPr>
          <p:cNvPr id="8" name="Text 6"/>
          <p:cNvSpPr/>
          <p:nvPr/>
        </p:nvSpPr>
        <p:spPr>
          <a:xfrm>
            <a:off x="841248" y="3005559"/>
            <a:ext cx="4526280" cy="457200"/>
          </a:xfrm>
          <a:prstGeom prst="rect">
            <a:avLst/>
          </a:prstGeom>
          <a:noFill/>
          <a:ln/>
        </p:spPr>
        <p:txBody>
          <a:bodyPr wrap="square" lIns="0" tIns="0" rIns="0" bIns="0" rtlCol="0" anchor="t"/>
          <a:lstStyle/>
          <a:p>
            <a:pPr marL="0" indent="0">
              <a:buNone/>
            </a:pPr>
            <a:r>
              <a:rPr lang="en-US" sz="1250" dirty="0">
                <a:solidFill>
                  <a:srgbClr val="39474F"/>
                </a:solidFill>
                <a:latin typeface="Calibri" pitchFamily="34" charset="0"/>
                <a:ea typeface="Calibri" pitchFamily="34" charset="-122"/>
                <a:cs typeface="Calibri" pitchFamily="34" charset="-120"/>
              </a:rPr>
              <a:t>Offer a mix: topics, style and modality of PD, etc. </a:t>
            </a:r>
            <a:endParaRPr lang="en-US" sz="1250" dirty="0"/>
          </a:p>
        </p:txBody>
      </p:sp>
      <p:sp>
        <p:nvSpPr>
          <p:cNvPr id="9" name="Shape 7"/>
          <p:cNvSpPr/>
          <p:nvPr/>
        </p:nvSpPr>
        <p:spPr>
          <a:xfrm>
            <a:off x="566928" y="3520440"/>
            <a:ext cx="118872" cy="118872"/>
          </a:xfrm>
          <a:prstGeom prst="rect">
            <a:avLst/>
          </a:prstGeom>
          <a:solidFill>
            <a:srgbClr val="EFA23B"/>
          </a:solidFill>
          <a:ln/>
        </p:spPr>
        <p:txBody>
          <a:bodyPr/>
          <a:lstStyle/>
          <a:p>
            <a:endParaRPr lang="en-CA"/>
          </a:p>
        </p:txBody>
      </p:sp>
      <p:sp>
        <p:nvSpPr>
          <p:cNvPr id="10" name="Text 8"/>
          <p:cNvSpPr/>
          <p:nvPr/>
        </p:nvSpPr>
        <p:spPr>
          <a:xfrm>
            <a:off x="841248" y="3481047"/>
            <a:ext cx="4526280" cy="457200"/>
          </a:xfrm>
          <a:prstGeom prst="rect">
            <a:avLst/>
          </a:prstGeom>
          <a:noFill/>
          <a:ln/>
        </p:spPr>
        <p:txBody>
          <a:bodyPr wrap="square" lIns="0" tIns="0" rIns="0" bIns="0" rtlCol="0" anchor="t"/>
          <a:lstStyle/>
          <a:p>
            <a:pPr marL="0" indent="0">
              <a:buNone/>
            </a:pPr>
            <a:r>
              <a:rPr lang="en-US" sz="1250" dirty="0">
                <a:solidFill>
                  <a:srgbClr val="39474F"/>
                </a:solidFill>
                <a:latin typeface="Calibri" pitchFamily="34" charset="0"/>
                <a:ea typeface="Calibri" pitchFamily="34" charset="-122"/>
                <a:cs typeface="Calibri" pitchFamily="34" charset="-120"/>
              </a:rPr>
              <a:t>Invite members to shape the program and lead sessions.</a:t>
            </a:r>
            <a:endParaRPr lang="en-US" sz="1250" dirty="0"/>
          </a:p>
        </p:txBody>
      </p:sp>
      <p:sp>
        <p:nvSpPr>
          <p:cNvPr id="11" name="Shape 9"/>
          <p:cNvSpPr/>
          <p:nvPr/>
        </p:nvSpPr>
        <p:spPr>
          <a:xfrm>
            <a:off x="566928" y="3995928"/>
            <a:ext cx="118872" cy="118872"/>
          </a:xfrm>
          <a:prstGeom prst="rect">
            <a:avLst/>
          </a:prstGeom>
          <a:solidFill>
            <a:srgbClr val="EFA23B"/>
          </a:solidFill>
          <a:ln/>
        </p:spPr>
        <p:txBody>
          <a:bodyPr/>
          <a:lstStyle/>
          <a:p>
            <a:endParaRPr lang="en-CA"/>
          </a:p>
        </p:txBody>
      </p:sp>
      <p:sp>
        <p:nvSpPr>
          <p:cNvPr id="12" name="Text 10"/>
          <p:cNvSpPr/>
          <p:nvPr/>
        </p:nvSpPr>
        <p:spPr>
          <a:xfrm>
            <a:off x="841248" y="3956535"/>
            <a:ext cx="4526280" cy="457200"/>
          </a:xfrm>
          <a:prstGeom prst="rect">
            <a:avLst/>
          </a:prstGeom>
          <a:noFill/>
          <a:ln/>
        </p:spPr>
        <p:txBody>
          <a:bodyPr wrap="square" lIns="0" tIns="0" rIns="0" bIns="0" rtlCol="0" anchor="t"/>
          <a:lstStyle/>
          <a:p>
            <a:pPr marL="0" indent="0">
              <a:buNone/>
            </a:pPr>
            <a:r>
              <a:rPr lang="en-US" sz="1250" dirty="0">
                <a:solidFill>
                  <a:srgbClr val="39474F"/>
                </a:solidFill>
                <a:latin typeface="Calibri" pitchFamily="34" charset="0"/>
                <a:ea typeface="Calibri" pitchFamily="34" charset="-122"/>
                <a:cs typeface="Calibri" pitchFamily="34" charset="-120"/>
              </a:rPr>
              <a:t>Celebrate and share the impact of members' learning.</a:t>
            </a:r>
            <a:endParaRPr lang="en-US" sz="1250" dirty="0"/>
          </a:p>
        </p:txBody>
      </p:sp>
      <p:sp>
        <p:nvSpPr>
          <p:cNvPr id="13" name="Shape 11"/>
          <p:cNvSpPr/>
          <p:nvPr/>
        </p:nvSpPr>
        <p:spPr>
          <a:xfrm>
            <a:off x="5669280" y="1389888"/>
            <a:ext cx="2944368" cy="3154680"/>
          </a:xfrm>
          <a:prstGeom prst="roundRect">
            <a:avLst>
              <a:gd name="adj" fmla="val 3106"/>
            </a:avLst>
          </a:prstGeom>
          <a:solidFill>
            <a:srgbClr val="263A42"/>
          </a:solidFill>
          <a:ln/>
          <a:effectLst>
            <a:outerShdw blurRad="114300" dist="38100" dir="5400000" algn="bl" rotWithShape="0">
              <a:srgbClr val="263A42">
                <a:alpha val="16000"/>
              </a:srgbClr>
            </a:outerShdw>
          </a:effectLst>
        </p:spPr>
        <p:txBody>
          <a:bodyPr/>
          <a:lstStyle/>
          <a:p>
            <a:endParaRPr lang="en-CA"/>
          </a:p>
        </p:txBody>
      </p:sp>
      <p:sp>
        <p:nvSpPr>
          <p:cNvPr id="15" name="Text 13"/>
          <p:cNvSpPr/>
          <p:nvPr/>
        </p:nvSpPr>
        <p:spPr>
          <a:xfrm>
            <a:off x="5943600" y="2331720"/>
            <a:ext cx="2423160" cy="1463040"/>
          </a:xfrm>
          <a:prstGeom prst="rect">
            <a:avLst/>
          </a:prstGeom>
          <a:noFill/>
          <a:ln/>
        </p:spPr>
        <p:txBody>
          <a:bodyPr wrap="square" lIns="0" tIns="0" rIns="0" bIns="0" rtlCol="0" anchor="t"/>
          <a:lstStyle/>
          <a:p>
            <a:pPr marL="0" indent="0" algn="ctr">
              <a:lnSpc>
                <a:spcPct val="118000"/>
              </a:lnSpc>
              <a:buNone/>
            </a:pPr>
            <a:r>
              <a:rPr lang="en-US" sz="1600" i="1" dirty="0">
                <a:solidFill>
                  <a:srgbClr val="FFFFFF"/>
                </a:solidFill>
                <a:latin typeface="Trebuchet MS" pitchFamily="34" charset="0"/>
                <a:ea typeface="Trebuchet MS" pitchFamily="34" charset="-122"/>
                <a:cs typeface="Trebuchet MS" pitchFamily="34" charset="-120"/>
              </a:rPr>
              <a:t>Investing in members' growth is investing in the strength of the whole Local.</a:t>
            </a:r>
            <a:endParaRPr lang="en-US" sz="1600" dirty="0"/>
          </a:p>
        </p:txBody>
      </p:sp>
      <p:sp>
        <p:nvSpPr>
          <p:cNvPr id="16" name="Text 14"/>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17" name="Text 15"/>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16</a:t>
            </a:r>
            <a:endParaRPr lang="en-US" sz="900"/>
          </a:p>
        </p:txBody>
      </p:sp>
      <p:pic>
        <p:nvPicPr>
          <p:cNvPr id="18" name="Picture 17">
            <a:extLst>
              <a:ext uri="{FF2B5EF4-FFF2-40B4-BE49-F238E27FC236}">
                <a16:creationId xmlns:a16="http://schemas.microsoft.com/office/drawing/2014/main" id="{4BBBA4BD-FC1E-3FA4-5101-56CF35D15ECC}"/>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ea typeface="Trebuchet MS" pitchFamily="34" charset="-122"/>
                <a:cs typeface="Trebuchet MS" pitchFamily="34" charset="-120"/>
              </a:rPr>
              <a:t>PLANNING</a:t>
            </a:r>
            <a:endParaRPr lang="en-US" sz="1200" dirty="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A Simple Cycle for Planning PD</a:t>
            </a:r>
            <a:endParaRPr lang="en-US" sz="2800" dirty="0"/>
          </a:p>
        </p:txBody>
      </p:sp>
      <p:sp>
        <p:nvSpPr>
          <p:cNvPr id="4" name="Text 2"/>
          <p:cNvSpPr/>
          <p:nvPr/>
        </p:nvSpPr>
        <p:spPr>
          <a:xfrm>
            <a:off x="548640" y="1371600"/>
            <a:ext cx="8046720" cy="365760"/>
          </a:xfrm>
          <a:prstGeom prst="rect">
            <a:avLst/>
          </a:prstGeom>
          <a:noFill/>
          <a:ln/>
        </p:spPr>
        <p:txBody>
          <a:bodyPr wrap="square" lIns="0" tIns="0" rIns="0" bIns="0" rtlCol="0" anchor="ctr"/>
          <a:lstStyle/>
          <a:p>
            <a:pPr marL="0" indent="0">
              <a:buNone/>
            </a:pPr>
            <a:r>
              <a:rPr lang="en-US" sz="1300">
                <a:solidFill>
                  <a:srgbClr val="39474F"/>
                </a:solidFill>
                <a:latin typeface="Calibri" pitchFamily="34" charset="0"/>
                <a:ea typeface="Calibri" pitchFamily="34" charset="-122"/>
                <a:cs typeface="Calibri" pitchFamily="34" charset="-120"/>
              </a:rPr>
              <a:t>Use a repeatable cycle to make professional learning purposeful and member-driven.</a:t>
            </a:r>
            <a:endParaRPr lang="en-US" sz="1300"/>
          </a:p>
        </p:txBody>
      </p:sp>
      <p:grpSp>
        <p:nvGrpSpPr>
          <p:cNvPr id="37" name="Group 36">
            <a:extLst>
              <a:ext uri="{FF2B5EF4-FFF2-40B4-BE49-F238E27FC236}">
                <a16:creationId xmlns:a16="http://schemas.microsoft.com/office/drawing/2014/main" id="{9D18F282-0B4E-FF18-930B-5B47D429D1DB}"/>
              </a:ext>
            </a:extLst>
          </p:cNvPr>
          <p:cNvGrpSpPr/>
          <p:nvPr/>
        </p:nvGrpSpPr>
        <p:grpSpPr>
          <a:xfrm>
            <a:off x="525848" y="2542213"/>
            <a:ext cx="1572768" cy="1828800"/>
            <a:chOff x="548640" y="2148840"/>
            <a:chExt cx="1572768" cy="1828800"/>
          </a:xfrm>
        </p:grpSpPr>
        <p:sp>
          <p:nvSpPr>
            <p:cNvPr id="5" name="Shape 3"/>
            <p:cNvSpPr/>
            <p:nvPr/>
          </p:nvSpPr>
          <p:spPr>
            <a:xfrm>
              <a:off x="54864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6" name="Shape 4"/>
            <p:cNvSpPr/>
            <p:nvPr/>
          </p:nvSpPr>
          <p:spPr>
            <a:xfrm>
              <a:off x="1088136" y="2368296"/>
              <a:ext cx="493776" cy="493776"/>
            </a:xfrm>
            <a:prstGeom prst="ellipse">
              <a:avLst/>
            </a:prstGeom>
            <a:solidFill>
              <a:srgbClr val="0E9AA7"/>
            </a:solidFill>
            <a:ln/>
          </p:spPr>
          <p:txBody>
            <a:bodyPr/>
            <a:lstStyle/>
            <a:p>
              <a:endParaRPr lang="en-CA"/>
            </a:p>
          </p:txBody>
        </p:sp>
        <p:sp>
          <p:nvSpPr>
            <p:cNvPr id="7" name="Text 5"/>
            <p:cNvSpPr/>
            <p:nvPr/>
          </p:nvSpPr>
          <p:spPr>
            <a:xfrm>
              <a:off x="1088136" y="2368296"/>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1</a:t>
              </a:r>
              <a:endParaRPr lang="en-US" sz="1500" dirty="0"/>
            </a:p>
          </p:txBody>
        </p:sp>
        <p:sp>
          <p:nvSpPr>
            <p:cNvPr id="8" name="Text 6"/>
            <p:cNvSpPr/>
            <p:nvPr/>
          </p:nvSpPr>
          <p:spPr>
            <a:xfrm>
              <a:off x="548640" y="2990088"/>
              <a:ext cx="1572768" cy="320040"/>
            </a:xfrm>
            <a:prstGeom prst="rect">
              <a:avLst/>
            </a:prstGeom>
            <a:noFill/>
            <a:ln/>
          </p:spPr>
          <p:txBody>
            <a:bodyPr wrap="square" lIns="0" tIns="0" rIns="0" bIns="0" rtlCol="0" anchor="ctr"/>
            <a:lstStyle/>
            <a:p>
              <a:pPr marL="0" indent="0" algn="ctr">
                <a:buNone/>
              </a:pPr>
              <a:r>
                <a:rPr lang="en-US" sz="1400" b="1">
                  <a:solidFill>
                    <a:srgbClr val="263A42"/>
                  </a:solidFill>
                  <a:latin typeface="Trebuchet MS" pitchFamily="34" charset="0"/>
                  <a:ea typeface="Trebuchet MS" pitchFamily="34" charset="-122"/>
                  <a:cs typeface="Trebuchet MS" pitchFamily="34" charset="-120"/>
                </a:rPr>
                <a:t>Listen</a:t>
              </a:r>
              <a:endParaRPr lang="en-US" sz="1400"/>
            </a:p>
          </p:txBody>
        </p:sp>
        <p:sp>
          <p:nvSpPr>
            <p:cNvPr id="9" name="Text 7"/>
            <p:cNvSpPr/>
            <p:nvPr/>
          </p:nvSpPr>
          <p:spPr>
            <a:xfrm>
              <a:off x="65836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Survey members' interests and needs.</a:t>
              </a:r>
              <a:endParaRPr lang="en-US" sz="1050" dirty="0"/>
            </a:p>
          </p:txBody>
        </p:sp>
      </p:grpSp>
      <p:sp>
        <p:nvSpPr>
          <p:cNvPr id="10" name="Text 8"/>
          <p:cNvSpPr/>
          <p:nvPr/>
        </p:nvSpPr>
        <p:spPr>
          <a:xfrm>
            <a:off x="2068727" y="3302022"/>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16" name="Text 14"/>
          <p:cNvSpPr/>
          <p:nvPr/>
        </p:nvSpPr>
        <p:spPr>
          <a:xfrm>
            <a:off x="3771284" y="3319238"/>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22" name="Text 20"/>
          <p:cNvSpPr/>
          <p:nvPr/>
        </p:nvSpPr>
        <p:spPr>
          <a:xfrm>
            <a:off x="5467154" y="3302022"/>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28" name="Text 26"/>
          <p:cNvSpPr/>
          <p:nvPr/>
        </p:nvSpPr>
        <p:spPr>
          <a:xfrm>
            <a:off x="7151037" y="3306163"/>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34" name="Text 32"/>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35" name="Text 33"/>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10</a:t>
            </a:r>
            <a:endParaRPr lang="en-US" sz="900"/>
          </a:p>
        </p:txBody>
      </p:sp>
      <p:pic>
        <p:nvPicPr>
          <p:cNvPr id="36" name="Picture 35">
            <a:extLst>
              <a:ext uri="{FF2B5EF4-FFF2-40B4-BE49-F238E27FC236}">
                <a16:creationId xmlns:a16="http://schemas.microsoft.com/office/drawing/2014/main" id="{900587BC-D65B-2FF5-C53B-2594B9FBD2B9}"/>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grpSp>
        <p:nvGrpSpPr>
          <p:cNvPr id="40" name="Group 39">
            <a:extLst>
              <a:ext uri="{FF2B5EF4-FFF2-40B4-BE49-F238E27FC236}">
                <a16:creationId xmlns:a16="http://schemas.microsoft.com/office/drawing/2014/main" id="{B69354C7-02FE-55FE-36FE-40605023D0C2}"/>
              </a:ext>
            </a:extLst>
          </p:cNvPr>
          <p:cNvGrpSpPr/>
          <p:nvPr/>
        </p:nvGrpSpPr>
        <p:grpSpPr>
          <a:xfrm>
            <a:off x="2221718" y="2542213"/>
            <a:ext cx="1572768" cy="1828800"/>
            <a:chOff x="2240280" y="2789700"/>
            <a:chExt cx="1572768" cy="1828800"/>
          </a:xfrm>
        </p:grpSpPr>
        <p:grpSp>
          <p:nvGrpSpPr>
            <p:cNvPr id="39" name="Group 38">
              <a:extLst>
                <a:ext uri="{FF2B5EF4-FFF2-40B4-BE49-F238E27FC236}">
                  <a16:creationId xmlns:a16="http://schemas.microsoft.com/office/drawing/2014/main" id="{577DB8CA-6B79-90CF-028E-A8628A633790}"/>
                </a:ext>
              </a:extLst>
            </p:cNvPr>
            <p:cNvGrpSpPr/>
            <p:nvPr/>
          </p:nvGrpSpPr>
          <p:grpSpPr>
            <a:xfrm>
              <a:off x="2240280" y="2789700"/>
              <a:ext cx="1572768" cy="1828800"/>
              <a:chOff x="2240280" y="2148840"/>
              <a:chExt cx="1572768" cy="1828800"/>
            </a:xfrm>
          </p:grpSpPr>
          <p:sp>
            <p:nvSpPr>
              <p:cNvPr id="11" name="Shape 9"/>
              <p:cNvSpPr/>
              <p:nvPr/>
            </p:nvSpPr>
            <p:spPr>
              <a:xfrm>
                <a:off x="224028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2" name="Shape 10"/>
              <p:cNvSpPr/>
              <p:nvPr/>
            </p:nvSpPr>
            <p:spPr>
              <a:xfrm>
                <a:off x="2779776" y="2368296"/>
                <a:ext cx="493776" cy="493776"/>
              </a:xfrm>
              <a:prstGeom prst="ellipse">
                <a:avLst/>
              </a:prstGeom>
              <a:solidFill>
                <a:srgbClr val="0E9AA7"/>
              </a:solidFill>
              <a:ln/>
            </p:spPr>
            <p:txBody>
              <a:bodyPr/>
              <a:lstStyle/>
              <a:p>
                <a:endParaRPr lang="en-CA"/>
              </a:p>
            </p:txBody>
          </p:sp>
          <p:sp>
            <p:nvSpPr>
              <p:cNvPr id="14" name="Text 12"/>
              <p:cNvSpPr/>
              <p:nvPr/>
            </p:nvSpPr>
            <p:spPr>
              <a:xfrm>
                <a:off x="224028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Budget</a:t>
                </a:r>
                <a:endParaRPr lang="en-US" sz="1400" dirty="0"/>
              </a:p>
            </p:txBody>
          </p:sp>
          <p:sp>
            <p:nvSpPr>
              <p:cNvPr id="15" name="Text 13"/>
              <p:cNvSpPr/>
              <p:nvPr/>
            </p:nvSpPr>
            <p:spPr>
              <a:xfrm>
                <a:off x="235000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Confirm budget and available funds.</a:t>
                </a:r>
                <a:endParaRPr lang="en-US" sz="1050" dirty="0"/>
              </a:p>
            </p:txBody>
          </p:sp>
        </p:grpSp>
        <p:sp>
          <p:nvSpPr>
            <p:cNvPr id="13" name="Text 11"/>
            <p:cNvSpPr/>
            <p:nvPr/>
          </p:nvSpPr>
          <p:spPr>
            <a:xfrm>
              <a:off x="2779776" y="2995480"/>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2</a:t>
              </a:r>
              <a:endParaRPr lang="en-US" sz="1500" dirty="0"/>
            </a:p>
          </p:txBody>
        </p:sp>
      </p:grpSp>
      <p:grpSp>
        <p:nvGrpSpPr>
          <p:cNvPr id="42" name="Group 41">
            <a:extLst>
              <a:ext uri="{FF2B5EF4-FFF2-40B4-BE49-F238E27FC236}">
                <a16:creationId xmlns:a16="http://schemas.microsoft.com/office/drawing/2014/main" id="{8E809922-7BD7-8AAE-FCE4-7886D8051350}"/>
              </a:ext>
            </a:extLst>
          </p:cNvPr>
          <p:cNvGrpSpPr/>
          <p:nvPr/>
        </p:nvGrpSpPr>
        <p:grpSpPr>
          <a:xfrm>
            <a:off x="3917588" y="2542213"/>
            <a:ext cx="1572768" cy="1828800"/>
            <a:chOff x="3917462" y="2547422"/>
            <a:chExt cx="1572768" cy="1828800"/>
          </a:xfrm>
        </p:grpSpPr>
        <p:grpSp>
          <p:nvGrpSpPr>
            <p:cNvPr id="41" name="Group 40">
              <a:extLst>
                <a:ext uri="{FF2B5EF4-FFF2-40B4-BE49-F238E27FC236}">
                  <a16:creationId xmlns:a16="http://schemas.microsoft.com/office/drawing/2014/main" id="{91FD79B2-1F87-D0CB-6FF8-69FB023D2CC4}"/>
                </a:ext>
              </a:extLst>
            </p:cNvPr>
            <p:cNvGrpSpPr/>
            <p:nvPr/>
          </p:nvGrpSpPr>
          <p:grpSpPr>
            <a:xfrm>
              <a:off x="3917462" y="2547422"/>
              <a:ext cx="1572768" cy="1828800"/>
              <a:chOff x="3931920" y="2148840"/>
              <a:chExt cx="1572768" cy="1828800"/>
            </a:xfrm>
          </p:grpSpPr>
          <p:sp>
            <p:nvSpPr>
              <p:cNvPr id="17" name="Shape 15"/>
              <p:cNvSpPr/>
              <p:nvPr/>
            </p:nvSpPr>
            <p:spPr>
              <a:xfrm>
                <a:off x="393192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8" name="Shape 16"/>
              <p:cNvSpPr/>
              <p:nvPr/>
            </p:nvSpPr>
            <p:spPr>
              <a:xfrm>
                <a:off x="4471416" y="2368296"/>
                <a:ext cx="493776" cy="493776"/>
              </a:xfrm>
              <a:prstGeom prst="ellipse">
                <a:avLst/>
              </a:prstGeom>
              <a:solidFill>
                <a:srgbClr val="0E9AA7"/>
              </a:solidFill>
              <a:ln/>
            </p:spPr>
            <p:txBody>
              <a:bodyPr/>
              <a:lstStyle/>
              <a:p>
                <a:endParaRPr lang="en-CA"/>
              </a:p>
            </p:txBody>
          </p:sp>
          <p:sp>
            <p:nvSpPr>
              <p:cNvPr id="20" name="Text 18"/>
              <p:cNvSpPr/>
              <p:nvPr/>
            </p:nvSpPr>
            <p:spPr>
              <a:xfrm>
                <a:off x="393192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Book</a:t>
                </a:r>
                <a:endParaRPr lang="en-US" sz="1400" dirty="0"/>
              </a:p>
            </p:txBody>
          </p:sp>
          <p:sp>
            <p:nvSpPr>
              <p:cNvPr id="21" name="Text 19"/>
              <p:cNvSpPr/>
              <p:nvPr/>
            </p:nvSpPr>
            <p:spPr>
              <a:xfrm>
                <a:off x="404164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Book facilitators, space, and dates.</a:t>
                </a:r>
                <a:endParaRPr lang="en-US" sz="1050" dirty="0"/>
              </a:p>
            </p:txBody>
          </p:sp>
        </p:grpSp>
        <p:sp>
          <p:nvSpPr>
            <p:cNvPr id="19" name="Text 17"/>
            <p:cNvSpPr/>
            <p:nvPr/>
          </p:nvSpPr>
          <p:spPr>
            <a:xfrm>
              <a:off x="4451213" y="2753202"/>
              <a:ext cx="493776" cy="493776"/>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3</a:t>
              </a:r>
              <a:endParaRPr lang="en-US" sz="1500"/>
            </a:p>
          </p:txBody>
        </p:sp>
      </p:grpSp>
      <p:grpSp>
        <p:nvGrpSpPr>
          <p:cNvPr id="44" name="Group 43">
            <a:extLst>
              <a:ext uri="{FF2B5EF4-FFF2-40B4-BE49-F238E27FC236}">
                <a16:creationId xmlns:a16="http://schemas.microsoft.com/office/drawing/2014/main" id="{B8289B84-BB9F-71FF-F41D-8C66FAD2BFDF}"/>
              </a:ext>
            </a:extLst>
          </p:cNvPr>
          <p:cNvGrpSpPr/>
          <p:nvPr/>
        </p:nvGrpSpPr>
        <p:grpSpPr>
          <a:xfrm>
            <a:off x="5613458" y="2542213"/>
            <a:ext cx="1572768" cy="1828800"/>
            <a:chOff x="5623560" y="2547422"/>
            <a:chExt cx="1572768" cy="1828800"/>
          </a:xfrm>
        </p:grpSpPr>
        <p:grpSp>
          <p:nvGrpSpPr>
            <p:cNvPr id="43" name="Group 42">
              <a:extLst>
                <a:ext uri="{FF2B5EF4-FFF2-40B4-BE49-F238E27FC236}">
                  <a16:creationId xmlns:a16="http://schemas.microsoft.com/office/drawing/2014/main" id="{4906FF33-1CD2-B0AB-FE5C-7F826DF2BAF0}"/>
                </a:ext>
              </a:extLst>
            </p:cNvPr>
            <p:cNvGrpSpPr/>
            <p:nvPr/>
          </p:nvGrpSpPr>
          <p:grpSpPr>
            <a:xfrm>
              <a:off x="5623560" y="2547422"/>
              <a:ext cx="1572768" cy="1828800"/>
              <a:chOff x="5623560" y="2148840"/>
              <a:chExt cx="1572768" cy="1828800"/>
            </a:xfrm>
          </p:grpSpPr>
          <p:sp>
            <p:nvSpPr>
              <p:cNvPr id="23" name="Shape 21"/>
              <p:cNvSpPr/>
              <p:nvPr/>
            </p:nvSpPr>
            <p:spPr>
              <a:xfrm>
                <a:off x="562356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4" name="Shape 22"/>
              <p:cNvSpPr/>
              <p:nvPr/>
            </p:nvSpPr>
            <p:spPr>
              <a:xfrm>
                <a:off x="6163056" y="2368296"/>
                <a:ext cx="493776" cy="493776"/>
              </a:xfrm>
              <a:prstGeom prst="ellipse">
                <a:avLst/>
              </a:prstGeom>
              <a:solidFill>
                <a:srgbClr val="0E9AA7"/>
              </a:solidFill>
              <a:ln/>
            </p:spPr>
            <p:txBody>
              <a:bodyPr/>
              <a:lstStyle/>
              <a:p>
                <a:endParaRPr lang="en-CA"/>
              </a:p>
            </p:txBody>
          </p:sp>
          <p:sp>
            <p:nvSpPr>
              <p:cNvPr id="26" name="Text 24"/>
              <p:cNvSpPr/>
              <p:nvPr/>
            </p:nvSpPr>
            <p:spPr>
              <a:xfrm>
                <a:off x="562356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Promote</a:t>
                </a:r>
                <a:endParaRPr lang="en-US" sz="1400" dirty="0"/>
              </a:p>
            </p:txBody>
          </p:sp>
          <p:sp>
            <p:nvSpPr>
              <p:cNvPr id="27" name="Text 25"/>
              <p:cNvSpPr/>
              <p:nvPr/>
            </p:nvSpPr>
            <p:spPr>
              <a:xfrm>
                <a:off x="573328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Promote through your Local channels.</a:t>
                </a:r>
                <a:endParaRPr lang="en-US" sz="1050" dirty="0"/>
              </a:p>
            </p:txBody>
          </p:sp>
        </p:grpSp>
        <p:sp>
          <p:nvSpPr>
            <p:cNvPr id="25" name="Text 23"/>
            <p:cNvSpPr/>
            <p:nvPr/>
          </p:nvSpPr>
          <p:spPr>
            <a:xfrm>
              <a:off x="6154694" y="2752026"/>
              <a:ext cx="493776" cy="493776"/>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4</a:t>
              </a:r>
              <a:endParaRPr lang="en-US" sz="1500"/>
            </a:p>
          </p:txBody>
        </p:sp>
      </p:grpSp>
      <p:grpSp>
        <p:nvGrpSpPr>
          <p:cNvPr id="46" name="Group 45">
            <a:extLst>
              <a:ext uri="{FF2B5EF4-FFF2-40B4-BE49-F238E27FC236}">
                <a16:creationId xmlns:a16="http://schemas.microsoft.com/office/drawing/2014/main" id="{6B5A3E5D-FD10-72DE-D25C-9388E99E69DA}"/>
              </a:ext>
            </a:extLst>
          </p:cNvPr>
          <p:cNvGrpSpPr/>
          <p:nvPr/>
        </p:nvGrpSpPr>
        <p:grpSpPr>
          <a:xfrm>
            <a:off x="7295954" y="2542213"/>
            <a:ext cx="1572768" cy="1828800"/>
            <a:chOff x="7295954" y="2542213"/>
            <a:chExt cx="1572768" cy="1828800"/>
          </a:xfrm>
        </p:grpSpPr>
        <p:grpSp>
          <p:nvGrpSpPr>
            <p:cNvPr id="45" name="Group 44">
              <a:extLst>
                <a:ext uri="{FF2B5EF4-FFF2-40B4-BE49-F238E27FC236}">
                  <a16:creationId xmlns:a16="http://schemas.microsoft.com/office/drawing/2014/main" id="{6B470CCE-AA00-45BB-FA82-F1449D69F12E}"/>
                </a:ext>
              </a:extLst>
            </p:cNvPr>
            <p:cNvGrpSpPr/>
            <p:nvPr/>
          </p:nvGrpSpPr>
          <p:grpSpPr>
            <a:xfrm>
              <a:off x="7295954" y="2542213"/>
              <a:ext cx="1572768" cy="1828800"/>
              <a:chOff x="7315200" y="2148840"/>
              <a:chExt cx="1572768" cy="1828800"/>
            </a:xfrm>
          </p:grpSpPr>
          <p:sp>
            <p:nvSpPr>
              <p:cNvPr id="29" name="Shape 27"/>
              <p:cNvSpPr/>
              <p:nvPr/>
            </p:nvSpPr>
            <p:spPr>
              <a:xfrm>
                <a:off x="731520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0" name="Shape 28"/>
              <p:cNvSpPr/>
              <p:nvPr/>
            </p:nvSpPr>
            <p:spPr>
              <a:xfrm>
                <a:off x="7854696" y="2368296"/>
                <a:ext cx="493776" cy="493776"/>
              </a:xfrm>
              <a:prstGeom prst="ellipse">
                <a:avLst/>
              </a:prstGeom>
              <a:solidFill>
                <a:srgbClr val="0E9AA7"/>
              </a:solidFill>
              <a:ln/>
            </p:spPr>
            <p:txBody>
              <a:bodyPr/>
              <a:lstStyle/>
              <a:p>
                <a:endParaRPr lang="en-CA"/>
              </a:p>
            </p:txBody>
          </p:sp>
          <p:sp>
            <p:nvSpPr>
              <p:cNvPr id="32" name="Text 30"/>
              <p:cNvSpPr/>
              <p:nvPr/>
            </p:nvSpPr>
            <p:spPr>
              <a:xfrm>
                <a:off x="731520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Deliver</a:t>
                </a:r>
                <a:endParaRPr lang="en-US" sz="1400" dirty="0"/>
              </a:p>
            </p:txBody>
          </p:sp>
          <p:sp>
            <p:nvSpPr>
              <p:cNvPr id="33" name="Text 31"/>
              <p:cNvSpPr/>
              <p:nvPr/>
            </p:nvSpPr>
            <p:spPr>
              <a:xfrm>
                <a:off x="742492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Host the learning event and gather feedback.</a:t>
                </a:r>
                <a:endParaRPr lang="en-US" sz="1050" dirty="0"/>
              </a:p>
            </p:txBody>
          </p:sp>
        </p:grpSp>
        <p:sp>
          <p:nvSpPr>
            <p:cNvPr id="31" name="Text 29"/>
            <p:cNvSpPr/>
            <p:nvPr/>
          </p:nvSpPr>
          <p:spPr>
            <a:xfrm>
              <a:off x="7835450" y="2752026"/>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5</a:t>
              </a:r>
              <a:endParaRPr lang="en-US" sz="1500" dirty="0"/>
            </a:p>
          </p:txBody>
        </p:sp>
      </p:grpSp>
      <p:sp>
        <p:nvSpPr>
          <p:cNvPr id="51" name="TextBox 50">
            <a:extLst>
              <a:ext uri="{FF2B5EF4-FFF2-40B4-BE49-F238E27FC236}">
                <a16:creationId xmlns:a16="http://schemas.microsoft.com/office/drawing/2014/main" id="{BF301E19-CA9A-DF07-BDD1-24E14FDC8CFB}"/>
              </a:ext>
            </a:extLst>
          </p:cNvPr>
          <p:cNvSpPr txBox="1"/>
          <p:nvPr/>
        </p:nvSpPr>
        <p:spPr>
          <a:xfrm>
            <a:off x="475214" y="1935570"/>
            <a:ext cx="8393508" cy="3308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550" b="1" i="1" dirty="0">
                <a:solidFill>
                  <a:srgbClr val="0B7C87"/>
                </a:solidFill>
                <a:latin typeface="Trebuchet MS" pitchFamily="34" charset="0"/>
                <a:cs typeface="Trebuchet MS" pitchFamily="34" charset="-120"/>
              </a:rPr>
              <a:t>B</a:t>
            </a:r>
            <a:r>
              <a:rPr lang="en-CA" sz="1550" b="1" i="1" dirty="0">
                <a:solidFill>
                  <a:srgbClr val="0B7C87"/>
                </a:solidFill>
                <a:latin typeface="Trebuchet MS" pitchFamily="34" charset="0"/>
                <a:cs typeface="Trebuchet MS" pitchFamily="34" charset="-120"/>
              </a:rPr>
              <a:t>efore PD Activity</a:t>
            </a:r>
            <a:endParaRPr kumimoji="0" lang="en-US" sz="1550" b="1" i="1" u="none" strike="noStrike" kern="1200" cap="none" spc="0" normalizeH="0" baseline="0" noProof="0" dirty="0">
              <a:ln>
                <a:noFill/>
              </a:ln>
              <a:solidFill>
                <a:srgbClr val="0B7C87"/>
              </a:solidFill>
              <a:effectLst/>
              <a:uLnTx/>
              <a:uFillTx/>
              <a:latin typeface="Trebuchet MS" pitchFamily="34" charset="0"/>
              <a:ea typeface="Trebuchet MS" pitchFamily="34" charset="-122"/>
              <a:cs typeface="Trebuchet MS" pitchFamily="34"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6F7"/>
        </a:solidFill>
        <a:effectLst/>
      </p:bgPr>
    </p:bg>
    <p:spTree>
      <p:nvGrpSpPr>
        <p:cNvPr id="1" name="">
          <a:extLst>
            <a:ext uri="{FF2B5EF4-FFF2-40B4-BE49-F238E27FC236}">
              <a16:creationId xmlns:a16="http://schemas.microsoft.com/office/drawing/2014/main" id="{D2A14C25-82A6-9ED8-2B54-A8DD343C6EF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A629E7A-E3AF-EFDB-92F3-E4E909A753D1}"/>
              </a:ext>
            </a:extLst>
          </p:cNvPr>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ea typeface="Trebuchet MS" pitchFamily="34" charset="-122"/>
                <a:cs typeface="Trebuchet MS" pitchFamily="34" charset="-120"/>
              </a:rPr>
              <a:t>PLANNING</a:t>
            </a:r>
            <a:endParaRPr lang="en-US" sz="1200" dirty="0"/>
          </a:p>
        </p:txBody>
      </p:sp>
      <p:sp>
        <p:nvSpPr>
          <p:cNvPr id="3" name="Text 1">
            <a:extLst>
              <a:ext uri="{FF2B5EF4-FFF2-40B4-BE49-F238E27FC236}">
                <a16:creationId xmlns:a16="http://schemas.microsoft.com/office/drawing/2014/main" id="{7B83D36A-6D88-8145-ABBF-D4712A29582A}"/>
              </a:ext>
            </a:extLst>
          </p:cNvPr>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A Simple Cycle for Planning PD</a:t>
            </a:r>
            <a:endParaRPr lang="en-US" sz="2800" dirty="0"/>
          </a:p>
        </p:txBody>
      </p:sp>
      <p:sp>
        <p:nvSpPr>
          <p:cNvPr id="4" name="Text 2">
            <a:extLst>
              <a:ext uri="{FF2B5EF4-FFF2-40B4-BE49-F238E27FC236}">
                <a16:creationId xmlns:a16="http://schemas.microsoft.com/office/drawing/2014/main" id="{F5B67452-F1BE-CC75-02C0-FC454F7D4281}"/>
              </a:ext>
            </a:extLst>
          </p:cNvPr>
          <p:cNvSpPr/>
          <p:nvPr/>
        </p:nvSpPr>
        <p:spPr>
          <a:xfrm>
            <a:off x="548640" y="1371600"/>
            <a:ext cx="8046720" cy="365760"/>
          </a:xfrm>
          <a:prstGeom prst="rect">
            <a:avLst/>
          </a:prstGeom>
          <a:noFill/>
          <a:ln/>
        </p:spPr>
        <p:txBody>
          <a:bodyPr wrap="square" lIns="0" tIns="0" rIns="0" bIns="0" rtlCol="0" anchor="ctr"/>
          <a:lstStyle/>
          <a:p>
            <a:pPr marL="0" indent="0">
              <a:buNone/>
            </a:pPr>
            <a:r>
              <a:rPr lang="en-US" sz="1300">
                <a:solidFill>
                  <a:srgbClr val="39474F"/>
                </a:solidFill>
                <a:latin typeface="Calibri" pitchFamily="34" charset="0"/>
                <a:ea typeface="Calibri" pitchFamily="34" charset="-122"/>
                <a:cs typeface="Calibri" pitchFamily="34" charset="-120"/>
              </a:rPr>
              <a:t>Use a repeatable cycle to make professional learning purposeful and member-driven.</a:t>
            </a:r>
            <a:endParaRPr lang="en-US" sz="1300"/>
          </a:p>
        </p:txBody>
      </p:sp>
      <p:grpSp>
        <p:nvGrpSpPr>
          <p:cNvPr id="37" name="Group 36">
            <a:extLst>
              <a:ext uri="{FF2B5EF4-FFF2-40B4-BE49-F238E27FC236}">
                <a16:creationId xmlns:a16="http://schemas.microsoft.com/office/drawing/2014/main" id="{9D4F45EF-8334-3D8B-7250-5338F8800B10}"/>
              </a:ext>
            </a:extLst>
          </p:cNvPr>
          <p:cNvGrpSpPr/>
          <p:nvPr/>
        </p:nvGrpSpPr>
        <p:grpSpPr>
          <a:xfrm>
            <a:off x="525848" y="2542213"/>
            <a:ext cx="1572768" cy="1828800"/>
            <a:chOff x="548640" y="2148840"/>
            <a:chExt cx="1572768" cy="1828800"/>
          </a:xfrm>
        </p:grpSpPr>
        <p:sp>
          <p:nvSpPr>
            <p:cNvPr id="5" name="Shape 3">
              <a:extLst>
                <a:ext uri="{FF2B5EF4-FFF2-40B4-BE49-F238E27FC236}">
                  <a16:creationId xmlns:a16="http://schemas.microsoft.com/office/drawing/2014/main" id="{EDA05F8A-B2BE-4756-47FD-46EF9D349B1C}"/>
                </a:ext>
              </a:extLst>
            </p:cNvPr>
            <p:cNvSpPr/>
            <p:nvPr/>
          </p:nvSpPr>
          <p:spPr>
            <a:xfrm>
              <a:off x="54864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6" name="Shape 4">
              <a:extLst>
                <a:ext uri="{FF2B5EF4-FFF2-40B4-BE49-F238E27FC236}">
                  <a16:creationId xmlns:a16="http://schemas.microsoft.com/office/drawing/2014/main" id="{8D7976B1-6C78-9BB7-FEEA-EAF1F920C3CC}"/>
                </a:ext>
              </a:extLst>
            </p:cNvPr>
            <p:cNvSpPr/>
            <p:nvPr/>
          </p:nvSpPr>
          <p:spPr>
            <a:xfrm>
              <a:off x="1088136" y="2368296"/>
              <a:ext cx="493776" cy="493776"/>
            </a:xfrm>
            <a:prstGeom prst="ellipse">
              <a:avLst/>
            </a:prstGeom>
            <a:solidFill>
              <a:srgbClr val="0E9AA7"/>
            </a:solidFill>
            <a:ln/>
          </p:spPr>
          <p:txBody>
            <a:bodyPr/>
            <a:lstStyle/>
            <a:p>
              <a:endParaRPr lang="en-CA"/>
            </a:p>
          </p:txBody>
        </p:sp>
        <p:sp>
          <p:nvSpPr>
            <p:cNvPr id="7" name="Text 5">
              <a:extLst>
                <a:ext uri="{FF2B5EF4-FFF2-40B4-BE49-F238E27FC236}">
                  <a16:creationId xmlns:a16="http://schemas.microsoft.com/office/drawing/2014/main" id="{61268C96-AB88-4E6C-3697-B6C5DE4BCB2F}"/>
                </a:ext>
              </a:extLst>
            </p:cNvPr>
            <p:cNvSpPr/>
            <p:nvPr/>
          </p:nvSpPr>
          <p:spPr>
            <a:xfrm>
              <a:off x="1088136" y="2368296"/>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1</a:t>
              </a:r>
              <a:endParaRPr lang="en-US" sz="1500" dirty="0"/>
            </a:p>
          </p:txBody>
        </p:sp>
        <p:sp>
          <p:nvSpPr>
            <p:cNvPr id="8" name="Text 6">
              <a:extLst>
                <a:ext uri="{FF2B5EF4-FFF2-40B4-BE49-F238E27FC236}">
                  <a16:creationId xmlns:a16="http://schemas.microsoft.com/office/drawing/2014/main" id="{A590C82D-0062-E86C-D71C-C501FB065355}"/>
                </a:ext>
              </a:extLst>
            </p:cNvPr>
            <p:cNvSpPr/>
            <p:nvPr/>
          </p:nvSpPr>
          <p:spPr>
            <a:xfrm>
              <a:off x="54864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ea typeface="Trebuchet MS" pitchFamily="34" charset="-122"/>
                  <a:cs typeface="Trebuchet MS" pitchFamily="34" charset="-120"/>
                </a:rPr>
                <a:t>Listen Again</a:t>
              </a:r>
              <a:endParaRPr lang="en-US" sz="1400" dirty="0"/>
            </a:p>
          </p:txBody>
        </p:sp>
        <p:sp>
          <p:nvSpPr>
            <p:cNvPr id="9" name="Text 7">
              <a:extLst>
                <a:ext uri="{FF2B5EF4-FFF2-40B4-BE49-F238E27FC236}">
                  <a16:creationId xmlns:a16="http://schemas.microsoft.com/office/drawing/2014/main" id="{BE714D8E-793F-E2BF-3CF6-61280752F5A3}"/>
                </a:ext>
              </a:extLst>
            </p:cNvPr>
            <p:cNvSpPr/>
            <p:nvPr/>
          </p:nvSpPr>
          <p:spPr>
            <a:xfrm>
              <a:off x="65836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Review impact and consider feedback.</a:t>
              </a:r>
              <a:endParaRPr lang="en-US" sz="1050" dirty="0"/>
            </a:p>
          </p:txBody>
        </p:sp>
      </p:grpSp>
      <p:sp>
        <p:nvSpPr>
          <p:cNvPr id="10" name="Text 8">
            <a:extLst>
              <a:ext uri="{FF2B5EF4-FFF2-40B4-BE49-F238E27FC236}">
                <a16:creationId xmlns:a16="http://schemas.microsoft.com/office/drawing/2014/main" id="{0F8A2B07-F377-6CAF-4E69-78FA06E1E3E4}"/>
              </a:ext>
            </a:extLst>
          </p:cNvPr>
          <p:cNvSpPr/>
          <p:nvPr/>
        </p:nvSpPr>
        <p:spPr>
          <a:xfrm>
            <a:off x="2068727" y="3294206"/>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16" name="Text 14">
            <a:extLst>
              <a:ext uri="{FF2B5EF4-FFF2-40B4-BE49-F238E27FC236}">
                <a16:creationId xmlns:a16="http://schemas.microsoft.com/office/drawing/2014/main" id="{A52257F4-1D1E-A0E4-05B7-335ECBC38DD1}"/>
              </a:ext>
            </a:extLst>
          </p:cNvPr>
          <p:cNvSpPr/>
          <p:nvPr/>
        </p:nvSpPr>
        <p:spPr>
          <a:xfrm>
            <a:off x="3764597" y="3303351"/>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22" name="Text 20">
            <a:extLst>
              <a:ext uri="{FF2B5EF4-FFF2-40B4-BE49-F238E27FC236}">
                <a16:creationId xmlns:a16="http://schemas.microsoft.com/office/drawing/2014/main" id="{0DC7FFEA-F344-8AB7-33C7-BF59017771D6}"/>
              </a:ext>
            </a:extLst>
          </p:cNvPr>
          <p:cNvSpPr/>
          <p:nvPr/>
        </p:nvSpPr>
        <p:spPr>
          <a:xfrm>
            <a:off x="5469410" y="3310396"/>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28" name="Text 26">
            <a:extLst>
              <a:ext uri="{FF2B5EF4-FFF2-40B4-BE49-F238E27FC236}">
                <a16:creationId xmlns:a16="http://schemas.microsoft.com/office/drawing/2014/main" id="{23153DA6-3AFC-699D-77AC-773AC1815663}"/>
              </a:ext>
            </a:extLst>
          </p:cNvPr>
          <p:cNvSpPr/>
          <p:nvPr/>
        </p:nvSpPr>
        <p:spPr>
          <a:xfrm>
            <a:off x="7151037" y="3306166"/>
            <a:ext cx="182880" cy="457200"/>
          </a:xfrm>
          <a:prstGeom prst="rect">
            <a:avLst/>
          </a:prstGeom>
          <a:noFill/>
          <a:ln/>
        </p:spPr>
        <p:txBody>
          <a:bodyPr wrap="square" lIns="0" tIns="0" rIns="0" bIns="0" rtlCol="0" anchor="ctr"/>
          <a:lstStyle/>
          <a:p>
            <a:pPr marL="0" indent="0" algn="ctr">
              <a:buNone/>
            </a:pPr>
            <a:r>
              <a:rPr lang="en-US" sz="2200" b="1" dirty="0">
                <a:solidFill>
                  <a:srgbClr val="0E9AA7"/>
                </a:solidFill>
                <a:latin typeface="Trebuchet MS" pitchFamily="34" charset="0"/>
                <a:ea typeface="Trebuchet MS" pitchFamily="34" charset="-122"/>
                <a:cs typeface="Trebuchet MS" pitchFamily="34" charset="-120"/>
              </a:rPr>
              <a:t>›</a:t>
            </a:r>
            <a:endParaRPr lang="en-US" sz="2200" dirty="0"/>
          </a:p>
        </p:txBody>
      </p:sp>
      <p:sp>
        <p:nvSpPr>
          <p:cNvPr id="34" name="Text 32">
            <a:extLst>
              <a:ext uri="{FF2B5EF4-FFF2-40B4-BE49-F238E27FC236}">
                <a16:creationId xmlns:a16="http://schemas.microsoft.com/office/drawing/2014/main" id="{D2B21F3E-3545-9120-FF28-1D825A6FDD39}"/>
              </a:ext>
            </a:extLst>
          </p:cNvPr>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35" name="Text 33">
            <a:extLst>
              <a:ext uri="{FF2B5EF4-FFF2-40B4-BE49-F238E27FC236}">
                <a16:creationId xmlns:a16="http://schemas.microsoft.com/office/drawing/2014/main" id="{625146E7-1093-925B-7D69-296719C72953}"/>
              </a:ext>
            </a:extLst>
          </p:cNvPr>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10</a:t>
            </a:r>
            <a:endParaRPr lang="en-US" sz="900"/>
          </a:p>
        </p:txBody>
      </p:sp>
      <p:pic>
        <p:nvPicPr>
          <p:cNvPr id="36" name="Picture 35">
            <a:extLst>
              <a:ext uri="{FF2B5EF4-FFF2-40B4-BE49-F238E27FC236}">
                <a16:creationId xmlns:a16="http://schemas.microsoft.com/office/drawing/2014/main" id="{EF3C339C-476C-39D5-55E1-67E4BEB05F64}"/>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grpSp>
        <p:nvGrpSpPr>
          <p:cNvPr id="40" name="Group 39">
            <a:extLst>
              <a:ext uri="{FF2B5EF4-FFF2-40B4-BE49-F238E27FC236}">
                <a16:creationId xmlns:a16="http://schemas.microsoft.com/office/drawing/2014/main" id="{C78128A1-65E5-113F-6C98-D781D130C787}"/>
              </a:ext>
            </a:extLst>
          </p:cNvPr>
          <p:cNvGrpSpPr/>
          <p:nvPr/>
        </p:nvGrpSpPr>
        <p:grpSpPr>
          <a:xfrm>
            <a:off x="2221718" y="2542213"/>
            <a:ext cx="1572768" cy="1828800"/>
            <a:chOff x="2240280" y="2789700"/>
            <a:chExt cx="1572768" cy="1828800"/>
          </a:xfrm>
        </p:grpSpPr>
        <p:grpSp>
          <p:nvGrpSpPr>
            <p:cNvPr id="39" name="Group 38">
              <a:extLst>
                <a:ext uri="{FF2B5EF4-FFF2-40B4-BE49-F238E27FC236}">
                  <a16:creationId xmlns:a16="http://schemas.microsoft.com/office/drawing/2014/main" id="{E0C97710-7D1B-06BA-3891-496352B7B9EB}"/>
                </a:ext>
              </a:extLst>
            </p:cNvPr>
            <p:cNvGrpSpPr/>
            <p:nvPr/>
          </p:nvGrpSpPr>
          <p:grpSpPr>
            <a:xfrm>
              <a:off x="2240280" y="2789700"/>
              <a:ext cx="1572768" cy="1828800"/>
              <a:chOff x="2240280" y="2148840"/>
              <a:chExt cx="1572768" cy="1828800"/>
            </a:xfrm>
          </p:grpSpPr>
          <p:sp>
            <p:nvSpPr>
              <p:cNvPr id="11" name="Shape 9">
                <a:extLst>
                  <a:ext uri="{FF2B5EF4-FFF2-40B4-BE49-F238E27FC236}">
                    <a16:creationId xmlns:a16="http://schemas.microsoft.com/office/drawing/2014/main" id="{CB491BDF-E336-02A1-B893-E4921C07DFD6}"/>
                  </a:ext>
                </a:extLst>
              </p:cNvPr>
              <p:cNvSpPr/>
              <p:nvPr/>
            </p:nvSpPr>
            <p:spPr>
              <a:xfrm>
                <a:off x="224028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2" name="Shape 10">
                <a:extLst>
                  <a:ext uri="{FF2B5EF4-FFF2-40B4-BE49-F238E27FC236}">
                    <a16:creationId xmlns:a16="http://schemas.microsoft.com/office/drawing/2014/main" id="{D5DA242C-AA90-FFBE-D69B-5B582AD837EC}"/>
                  </a:ext>
                </a:extLst>
              </p:cNvPr>
              <p:cNvSpPr/>
              <p:nvPr/>
            </p:nvSpPr>
            <p:spPr>
              <a:xfrm>
                <a:off x="2779776" y="2368296"/>
                <a:ext cx="493776" cy="493776"/>
              </a:xfrm>
              <a:prstGeom prst="ellipse">
                <a:avLst/>
              </a:prstGeom>
              <a:solidFill>
                <a:srgbClr val="0E9AA7"/>
              </a:solidFill>
              <a:ln/>
            </p:spPr>
            <p:txBody>
              <a:bodyPr/>
              <a:lstStyle/>
              <a:p>
                <a:endParaRPr lang="en-CA"/>
              </a:p>
            </p:txBody>
          </p:sp>
          <p:sp>
            <p:nvSpPr>
              <p:cNvPr id="14" name="Text 12">
                <a:extLst>
                  <a:ext uri="{FF2B5EF4-FFF2-40B4-BE49-F238E27FC236}">
                    <a16:creationId xmlns:a16="http://schemas.microsoft.com/office/drawing/2014/main" id="{7DC02B4A-669D-B75A-D1CE-A98D3550FD8F}"/>
                  </a:ext>
                </a:extLst>
              </p:cNvPr>
              <p:cNvSpPr/>
              <p:nvPr/>
            </p:nvSpPr>
            <p:spPr>
              <a:xfrm>
                <a:off x="224028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Back to Budget</a:t>
                </a:r>
                <a:endParaRPr lang="en-US" sz="1400" dirty="0"/>
              </a:p>
            </p:txBody>
          </p:sp>
          <p:sp>
            <p:nvSpPr>
              <p:cNvPr id="15" name="Text 13">
                <a:extLst>
                  <a:ext uri="{FF2B5EF4-FFF2-40B4-BE49-F238E27FC236}">
                    <a16:creationId xmlns:a16="http://schemas.microsoft.com/office/drawing/2014/main" id="{1D086762-0E36-FDF3-F7E4-5E19D0487CD6}"/>
                  </a:ext>
                </a:extLst>
              </p:cNvPr>
              <p:cNvSpPr/>
              <p:nvPr/>
            </p:nvSpPr>
            <p:spPr>
              <a:xfrm>
                <a:off x="235000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Reconcile spending against the budget.</a:t>
                </a:r>
                <a:endParaRPr lang="en-US" sz="1050" dirty="0"/>
              </a:p>
            </p:txBody>
          </p:sp>
        </p:grpSp>
        <p:sp>
          <p:nvSpPr>
            <p:cNvPr id="13" name="Text 11">
              <a:extLst>
                <a:ext uri="{FF2B5EF4-FFF2-40B4-BE49-F238E27FC236}">
                  <a16:creationId xmlns:a16="http://schemas.microsoft.com/office/drawing/2014/main" id="{16E4C17B-15A8-20FC-B799-B5D88E464533}"/>
                </a:ext>
              </a:extLst>
            </p:cNvPr>
            <p:cNvSpPr/>
            <p:nvPr/>
          </p:nvSpPr>
          <p:spPr>
            <a:xfrm>
              <a:off x="2779776" y="2995480"/>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2</a:t>
              </a:r>
              <a:endParaRPr lang="en-US" sz="1500" dirty="0"/>
            </a:p>
          </p:txBody>
        </p:sp>
      </p:grpSp>
      <p:grpSp>
        <p:nvGrpSpPr>
          <p:cNvPr id="42" name="Group 41">
            <a:extLst>
              <a:ext uri="{FF2B5EF4-FFF2-40B4-BE49-F238E27FC236}">
                <a16:creationId xmlns:a16="http://schemas.microsoft.com/office/drawing/2014/main" id="{038A4C4B-FA0C-B9DD-730B-86C3C20E91A6}"/>
              </a:ext>
            </a:extLst>
          </p:cNvPr>
          <p:cNvGrpSpPr/>
          <p:nvPr/>
        </p:nvGrpSpPr>
        <p:grpSpPr>
          <a:xfrm>
            <a:off x="3917588" y="2542213"/>
            <a:ext cx="1572768" cy="1828800"/>
            <a:chOff x="3917462" y="2547422"/>
            <a:chExt cx="1572768" cy="1828800"/>
          </a:xfrm>
        </p:grpSpPr>
        <p:grpSp>
          <p:nvGrpSpPr>
            <p:cNvPr id="41" name="Group 40">
              <a:extLst>
                <a:ext uri="{FF2B5EF4-FFF2-40B4-BE49-F238E27FC236}">
                  <a16:creationId xmlns:a16="http://schemas.microsoft.com/office/drawing/2014/main" id="{402ECE0E-2EA3-B582-1742-A37AA00B5D4D}"/>
                </a:ext>
              </a:extLst>
            </p:cNvPr>
            <p:cNvGrpSpPr/>
            <p:nvPr/>
          </p:nvGrpSpPr>
          <p:grpSpPr>
            <a:xfrm>
              <a:off x="3917462" y="2547422"/>
              <a:ext cx="1572768" cy="1828800"/>
              <a:chOff x="3931920" y="2148840"/>
              <a:chExt cx="1572768" cy="1828800"/>
            </a:xfrm>
          </p:grpSpPr>
          <p:sp>
            <p:nvSpPr>
              <p:cNvPr id="17" name="Shape 15">
                <a:extLst>
                  <a:ext uri="{FF2B5EF4-FFF2-40B4-BE49-F238E27FC236}">
                    <a16:creationId xmlns:a16="http://schemas.microsoft.com/office/drawing/2014/main" id="{B4686AA9-0B6A-A57D-7324-F2E6B3ED939E}"/>
                  </a:ext>
                </a:extLst>
              </p:cNvPr>
              <p:cNvSpPr/>
              <p:nvPr/>
            </p:nvSpPr>
            <p:spPr>
              <a:xfrm>
                <a:off x="393192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8" name="Shape 16">
                <a:extLst>
                  <a:ext uri="{FF2B5EF4-FFF2-40B4-BE49-F238E27FC236}">
                    <a16:creationId xmlns:a16="http://schemas.microsoft.com/office/drawing/2014/main" id="{A12769DD-0FF6-693F-8337-A5B68F47CFB3}"/>
                  </a:ext>
                </a:extLst>
              </p:cNvPr>
              <p:cNvSpPr/>
              <p:nvPr/>
            </p:nvSpPr>
            <p:spPr>
              <a:xfrm>
                <a:off x="4471416" y="2368296"/>
                <a:ext cx="493776" cy="493776"/>
              </a:xfrm>
              <a:prstGeom prst="ellipse">
                <a:avLst/>
              </a:prstGeom>
              <a:solidFill>
                <a:srgbClr val="0E9AA7"/>
              </a:solidFill>
              <a:ln/>
            </p:spPr>
            <p:txBody>
              <a:bodyPr/>
              <a:lstStyle/>
              <a:p>
                <a:endParaRPr lang="en-CA"/>
              </a:p>
            </p:txBody>
          </p:sp>
          <p:sp>
            <p:nvSpPr>
              <p:cNvPr id="20" name="Text 18">
                <a:extLst>
                  <a:ext uri="{FF2B5EF4-FFF2-40B4-BE49-F238E27FC236}">
                    <a16:creationId xmlns:a16="http://schemas.microsoft.com/office/drawing/2014/main" id="{64EC7492-A931-284A-59E4-9E186ED29638}"/>
                  </a:ext>
                </a:extLst>
              </p:cNvPr>
              <p:cNvSpPr/>
              <p:nvPr/>
            </p:nvSpPr>
            <p:spPr>
              <a:xfrm>
                <a:off x="393192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ea typeface="Trebuchet MS" pitchFamily="34" charset="-122"/>
                    <a:cs typeface="Trebuchet MS" pitchFamily="34" charset="-120"/>
                  </a:rPr>
                  <a:t>Report</a:t>
                </a:r>
                <a:endParaRPr lang="en-US" sz="1400" dirty="0"/>
              </a:p>
            </p:txBody>
          </p:sp>
          <p:sp>
            <p:nvSpPr>
              <p:cNvPr id="21" name="Text 19">
                <a:extLst>
                  <a:ext uri="{FF2B5EF4-FFF2-40B4-BE49-F238E27FC236}">
                    <a16:creationId xmlns:a16="http://schemas.microsoft.com/office/drawing/2014/main" id="{1761642E-33E7-8107-CA78-AD8D24C425F6}"/>
                  </a:ext>
                </a:extLst>
              </p:cNvPr>
              <p:cNvSpPr/>
              <p:nvPr/>
            </p:nvSpPr>
            <p:spPr>
              <a:xfrm>
                <a:off x="404164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Report outcomes to the Local Executive and at the Local GM and AGM.</a:t>
                </a:r>
                <a:endParaRPr lang="en-US" sz="1050" dirty="0"/>
              </a:p>
            </p:txBody>
          </p:sp>
        </p:grpSp>
        <p:sp>
          <p:nvSpPr>
            <p:cNvPr id="19" name="Text 17">
              <a:extLst>
                <a:ext uri="{FF2B5EF4-FFF2-40B4-BE49-F238E27FC236}">
                  <a16:creationId xmlns:a16="http://schemas.microsoft.com/office/drawing/2014/main" id="{D7515810-E537-7B49-E7E8-D0CA7B8BE2E9}"/>
                </a:ext>
              </a:extLst>
            </p:cNvPr>
            <p:cNvSpPr/>
            <p:nvPr/>
          </p:nvSpPr>
          <p:spPr>
            <a:xfrm>
              <a:off x="4451213" y="2753202"/>
              <a:ext cx="493776" cy="493776"/>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3</a:t>
              </a:r>
              <a:endParaRPr lang="en-US" sz="1500"/>
            </a:p>
          </p:txBody>
        </p:sp>
      </p:grpSp>
      <p:grpSp>
        <p:nvGrpSpPr>
          <p:cNvPr id="44" name="Group 43">
            <a:extLst>
              <a:ext uri="{FF2B5EF4-FFF2-40B4-BE49-F238E27FC236}">
                <a16:creationId xmlns:a16="http://schemas.microsoft.com/office/drawing/2014/main" id="{3C29FBD3-E2BB-6DCE-14EC-33312A00D8CE}"/>
              </a:ext>
            </a:extLst>
          </p:cNvPr>
          <p:cNvGrpSpPr/>
          <p:nvPr/>
        </p:nvGrpSpPr>
        <p:grpSpPr>
          <a:xfrm>
            <a:off x="5613458" y="2542213"/>
            <a:ext cx="1572768" cy="1828800"/>
            <a:chOff x="5623560" y="2547422"/>
            <a:chExt cx="1572768" cy="1828800"/>
          </a:xfrm>
        </p:grpSpPr>
        <p:grpSp>
          <p:nvGrpSpPr>
            <p:cNvPr id="43" name="Group 42">
              <a:extLst>
                <a:ext uri="{FF2B5EF4-FFF2-40B4-BE49-F238E27FC236}">
                  <a16:creationId xmlns:a16="http://schemas.microsoft.com/office/drawing/2014/main" id="{1F08E77C-3433-BA0B-675F-94E6D8382EF9}"/>
                </a:ext>
              </a:extLst>
            </p:cNvPr>
            <p:cNvGrpSpPr/>
            <p:nvPr/>
          </p:nvGrpSpPr>
          <p:grpSpPr>
            <a:xfrm>
              <a:off x="5623560" y="2547422"/>
              <a:ext cx="1572768" cy="1828800"/>
              <a:chOff x="5623560" y="2148840"/>
              <a:chExt cx="1572768" cy="1828800"/>
            </a:xfrm>
          </p:grpSpPr>
          <p:sp>
            <p:nvSpPr>
              <p:cNvPr id="23" name="Shape 21">
                <a:extLst>
                  <a:ext uri="{FF2B5EF4-FFF2-40B4-BE49-F238E27FC236}">
                    <a16:creationId xmlns:a16="http://schemas.microsoft.com/office/drawing/2014/main" id="{AD6C1311-C12B-4628-6A56-DF57D9505D1C}"/>
                  </a:ext>
                </a:extLst>
              </p:cNvPr>
              <p:cNvSpPr/>
              <p:nvPr/>
            </p:nvSpPr>
            <p:spPr>
              <a:xfrm>
                <a:off x="562356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4" name="Shape 22">
                <a:extLst>
                  <a:ext uri="{FF2B5EF4-FFF2-40B4-BE49-F238E27FC236}">
                    <a16:creationId xmlns:a16="http://schemas.microsoft.com/office/drawing/2014/main" id="{FF8BE111-0699-064B-A50E-DECF5DCA9739}"/>
                  </a:ext>
                </a:extLst>
              </p:cNvPr>
              <p:cNvSpPr/>
              <p:nvPr/>
            </p:nvSpPr>
            <p:spPr>
              <a:xfrm>
                <a:off x="6163056" y="2368296"/>
                <a:ext cx="493776" cy="493776"/>
              </a:xfrm>
              <a:prstGeom prst="ellipse">
                <a:avLst/>
              </a:prstGeom>
              <a:solidFill>
                <a:srgbClr val="0E9AA7"/>
              </a:solidFill>
              <a:ln/>
            </p:spPr>
            <p:txBody>
              <a:bodyPr/>
              <a:lstStyle/>
              <a:p>
                <a:endParaRPr lang="en-CA"/>
              </a:p>
            </p:txBody>
          </p:sp>
          <p:sp>
            <p:nvSpPr>
              <p:cNvPr id="26" name="Text 24">
                <a:extLst>
                  <a:ext uri="{FF2B5EF4-FFF2-40B4-BE49-F238E27FC236}">
                    <a16:creationId xmlns:a16="http://schemas.microsoft.com/office/drawing/2014/main" id="{2AAE3162-1350-8144-C653-332521C848C9}"/>
                  </a:ext>
                </a:extLst>
              </p:cNvPr>
              <p:cNvSpPr/>
              <p:nvPr/>
            </p:nvSpPr>
            <p:spPr>
              <a:xfrm>
                <a:off x="562356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Keep</a:t>
                </a:r>
                <a:endParaRPr lang="en-US" sz="1400" dirty="0"/>
              </a:p>
            </p:txBody>
          </p:sp>
          <p:sp>
            <p:nvSpPr>
              <p:cNvPr id="27" name="Text 25">
                <a:extLst>
                  <a:ext uri="{FF2B5EF4-FFF2-40B4-BE49-F238E27FC236}">
                    <a16:creationId xmlns:a16="http://schemas.microsoft.com/office/drawing/2014/main" id="{FB50D3A1-DB74-06A7-09A3-784ABF360652}"/>
                  </a:ext>
                </a:extLst>
              </p:cNvPr>
              <p:cNvSpPr/>
              <p:nvPr/>
            </p:nvSpPr>
            <p:spPr>
              <a:xfrm>
                <a:off x="5662393" y="3319272"/>
                <a:ext cx="1498746"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Capture what to repeat and what to do differently for next PD event.</a:t>
                </a:r>
                <a:endParaRPr lang="en-US" sz="1050" dirty="0"/>
              </a:p>
            </p:txBody>
          </p:sp>
        </p:grpSp>
        <p:sp>
          <p:nvSpPr>
            <p:cNvPr id="25" name="Text 23">
              <a:extLst>
                <a:ext uri="{FF2B5EF4-FFF2-40B4-BE49-F238E27FC236}">
                  <a16:creationId xmlns:a16="http://schemas.microsoft.com/office/drawing/2014/main" id="{0465944E-D2B0-8500-52C7-C117741DFDEF}"/>
                </a:ext>
              </a:extLst>
            </p:cNvPr>
            <p:cNvSpPr/>
            <p:nvPr/>
          </p:nvSpPr>
          <p:spPr>
            <a:xfrm>
              <a:off x="6154694" y="2752026"/>
              <a:ext cx="493776" cy="493776"/>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4</a:t>
              </a:r>
              <a:endParaRPr lang="en-US" sz="1500"/>
            </a:p>
          </p:txBody>
        </p:sp>
      </p:grpSp>
      <p:grpSp>
        <p:nvGrpSpPr>
          <p:cNvPr id="46" name="Group 45">
            <a:extLst>
              <a:ext uri="{FF2B5EF4-FFF2-40B4-BE49-F238E27FC236}">
                <a16:creationId xmlns:a16="http://schemas.microsoft.com/office/drawing/2014/main" id="{AA28CFA5-F94C-0F12-D6B9-3A95F9055EC8}"/>
              </a:ext>
            </a:extLst>
          </p:cNvPr>
          <p:cNvGrpSpPr/>
          <p:nvPr/>
        </p:nvGrpSpPr>
        <p:grpSpPr>
          <a:xfrm>
            <a:off x="7295954" y="2542213"/>
            <a:ext cx="1572768" cy="1828800"/>
            <a:chOff x="7295954" y="2542213"/>
            <a:chExt cx="1572768" cy="1828800"/>
          </a:xfrm>
        </p:grpSpPr>
        <p:grpSp>
          <p:nvGrpSpPr>
            <p:cNvPr id="45" name="Group 44">
              <a:extLst>
                <a:ext uri="{FF2B5EF4-FFF2-40B4-BE49-F238E27FC236}">
                  <a16:creationId xmlns:a16="http://schemas.microsoft.com/office/drawing/2014/main" id="{305F21F7-2331-59C1-301B-31E336B23B6D}"/>
                </a:ext>
              </a:extLst>
            </p:cNvPr>
            <p:cNvGrpSpPr/>
            <p:nvPr/>
          </p:nvGrpSpPr>
          <p:grpSpPr>
            <a:xfrm>
              <a:off x="7295954" y="2542213"/>
              <a:ext cx="1572768" cy="1828800"/>
              <a:chOff x="7315200" y="2148840"/>
              <a:chExt cx="1572768" cy="1828800"/>
            </a:xfrm>
          </p:grpSpPr>
          <p:sp>
            <p:nvSpPr>
              <p:cNvPr id="29" name="Shape 27">
                <a:extLst>
                  <a:ext uri="{FF2B5EF4-FFF2-40B4-BE49-F238E27FC236}">
                    <a16:creationId xmlns:a16="http://schemas.microsoft.com/office/drawing/2014/main" id="{C28AFBE7-F5E6-237C-AB69-E058B00C309F}"/>
                  </a:ext>
                </a:extLst>
              </p:cNvPr>
              <p:cNvSpPr/>
              <p:nvPr/>
            </p:nvSpPr>
            <p:spPr>
              <a:xfrm>
                <a:off x="7315200" y="2148840"/>
                <a:ext cx="1572768" cy="1828800"/>
              </a:xfrm>
              <a:prstGeom prst="roundRect">
                <a:avLst>
                  <a:gd name="adj" fmla="val 5233"/>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30" name="Shape 28">
                <a:extLst>
                  <a:ext uri="{FF2B5EF4-FFF2-40B4-BE49-F238E27FC236}">
                    <a16:creationId xmlns:a16="http://schemas.microsoft.com/office/drawing/2014/main" id="{A051D1FA-AC3E-34C5-3964-1996546CE9EE}"/>
                  </a:ext>
                </a:extLst>
              </p:cNvPr>
              <p:cNvSpPr/>
              <p:nvPr/>
            </p:nvSpPr>
            <p:spPr>
              <a:xfrm>
                <a:off x="7854696" y="2368296"/>
                <a:ext cx="493776" cy="493776"/>
              </a:xfrm>
              <a:prstGeom prst="ellipse">
                <a:avLst/>
              </a:prstGeom>
              <a:solidFill>
                <a:srgbClr val="0E9AA7"/>
              </a:solidFill>
              <a:ln/>
            </p:spPr>
            <p:txBody>
              <a:bodyPr/>
              <a:lstStyle/>
              <a:p>
                <a:endParaRPr lang="en-CA"/>
              </a:p>
            </p:txBody>
          </p:sp>
          <p:sp>
            <p:nvSpPr>
              <p:cNvPr id="32" name="Text 30">
                <a:extLst>
                  <a:ext uri="{FF2B5EF4-FFF2-40B4-BE49-F238E27FC236}">
                    <a16:creationId xmlns:a16="http://schemas.microsoft.com/office/drawing/2014/main" id="{981E2844-6FB2-7267-E6BD-0C15A4D927C4}"/>
                  </a:ext>
                </a:extLst>
              </p:cNvPr>
              <p:cNvSpPr/>
              <p:nvPr/>
            </p:nvSpPr>
            <p:spPr>
              <a:xfrm>
                <a:off x="7315200" y="2990088"/>
                <a:ext cx="1572768" cy="320040"/>
              </a:xfrm>
              <a:prstGeom prst="rect">
                <a:avLst/>
              </a:prstGeom>
              <a:noFill/>
              <a:ln/>
            </p:spPr>
            <p:txBody>
              <a:bodyPr wrap="square" lIns="0" tIns="0" rIns="0" bIns="0" rtlCol="0" anchor="ctr"/>
              <a:lstStyle/>
              <a:p>
                <a:pPr marL="0" indent="0" algn="ctr">
                  <a:buNone/>
                </a:pPr>
                <a:r>
                  <a:rPr lang="en-US" sz="1400" b="1" dirty="0">
                    <a:solidFill>
                      <a:srgbClr val="263A42"/>
                    </a:solidFill>
                    <a:latin typeface="Trebuchet MS" pitchFamily="34" charset="0"/>
                  </a:rPr>
                  <a:t>Next</a:t>
                </a:r>
                <a:endParaRPr lang="en-US" sz="1400" dirty="0"/>
              </a:p>
            </p:txBody>
          </p:sp>
          <p:sp>
            <p:nvSpPr>
              <p:cNvPr id="33" name="Text 31">
                <a:extLst>
                  <a:ext uri="{FF2B5EF4-FFF2-40B4-BE49-F238E27FC236}">
                    <a16:creationId xmlns:a16="http://schemas.microsoft.com/office/drawing/2014/main" id="{C56F0BE9-D957-9839-9D31-25ABBBD453DC}"/>
                  </a:ext>
                </a:extLst>
              </p:cNvPr>
              <p:cNvSpPr/>
              <p:nvPr/>
            </p:nvSpPr>
            <p:spPr>
              <a:xfrm>
                <a:off x="7424928" y="3319272"/>
                <a:ext cx="1353312" cy="594360"/>
              </a:xfrm>
              <a:prstGeom prst="rect">
                <a:avLst/>
              </a:prstGeom>
              <a:noFill/>
              <a:ln/>
            </p:spPr>
            <p:txBody>
              <a:bodyPr wrap="square" lIns="0" tIns="0" rIns="0" bIns="0" rtlCol="0" anchor="t"/>
              <a:lstStyle/>
              <a:p>
                <a:pPr marL="0" indent="0" algn="ctr">
                  <a:lnSpc>
                    <a:spcPct val="104000"/>
                  </a:lnSpc>
                  <a:buNone/>
                </a:pPr>
                <a:r>
                  <a:rPr lang="en-US" sz="1050" dirty="0">
                    <a:solidFill>
                      <a:srgbClr val="39474F"/>
                    </a:solidFill>
                    <a:latin typeface="Calibri" pitchFamily="34" charset="0"/>
                    <a:ea typeface="Calibri" pitchFamily="34" charset="-122"/>
                    <a:cs typeface="Calibri" pitchFamily="34" charset="-120"/>
                  </a:rPr>
                  <a:t>Look to planning the next Local PD event. </a:t>
                </a:r>
                <a:endParaRPr lang="en-US" sz="1050" dirty="0"/>
              </a:p>
            </p:txBody>
          </p:sp>
        </p:grpSp>
        <p:sp>
          <p:nvSpPr>
            <p:cNvPr id="31" name="Text 29">
              <a:extLst>
                <a:ext uri="{FF2B5EF4-FFF2-40B4-BE49-F238E27FC236}">
                  <a16:creationId xmlns:a16="http://schemas.microsoft.com/office/drawing/2014/main" id="{3B05AE08-36AD-5E9E-531C-2D96889A1705}"/>
                </a:ext>
              </a:extLst>
            </p:cNvPr>
            <p:cNvSpPr/>
            <p:nvPr/>
          </p:nvSpPr>
          <p:spPr>
            <a:xfrm>
              <a:off x="7835450" y="2752026"/>
              <a:ext cx="493776" cy="49377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5</a:t>
              </a:r>
              <a:endParaRPr lang="en-US" sz="1500" dirty="0"/>
            </a:p>
          </p:txBody>
        </p:sp>
      </p:grpSp>
      <p:sp>
        <p:nvSpPr>
          <p:cNvPr id="51" name="TextBox 50">
            <a:extLst>
              <a:ext uri="{FF2B5EF4-FFF2-40B4-BE49-F238E27FC236}">
                <a16:creationId xmlns:a16="http://schemas.microsoft.com/office/drawing/2014/main" id="{44D103DC-2489-2F06-B963-8BADAA765927}"/>
              </a:ext>
            </a:extLst>
          </p:cNvPr>
          <p:cNvSpPr txBox="1"/>
          <p:nvPr/>
        </p:nvSpPr>
        <p:spPr>
          <a:xfrm>
            <a:off x="475214" y="1935570"/>
            <a:ext cx="8393508" cy="3308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550" b="1" i="1" dirty="0">
                <a:solidFill>
                  <a:srgbClr val="0B7C87"/>
                </a:solidFill>
                <a:latin typeface="Trebuchet MS" pitchFamily="34" charset="0"/>
                <a:cs typeface="Trebuchet MS" pitchFamily="34" charset="-120"/>
              </a:rPr>
              <a:t>After</a:t>
            </a:r>
            <a:r>
              <a:rPr lang="en-CA" sz="1550" b="1" i="1" dirty="0">
                <a:solidFill>
                  <a:srgbClr val="0B7C87"/>
                </a:solidFill>
                <a:latin typeface="Trebuchet MS" pitchFamily="34" charset="0"/>
                <a:cs typeface="Trebuchet MS" pitchFamily="34" charset="-120"/>
              </a:rPr>
              <a:t> PD Activity</a:t>
            </a:r>
            <a:endParaRPr kumimoji="0" lang="en-US" sz="1550" b="1" i="1" u="none" strike="noStrike" kern="1200" cap="none" spc="0" normalizeH="0" baseline="0" noProof="0" dirty="0">
              <a:ln>
                <a:noFill/>
              </a:ln>
              <a:solidFill>
                <a:srgbClr val="0B7C87"/>
              </a:solidFill>
              <a:effectLst/>
              <a:uLnTx/>
              <a:uFillTx/>
              <a:latin typeface="Trebuchet MS" pitchFamily="34" charset="0"/>
              <a:ea typeface="Trebuchet MS" pitchFamily="34" charset="-122"/>
              <a:cs typeface="Trebuchet MS" pitchFamily="34" charset="-120"/>
            </a:endParaRPr>
          </a:p>
        </p:txBody>
      </p:sp>
    </p:spTree>
    <p:extLst>
      <p:ext uri="{BB962C8B-B14F-4D97-AF65-F5344CB8AC3E}">
        <p14:creationId xmlns:p14="http://schemas.microsoft.com/office/powerpoint/2010/main" val="4010656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ea typeface="Trebuchet MS" pitchFamily="34" charset="-122"/>
                <a:cs typeface="Trebuchet MS" pitchFamily="34" charset="-120"/>
              </a:rPr>
              <a:t>GRANTS &amp; BURSARIES</a:t>
            </a:r>
            <a:endParaRPr lang="en-US" sz="1200" dirty="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Examples of Local PD Grants </a:t>
            </a:r>
            <a:endParaRPr lang="en-US" sz="2800" dirty="0"/>
          </a:p>
        </p:txBody>
      </p:sp>
      <p:sp>
        <p:nvSpPr>
          <p:cNvPr id="4" name="Text 2"/>
          <p:cNvSpPr/>
          <p:nvPr/>
        </p:nvSpPr>
        <p:spPr>
          <a:xfrm>
            <a:off x="548640" y="1270005"/>
            <a:ext cx="8046720" cy="411480"/>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In some Locals, part of the role is helping members access Local funding for professional learning and/or resources.</a:t>
            </a:r>
            <a:endParaRPr lang="en-US" sz="1250" dirty="0"/>
          </a:p>
        </p:txBody>
      </p:sp>
      <p:graphicFrame>
        <p:nvGraphicFramePr>
          <p:cNvPr id="9" name="Table 0"/>
          <p:cNvGraphicFramePr>
            <a:graphicFrameLocks noGrp="1"/>
          </p:cNvGraphicFramePr>
          <p:nvPr>
            <p:extLst>
              <p:ext uri="{D42A27DB-BD31-4B8C-83A1-F6EECF244321}">
                <p14:modId xmlns:p14="http://schemas.microsoft.com/office/powerpoint/2010/main" val="3126487664"/>
              </p:ext>
            </p:extLst>
          </p:nvPr>
        </p:nvGraphicFramePr>
        <p:xfrm>
          <a:off x="548640" y="1714398"/>
          <a:ext cx="7992001" cy="2677233"/>
        </p:xfrm>
        <a:graphic>
          <a:graphicData uri="http://schemas.openxmlformats.org/drawingml/2006/table">
            <a:tbl>
              <a:tblPr/>
              <a:tblGrid>
                <a:gridCol w="2976335">
                  <a:extLst>
                    <a:ext uri="{9D8B030D-6E8A-4147-A177-3AD203B41FA5}">
                      <a16:colId xmlns:a16="http://schemas.microsoft.com/office/drawing/2014/main" val="20000"/>
                    </a:ext>
                  </a:extLst>
                </a:gridCol>
                <a:gridCol w="3555763">
                  <a:extLst>
                    <a:ext uri="{9D8B030D-6E8A-4147-A177-3AD203B41FA5}">
                      <a16:colId xmlns:a16="http://schemas.microsoft.com/office/drawing/2014/main" val="20001"/>
                    </a:ext>
                  </a:extLst>
                </a:gridCol>
                <a:gridCol w="1459903">
                  <a:extLst>
                    <a:ext uri="{9D8B030D-6E8A-4147-A177-3AD203B41FA5}">
                      <a16:colId xmlns:a16="http://schemas.microsoft.com/office/drawing/2014/main" val="4161901372"/>
                    </a:ext>
                  </a:extLst>
                </a:gridCol>
              </a:tblGrid>
              <a:tr h="368373">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OPPORTUNITY</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PURPOSE</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b="1" dirty="0">
                          <a:solidFill>
                            <a:srgbClr val="FFFFFF"/>
                          </a:solidFill>
                          <a:latin typeface="Calibri" pitchFamily="34" charset="0"/>
                          <a:ea typeface="Calibri" pitchFamily="34" charset="-122"/>
                          <a:cs typeface="Calibri" pitchFamily="34" charset="-120"/>
                        </a:rPr>
                        <a:t>LOCAL</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extLst>
                  <a:ext uri="{0D108BD9-81ED-4DB2-BD59-A6C34878D82A}">
                    <a16:rowId xmlns:a16="http://schemas.microsoft.com/office/drawing/2014/main" val="10000"/>
                  </a:ext>
                </a:extLst>
              </a:tr>
              <a:tr h="368373">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Conference Grants</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Support members attending conferences, workshops, seminars, or other professional development opportunity.</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Halifax County/Halifax City</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8373">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Professional Development Enhancement Grants</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dirty="0">
                          <a:solidFill>
                            <a:srgbClr val="39474F"/>
                          </a:solidFill>
                          <a:latin typeface="Calibri" pitchFamily="34" charset="0"/>
                          <a:ea typeface="Calibri" pitchFamily="34" charset="-122"/>
                          <a:cs typeface="Calibri" pitchFamily="34" charset="-120"/>
                        </a:rPr>
                        <a:t>Fund resources that enhance professional practice or student learning</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Kings </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extLst>
                  <a:ext uri="{0D108BD9-81ED-4DB2-BD59-A6C34878D82A}">
                    <a16:rowId xmlns:a16="http://schemas.microsoft.com/office/drawing/2014/main" val="10002"/>
                  </a:ext>
                </a:extLst>
              </a:tr>
              <a:tr h="368373">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Curriculum Development Assistance Funding</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Support teachers develop long term project ideas that align with their job assignment</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Halifax County</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8373">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Member Project Grants</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Fund innovative projects to enhance professional practice or student learning</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Halifax City</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EEF4F5"/>
                    </a:solidFill>
                  </a:tcPr>
                </a:tc>
                <a:extLst>
                  <a:ext uri="{0D108BD9-81ED-4DB2-BD59-A6C34878D82A}">
                    <a16:rowId xmlns:a16="http://schemas.microsoft.com/office/drawing/2014/main" val="10004"/>
                  </a:ext>
                </a:extLst>
              </a:tr>
              <a:tr h="368373">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Cash for Classrooms</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9474F"/>
                          </a:solidFill>
                          <a:latin typeface="Calibri" pitchFamily="34" charset="0"/>
                          <a:ea typeface="Calibri" pitchFamily="34" charset="-122"/>
                          <a:cs typeface="Calibri" pitchFamily="34" charset="-120"/>
                        </a:rPr>
                        <a:t>Support teachers to improve some aspect of their teaching</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Halifax County</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Text 4"/>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8" name="Text 5"/>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8</a:t>
            </a:r>
            <a:endParaRPr lang="en-US" sz="900"/>
          </a:p>
        </p:txBody>
      </p:sp>
      <p:pic>
        <p:nvPicPr>
          <p:cNvPr id="5" name="Picture 4">
            <a:extLst>
              <a:ext uri="{FF2B5EF4-FFF2-40B4-BE49-F238E27FC236}">
                <a16:creationId xmlns:a16="http://schemas.microsoft.com/office/drawing/2014/main" id="{A4112DA0-BF6C-B9C6-4A98-E4600142A1AC}"/>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
        <p:nvSpPr>
          <p:cNvPr id="11" name="Text 3">
            <a:extLst>
              <a:ext uri="{FF2B5EF4-FFF2-40B4-BE49-F238E27FC236}">
                <a16:creationId xmlns:a16="http://schemas.microsoft.com/office/drawing/2014/main" id="{818C51B0-CFB8-281E-7576-CC073F0ADD37}"/>
              </a:ext>
            </a:extLst>
          </p:cNvPr>
          <p:cNvSpPr/>
          <p:nvPr/>
        </p:nvSpPr>
        <p:spPr>
          <a:xfrm>
            <a:off x="548640" y="4528621"/>
            <a:ext cx="8046720" cy="228600"/>
          </a:xfrm>
          <a:prstGeom prst="rect">
            <a:avLst/>
          </a:prstGeom>
          <a:noFill/>
          <a:ln/>
        </p:spPr>
        <p:txBody>
          <a:bodyPr wrap="square" lIns="0" tIns="0" rIns="0" bIns="0" rtlCol="0" anchor="ctr"/>
          <a:lstStyle/>
          <a:p>
            <a:r>
              <a:rPr lang="en-US" sz="1050" i="1" kern="0" dirty="0">
                <a:solidFill>
                  <a:srgbClr val="0E9AA7"/>
                </a:solidFill>
                <a:ea typeface="Calibri" panose="020F0502020204030204" pitchFamily="34" charset="0"/>
                <a:cs typeface="Calibri" panose="020F0502020204030204" pitchFamily="34" charset="0"/>
              </a:rPr>
              <a:t>Provincial NSTU grants and opportunities are separate from any Local grants and separate from Article 60 funding.</a:t>
            </a:r>
            <a:endParaRPr lang="en-US" sz="1050" dirty="0">
              <a:ea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6F7"/>
        </a:solidFill>
        <a:effectLst/>
      </p:bgPr>
    </p:bg>
    <p:spTree>
      <p:nvGrpSpPr>
        <p:cNvPr id="1" name="">
          <a:extLst>
            <a:ext uri="{FF2B5EF4-FFF2-40B4-BE49-F238E27FC236}">
              <a16:creationId xmlns:a16="http://schemas.microsoft.com/office/drawing/2014/main" id="{9692C854-0DDF-814E-7B7C-DE34849F2B3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019FADC-3871-0EA2-CED8-73CBA3EFB2F7}"/>
              </a:ext>
            </a:extLst>
          </p:cNvPr>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ea typeface="Trebuchet MS" pitchFamily="34" charset="-122"/>
                <a:cs typeface="Trebuchet MS" pitchFamily="34" charset="-120"/>
              </a:rPr>
              <a:t>GRANTS &amp; BURSARIES</a:t>
            </a:r>
            <a:endParaRPr lang="en-US" sz="1200" dirty="0"/>
          </a:p>
        </p:txBody>
      </p:sp>
      <p:sp>
        <p:nvSpPr>
          <p:cNvPr id="3" name="Text 1">
            <a:extLst>
              <a:ext uri="{FF2B5EF4-FFF2-40B4-BE49-F238E27FC236}">
                <a16:creationId xmlns:a16="http://schemas.microsoft.com/office/drawing/2014/main" id="{C77B9DCC-C2FE-94DC-C45B-716E06555D54}"/>
              </a:ext>
            </a:extLst>
          </p:cNvPr>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Bursaries &amp; Scholarships </a:t>
            </a:r>
            <a:endParaRPr lang="en-US" sz="2800" dirty="0"/>
          </a:p>
        </p:txBody>
      </p:sp>
      <p:sp>
        <p:nvSpPr>
          <p:cNvPr id="4" name="Text 2">
            <a:extLst>
              <a:ext uri="{FF2B5EF4-FFF2-40B4-BE49-F238E27FC236}">
                <a16:creationId xmlns:a16="http://schemas.microsoft.com/office/drawing/2014/main" id="{BB389E38-7CE8-DBCD-317C-892DF93E6DDC}"/>
              </a:ext>
            </a:extLst>
          </p:cNvPr>
          <p:cNvSpPr/>
          <p:nvPr/>
        </p:nvSpPr>
        <p:spPr>
          <a:xfrm>
            <a:off x="548640" y="1270005"/>
            <a:ext cx="8046720" cy="411480"/>
          </a:xfrm>
          <a:prstGeom prst="rect">
            <a:avLst/>
          </a:prstGeom>
          <a:noFill/>
          <a:ln/>
        </p:spPr>
        <p:txBody>
          <a:bodyPr wrap="square" lIns="0" tIns="0" rIns="0" bIns="0" rtlCol="0" anchor="ctr"/>
          <a:lstStyle/>
          <a:p>
            <a:pPr marL="0" indent="0">
              <a:buNone/>
            </a:pPr>
            <a:r>
              <a:rPr lang="en-US" sz="1250" dirty="0">
                <a:solidFill>
                  <a:srgbClr val="39474F"/>
                </a:solidFill>
                <a:latin typeface="Calibri" pitchFamily="34" charset="0"/>
                <a:ea typeface="Calibri" pitchFamily="34" charset="-122"/>
                <a:cs typeface="Calibri" pitchFamily="34" charset="-120"/>
              </a:rPr>
              <a:t>In many Locals, part of the role is helping members access local funding for bursaries and/or scholarships.</a:t>
            </a:r>
            <a:endParaRPr lang="en-US" sz="1250" dirty="0"/>
          </a:p>
        </p:txBody>
      </p:sp>
      <p:graphicFrame>
        <p:nvGraphicFramePr>
          <p:cNvPr id="9" name="Table 0">
            <a:extLst>
              <a:ext uri="{FF2B5EF4-FFF2-40B4-BE49-F238E27FC236}">
                <a16:creationId xmlns:a16="http://schemas.microsoft.com/office/drawing/2014/main" id="{00AA7130-56CE-BBE3-3654-7FEC145B9241}"/>
              </a:ext>
            </a:extLst>
          </p:cNvPr>
          <p:cNvGraphicFramePr>
            <a:graphicFrameLocks noGrp="1"/>
          </p:cNvGraphicFramePr>
          <p:nvPr>
            <p:extLst>
              <p:ext uri="{D42A27DB-BD31-4B8C-83A1-F6EECF244321}">
                <p14:modId xmlns:p14="http://schemas.microsoft.com/office/powerpoint/2010/main" val="1961458477"/>
              </p:ext>
            </p:extLst>
          </p:nvPr>
        </p:nvGraphicFramePr>
        <p:xfrm>
          <a:off x="548640" y="1714398"/>
          <a:ext cx="7992001" cy="1671393"/>
        </p:xfrm>
        <a:graphic>
          <a:graphicData uri="http://schemas.openxmlformats.org/drawingml/2006/table">
            <a:tbl>
              <a:tblPr/>
              <a:tblGrid>
                <a:gridCol w="2132037">
                  <a:extLst>
                    <a:ext uri="{9D8B030D-6E8A-4147-A177-3AD203B41FA5}">
                      <a16:colId xmlns:a16="http://schemas.microsoft.com/office/drawing/2014/main" val="20000"/>
                    </a:ext>
                  </a:extLst>
                </a:gridCol>
                <a:gridCol w="3516923">
                  <a:extLst>
                    <a:ext uri="{9D8B030D-6E8A-4147-A177-3AD203B41FA5}">
                      <a16:colId xmlns:a16="http://schemas.microsoft.com/office/drawing/2014/main" val="20001"/>
                    </a:ext>
                  </a:extLst>
                </a:gridCol>
                <a:gridCol w="2343041">
                  <a:extLst>
                    <a:ext uri="{9D8B030D-6E8A-4147-A177-3AD203B41FA5}">
                      <a16:colId xmlns:a16="http://schemas.microsoft.com/office/drawing/2014/main" val="4161901372"/>
                    </a:ext>
                  </a:extLst>
                </a:gridCol>
              </a:tblGrid>
              <a:tr h="368373">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OPPORTUNITY</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tc>
                  <a:txBody>
                    <a:bodyPr/>
                    <a:lstStyle/>
                    <a:p>
                      <a:pPr marL="0" indent="0" algn="l">
                        <a:buNone/>
                      </a:pPr>
                      <a:r>
                        <a:rPr lang="en-US" sz="1150" b="1" dirty="0">
                          <a:solidFill>
                            <a:srgbClr val="FFFFFF"/>
                          </a:solidFill>
                          <a:latin typeface="Calibri" pitchFamily="34" charset="0"/>
                          <a:ea typeface="Calibri" pitchFamily="34" charset="-122"/>
                          <a:cs typeface="Calibri" pitchFamily="34" charset="-120"/>
                        </a:rPr>
                        <a:t>PURPOSE</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b="1" dirty="0">
                          <a:solidFill>
                            <a:srgbClr val="FFFFFF"/>
                          </a:solidFill>
                          <a:latin typeface="Calibri" pitchFamily="34" charset="0"/>
                          <a:ea typeface="Calibri" pitchFamily="34" charset="-122"/>
                          <a:cs typeface="Calibri" pitchFamily="34" charset="-120"/>
                        </a:rPr>
                        <a:t>LOCAL</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0E9AA7"/>
                    </a:solidFill>
                  </a:tcPr>
                </a:tc>
                <a:extLst>
                  <a:ext uri="{0D108BD9-81ED-4DB2-BD59-A6C34878D82A}">
                    <a16:rowId xmlns:a16="http://schemas.microsoft.com/office/drawing/2014/main" val="10000"/>
                  </a:ext>
                </a:extLst>
              </a:tr>
              <a:tr h="368373">
                <a:tc>
                  <a:txBody>
                    <a:bodyPr/>
                    <a:lstStyle/>
                    <a:p>
                      <a:pPr marL="0" indent="0" algn="l">
                        <a:buNone/>
                      </a:pPr>
                      <a:r>
                        <a:rPr lang="en-US" sz="1150" dirty="0">
                          <a:solidFill>
                            <a:schemeClr val="bg2">
                              <a:lumMod val="25000"/>
                            </a:schemeClr>
                          </a:solidFill>
                          <a:latin typeface="Calibri" charset="0"/>
                          <a:ea typeface="Calibri" charset="0"/>
                          <a:cs typeface="Calibri" charset="0"/>
                        </a:rPr>
                        <a:t>Bursaries and/or Scholarships</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dirty="0">
                          <a:solidFill>
                            <a:srgbClr val="39474F"/>
                          </a:solidFill>
                          <a:latin typeface="Calibri" pitchFamily="34" charset="0"/>
                          <a:ea typeface="Calibri" pitchFamily="34" charset="-122"/>
                          <a:cs typeface="Calibri" pitchFamily="34" charset="-120"/>
                        </a:rPr>
                        <a:t>Recognize members and students through the Local</a:t>
                      </a:r>
                      <a:endParaRPr lang="en-US" sz="1150" dirty="0">
                        <a:latin typeface="Calibri" charset="0"/>
                        <a:ea typeface="Calibri" charset="0"/>
                        <a:cs typeface="Calibri" charset="0"/>
                      </a:endParaRP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tc>
                  <a:txBody>
                    <a:bodyPr/>
                    <a:lstStyle/>
                    <a:p>
                      <a:pPr marL="0" indent="0" algn="l">
                        <a:buNone/>
                      </a:pPr>
                      <a:r>
                        <a:rPr lang="en-US" sz="1150" dirty="0">
                          <a:solidFill>
                            <a:schemeClr val="bg2">
                              <a:lumMod val="25000"/>
                            </a:schemeClr>
                          </a:solidFill>
                          <a:latin typeface="Calibri" charset="0"/>
                          <a:ea typeface="Calibri" charset="0"/>
                          <a:cs typeface="Calibri" charset="0"/>
                        </a:rPr>
                        <a:t>Halifax City</a:t>
                      </a:r>
                    </a:p>
                    <a:p>
                      <a:pPr marL="0" indent="0" algn="l">
                        <a:buNone/>
                      </a:pPr>
                      <a:r>
                        <a:rPr lang="en-US" sz="1150" dirty="0">
                          <a:solidFill>
                            <a:schemeClr val="bg2">
                              <a:lumMod val="25000"/>
                            </a:schemeClr>
                          </a:solidFill>
                          <a:latin typeface="Calibri" charset="0"/>
                          <a:ea typeface="Calibri" charset="0"/>
                          <a:cs typeface="Calibri" charset="0"/>
                        </a:rPr>
                        <a:t>Antigonish</a:t>
                      </a:r>
                    </a:p>
                    <a:p>
                      <a:pPr marL="0" indent="0" algn="l">
                        <a:buNone/>
                      </a:pPr>
                      <a:r>
                        <a:rPr lang="en-US" sz="1150" dirty="0">
                          <a:solidFill>
                            <a:schemeClr val="bg2">
                              <a:lumMod val="25000"/>
                            </a:schemeClr>
                          </a:solidFill>
                          <a:latin typeface="Calibri" charset="0"/>
                          <a:ea typeface="Calibri" charset="0"/>
                          <a:cs typeface="Calibri" charset="0"/>
                        </a:rPr>
                        <a:t>APSEA</a:t>
                      </a:r>
                    </a:p>
                    <a:p>
                      <a:pPr marL="0" indent="0" algn="l">
                        <a:buNone/>
                      </a:pPr>
                      <a:r>
                        <a:rPr lang="en-US" sz="1150" dirty="0">
                          <a:solidFill>
                            <a:schemeClr val="bg2">
                              <a:lumMod val="25000"/>
                            </a:schemeClr>
                          </a:solidFill>
                          <a:latin typeface="Calibri" charset="0"/>
                          <a:ea typeface="Calibri" charset="0"/>
                          <a:cs typeface="Calibri" charset="0"/>
                        </a:rPr>
                        <a:t>Dartmouth</a:t>
                      </a:r>
                    </a:p>
                    <a:p>
                      <a:pPr marL="0" indent="0" algn="l">
                        <a:buNone/>
                      </a:pPr>
                      <a:r>
                        <a:rPr lang="en-US" sz="1150" dirty="0">
                          <a:solidFill>
                            <a:schemeClr val="bg2">
                              <a:lumMod val="25000"/>
                            </a:schemeClr>
                          </a:solidFill>
                          <a:latin typeface="Calibri" charset="0"/>
                          <a:ea typeface="Calibri" charset="0"/>
                          <a:cs typeface="Calibri" charset="0"/>
                        </a:rPr>
                        <a:t>Northside-Victoria</a:t>
                      </a:r>
                    </a:p>
                    <a:p>
                      <a:pPr marL="0" indent="0" algn="l">
                        <a:buNone/>
                      </a:pPr>
                      <a:r>
                        <a:rPr lang="en-US" sz="1150" dirty="0">
                          <a:solidFill>
                            <a:schemeClr val="bg2">
                              <a:lumMod val="25000"/>
                            </a:schemeClr>
                          </a:solidFill>
                          <a:latin typeface="Calibri" charset="0"/>
                          <a:ea typeface="Calibri" charset="0"/>
                          <a:cs typeface="Calibri" charset="0"/>
                        </a:rPr>
                        <a:t>Richmond</a:t>
                      </a:r>
                    </a:p>
                    <a:p>
                      <a:pPr marL="0" indent="0" algn="l">
                        <a:buNone/>
                      </a:pPr>
                      <a:r>
                        <a:rPr lang="en-US" sz="1150" dirty="0">
                          <a:solidFill>
                            <a:schemeClr val="bg2">
                              <a:lumMod val="25000"/>
                            </a:schemeClr>
                          </a:solidFill>
                          <a:latin typeface="Calibri" charset="0"/>
                          <a:ea typeface="Calibri" charset="0"/>
                          <a:cs typeface="Calibri" charset="0"/>
                        </a:rPr>
                        <a:t>Yarmouth</a:t>
                      </a:r>
                    </a:p>
                  </a:txBody>
                  <a:tcPr marL="76200" marR="76200" marT="38100" marB="38100" anchor="ctr">
                    <a:lnL w="12700" cap="flat" cmpd="sng" algn="ctr">
                      <a:solidFill>
                        <a:srgbClr val="DDE5E7"/>
                      </a:solidFill>
                      <a:prstDash val="solid"/>
                      <a:round/>
                      <a:headEnd type="none" w="med" len="med"/>
                      <a:tailEnd type="none" w="med" len="med"/>
                    </a:lnL>
                    <a:lnR w="12700" cap="flat" cmpd="sng" algn="ctr">
                      <a:solidFill>
                        <a:srgbClr val="DDE5E7"/>
                      </a:solidFill>
                      <a:prstDash val="solid"/>
                      <a:round/>
                      <a:headEnd type="none" w="med" len="med"/>
                      <a:tailEnd type="none" w="med" len="med"/>
                    </a:lnR>
                    <a:lnT w="12700" cap="flat" cmpd="sng" algn="ctr">
                      <a:solidFill>
                        <a:srgbClr val="DDE5E7"/>
                      </a:solidFill>
                      <a:prstDash val="solid"/>
                      <a:round/>
                      <a:headEnd type="none" w="med" len="med"/>
                      <a:tailEnd type="none" w="med" len="med"/>
                    </a:lnT>
                    <a:lnB w="12700" cap="flat" cmpd="sng" algn="ctr">
                      <a:solidFill>
                        <a:srgbClr val="DDE5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bl>
          </a:graphicData>
        </a:graphic>
      </p:graphicFrame>
      <p:sp>
        <p:nvSpPr>
          <p:cNvPr id="7" name="Text 4">
            <a:extLst>
              <a:ext uri="{FF2B5EF4-FFF2-40B4-BE49-F238E27FC236}">
                <a16:creationId xmlns:a16="http://schemas.microsoft.com/office/drawing/2014/main" id="{1B4FCBFF-688A-5E89-9CF7-A5F2627EB33E}"/>
              </a:ext>
            </a:extLst>
          </p:cNvPr>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8" name="Text 5">
            <a:extLst>
              <a:ext uri="{FF2B5EF4-FFF2-40B4-BE49-F238E27FC236}">
                <a16:creationId xmlns:a16="http://schemas.microsoft.com/office/drawing/2014/main" id="{22F35915-FA35-C067-F852-0E208326FCCA}"/>
              </a:ext>
            </a:extLst>
          </p:cNvPr>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8</a:t>
            </a:r>
            <a:endParaRPr lang="en-US" sz="900"/>
          </a:p>
        </p:txBody>
      </p:sp>
      <p:pic>
        <p:nvPicPr>
          <p:cNvPr id="5" name="Picture 4">
            <a:extLst>
              <a:ext uri="{FF2B5EF4-FFF2-40B4-BE49-F238E27FC236}">
                <a16:creationId xmlns:a16="http://schemas.microsoft.com/office/drawing/2014/main" id="{4E06D94C-9746-B6C7-771C-75B373778E99}"/>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extLst>
      <p:ext uri="{BB962C8B-B14F-4D97-AF65-F5344CB8AC3E}">
        <p14:creationId xmlns:p14="http://schemas.microsoft.com/office/powerpoint/2010/main" val="740479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0" y="0"/>
            <a:ext cx="3200400" cy="5143500"/>
          </a:xfrm>
          <a:prstGeom prst="rect">
            <a:avLst/>
          </a:prstGeom>
          <a:solidFill>
            <a:srgbClr val="263A42"/>
          </a:solidFill>
          <a:ln/>
        </p:spPr>
        <p:txBody>
          <a:bodyPr/>
          <a:lstStyle/>
          <a:p>
            <a:endParaRPr lang="en-CA"/>
          </a:p>
        </p:txBody>
      </p:sp>
      <p:sp>
        <p:nvSpPr>
          <p:cNvPr id="3" name="Shape 1"/>
          <p:cNvSpPr/>
          <p:nvPr/>
        </p:nvSpPr>
        <p:spPr>
          <a:xfrm>
            <a:off x="3200400" y="0"/>
            <a:ext cx="91440" cy="5143500"/>
          </a:xfrm>
          <a:prstGeom prst="rect">
            <a:avLst/>
          </a:prstGeom>
          <a:solidFill>
            <a:srgbClr val="0E9AA7"/>
          </a:solidFill>
          <a:ln/>
        </p:spPr>
        <p:txBody>
          <a:bodyPr/>
          <a:lstStyle/>
          <a:p>
            <a:endParaRPr lang="en-CA"/>
          </a:p>
        </p:txBody>
      </p:sp>
      <p:sp>
        <p:nvSpPr>
          <p:cNvPr id="4" name="Shape 2"/>
          <p:cNvSpPr/>
          <p:nvPr/>
        </p:nvSpPr>
        <p:spPr>
          <a:xfrm>
            <a:off x="411480" y="640080"/>
            <a:ext cx="1737360" cy="457200"/>
          </a:xfrm>
          <a:prstGeom prst="roundRect">
            <a:avLst>
              <a:gd name="adj" fmla="val 50000"/>
            </a:avLst>
          </a:prstGeom>
          <a:solidFill>
            <a:srgbClr val="0E9AA7"/>
          </a:solidFill>
          <a:ln/>
        </p:spPr>
        <p:txBody>
          <a:bodyPr/>
          <a:lstStyle/>
          <a:p>
            <a:endParaRPr lang="en-CA"/>
          </a:p>
        </p:txBody>
      </p:sp>
      <p:sp>
        <p:nvSpPr>
          <p:cNvPr id="5" name="Text 3"/>
          <p:cNvSpPr/>
          <p:nvPr/>
        </p:nvSpPr>
        <p:spPr>
          <a:xfrm>
            <a:off x="411480" y="640080"/>
            <a:ext cx="1737360" cy="457200"/>
          </a:xfrm>
          <a:prstGeom prst="rect">
            <a:avLst/>
          </a:prstGeom>
          <a:noFill/>
          <a:ln/>
        </p:spPr>
        <p:txBody>
          <a:bodyPr wrap="square" lIns="0" tIns="0" rIns="0" bIns="0" rtlCol="0" anchor="ctr"/>
          <a:lstStyle/>
          <a:p>
            <a:pPr marL="0" indent="0" algn="ctr">
              <a:buNone/>
            </a:pPr>
            <a:r>
              <a:rPr lang="en-US" sz="1200" b="1">
                <a:solidFill>
                  <a:srgbClr val="FFFFFF"/>
                </a:solidFill>
                <a:latin typeface="Trebuchet MS" pitchFamily="34" charset="0"/>
                <a:ea typeface="Trebuchet MS" pitchFamily="34" charset="-122"/>
                <a:cs typeface="Trebuchet MS" pitchFamily="34" charset="-120"/>
              </a:rPr>
              <a:t>ACTIVITY 1</a:t>
            </a:r>
            <a:endParaRPr lang="en-US" sz="1200"/>
          </a:p>
        </p:txBody>
      </p:sp>
      <p:sp>
        <p:nvSpPr>
          <p:cNvPr id="6" name="Text 4"/>
          <p:cNvSpPr/>
          <p:nvPr/>
        </p:nvSpPr>
        <p:spPr>
          <a:xfrm>
            <a:off x="411480" y="1325880"/>
            <a:ext cx="2651760" cy="1280160"/>
          </a:xfrm>
          <a:prstGeom prst="rect">
            <a:avLst/>
          </a:prstGeom>
          <a:noFill/>
          <a:ln/>
        </p:spPr>
        <p:txBody>
          <a:bodyPr wrap="square" lIns="0" tIns="0" rIns="0" bIns="0" rtlCol="0" anchor="ctr"/>
          <a:lstStyle/>
          <a:p>
            <a:pPr marL="0" indent="0">
              <a:lnSpc>
                <a:spcPct val="98000"/>
              </a:lnSpc>
              <a:buNone/>
            </a:pPr>
            <a:r>
              <a:rPr lang="en-US" sz="2800" b="1">
                <a:solidFill>
                  <a:srgbClr val="FFFFFF"/>
                </a:solidFill>
                <a:latin typeface="Trebuchet MS" pitchFamily="34" charset="0"/>
                <a:ea typeface="Trebuchet MS" pitchFamily="34" charset="-122"/>
                <a:cs typeface="Trebuchet MS" pitchFamily="34" charset="-120"/>
              </a:rPr>
              <a:t>Role</a:t>
            </a:r>
            <a:endParaRPr lang="en-US" sz="2800"/>
          </a:p>
          <a:p>
            <a:pPr marL="0" indent="0">
              <a:lnSpc>
                <a:spcPct val="98000"/>
              </a:lnSpc>
              <a:buNone/>
            </a:pPr>
            <a:r>
              <a:rPr lang="en-US" sz="2800" b="1">
                <a:solidFill>
                  <a:srgbClr val="FFFFFF"/>
                </a:solidFill>
                <a:latin typeface="Trebuchet MS" pitchFamily="34" charset="0"/>
                <a:ea typeface="Trebuchet MS" pitchFamily="34" charset="-122"/>
                <a:cs typeface="Trebuchet MS" pitchFamily="34" charset="-120"/>
              </a:rPr>
              <a:t>Reflection</a:t>
            </a:r>
            <a:endParaRPr lang="en-US" sz="2800"/>
          </a:p>
        </p:txBody>
      </p:sp>
      <p:sp>
        <p:nvSpPr>
          <p:cNvPr id="7" name="Text 5"/>
          <p:cNvSpPr/>
          <p:nvPr/>
        </p:nvSpPr>
        <p:spPr>
          <a:xfrm>
            <a:off x="411480" y="3108960"/>
            <a:ext cx="2560320" cy="731520"/>
          </a:xfrm>
          <a:prstGeom prst="rect">
            <a:avLst/>
          </a:prstGeom>
          <a:noFill/>
          <a:ln/>
        </p:spPr>
        <p:txBody>
          <a:bodyPr wrap="square" lIns="0" tIns="0" rIns="0" bIns="0" rtlCol="0" anchor="ctr"/>
          <a:lstStyle/>
          <a:p>
            <a:pPr marL="0" indent="0">
              <a:lnSpc>
                <a:spcPct val="110000"/>
              </a:lnSpc>
              <a:buNone/>
            </a:pPr>
            <a:r>
              <a:rPr lang="en-US" sz="1250" dirty="0">
                <a:solidFill>
                  <a:srgbClr val="C9D6DA"/>
                </a:solidFill>
                <a:latin typeface="Calibri" pitchFamily="34" charset="0"/>
                <a:ea typeface="Calibri" pitchFamily="34" charset="-122"/>
                <a:cs typeface="Calibri" pitchFamily="34" charset="-120"/>
              </a:rPr>
              <a:t>Take a few minutes on your own, then a few minutes with neighbors, and then we'll share as a whole group.</a:t>
            </a:r>
            <a:endParaRPr lang="en-US" sz="1250" dirty="0"/>
          </a:p>
        </p:txBody>
      </p:sp>
      <p:sp>
        <p:nvSpPr>
          <p:cNvPr id="8" name="Text 6"/>
          <p:cNvSpPr/>
          <p:nvPr/>
        </p:nvSpPr>
        <p:spPr>
          <a:xfrm>
            <a:off x="3566160" y="658368"/>
            <a:ext cx="5120640" cy="411480"/>
          </a:xfrm>
          <a:prstGeom prst="rect">
            <a:avLst/>
          </a:prstGeom>
          <a:noFill/>
          <a:ln/>
        </p:spPr>
        <p:txBody>
          <a:bodyPr wrap="square" lIns="0" tIns="0" rIns="0" bIns="0" rtlCol="0" anchor="ctr"/>
          <a:lstStyle/>
          <a:p>
            <a:pPr marL="0" indent="0">
              <a:buNone/>
            </a:pPr>
            <a:r>
              <a:rPr lang="en-US" sz="1800" b="1">
                <a:solidFill>
                  <a:srgbClr val="263A42"/>
                </a:solidFill>
                <a:latin typeface="Trebuchet MS" pitchFamily="34" charset="0"/>
                <a:ea typeface="Trebuchet MS" pitchFamily="34" charset="-122"/>
                <a:cs typeface="Trebuchet MS" pitchFamily="34" charset="-120"/>
              </a:rPr>
              <a:t>Reflect on these prompts</a:t>
            </a:r>
            <a:endParaRPr lang="en-US" sz="1800"/>
          </a:p>
        </p:txBody>
      </p:sp>
      <p:sp>
        <p:nvSpPr>
          <p:cNvPr id="9" name="Shape 7"/>
          <p:cNvSpPr/>
          <p:nvPr/>
        </p:nvSpPr>
        <p:spPr>
          <a:xfrm>
            <a:off x="3566160" y="1325880"/>
            <a:ext cx="5074920" cy="676656"/>
          </a:xfrm>
          <a:prstGeom prst="roundRect">
            <a:avLst>
              <a:gd name="adj" fmla="val 12162"/>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Shape 8"/>
          <p:cNvSpPr/>
          <p:nvPr/>
        </p:nvSpPr>
        <p:spPr>
          <a:xfrm>
            <a:off x="3703320" y="1499616"/>
            <a:ext cx="329184" cy="329184"/>
          </a:xfrm>
          <a:prstGeom prst="ellipse">
            <a:avLst/>
          </a:prstGeom>
          <a:solidFill>
            <a:srgbClr val="0E9AA7"/>
          </a:solidFill>
          <a:ln/>
        </p:spPr>
        <p:txBody>
          <a:bodyPr/>
          <a:lstStyle/>
          <a:p>
            <a:endParaRPr lang="en-CA"/>
          </a:p>
        </p:txBody>
      </p:sp>
      <p:sp>
        <p:nvSpPr>
          <p:cNvPr id="11" name="Text 9"/>
          <p:cNvSpPr/>
          <p:nvPr/>
        </p:nvSpPr>
        <p:spPr>
          <a:xfrm>
            <a:off x="3703320" y="1499616"/>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1</a:t>
            </a:r>
            <a:endParaRPr lang="en-US" sz="1500"/>
          </a:p>
        </p:txBody>
      </p:sp>
      <p:sp>
        <p:nvSpPr>
          <p:cNvPr id="12" name="Text 10"/>
          <p:cNvSpPr/>
          <p:nvPr/>
        </p:nvSpPr>
        <p:spPr>
          <a:xfrm>
            <a:off x="4160520" y="1325880"/>
            <a:ext cx="4343400" cy="676656"/>
          </a:xfrm>
          <a:prstGeom prst="rect">
            <a:avLst/>
          </a:prstGeom>
          <a:noFill/>
          <a:ln/>
        </p:spPr>
        <p:txBody>
          <a:bodyPr wrap="square" lIns="0" tIns="0" rIns="0" bIns="0" rtlCol="0" anchor="ctr"/>
          <a:lstStyle/>
          <a:p>
            <a:pPr marL="0" indent="0">
              <a:lnSpc>
                <a:spcPct val="100000"/>
              </a:lnSpc>
              <a:buNone/>
            </a:pPr>
            <a:r>
              <a:rPr lang="en-US" sz="1250" dirty="0">
                <a:solidFill>
                  <a:srgbClr val="39474F"/>
                </a:solidFill>
                <a:latin typeface="Calibri" pitchFamily="34" charset="0"/>
                <a:ea typeface="Calibri" pitchFamily="34" charset="-122"/>
                <a:cs typeface="Calibri" pitchFamily="34" charset="-120"/>
              </a:rPr>
              <a:t>What drew you to the VP of Professional Development role?</a:t>
            </a:r>
            <a:endParaRPr lang="en-US" sz="1250" dirty="0"/>
          </a:p>
        </p:txBody>
      </p:sp>
      <p:sp>
        <p:nvSpPr>
          <p:cNvPr id="13" name="Shape 11"/>
          <p:cNvSpPr/>
          <p:nvPr/>
        </p:nvSpPr>
        <p:spPr>
          <a:xfrm>
            <a:off x="3566160" y="2112264"/>
            <a:ext cx="5074920" cy="676656"/>
          </a:xfrm>
          <a:prstGeom prst="roundRect">
            <a:avLst>
              <a:gd name="adj" fmla="val 12162"/>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4" name="Shape 12"/>
          <p:cNvSpPr/>
          <p:nvPr/>
        </p:nvSpPr>
        <p:spPr>
          <a:xfrm>
            <a:off x="3703320" y="2286000"/>
            <a:ext cx="329184" cy="329184"/>
          </a:xfrm>
          <a:prstGeom prst="ellipse">
            <a:avLst/>
          </a:prstGeom>
          <a:solidFill>
            <a:srgbClr val="0E9AA7"/>
          </a:solidFill>
          <a:ln/>
        </p:spPr>
        <p:txBody>
          <a:bodyPr/>
          <a:lstStyle/>
          <a:p>
            <a:endParaRPr lang="en-CA"/>
          </a:p>
        </p:txBody>
      </p:sp>
      <p:sp>
        <p:nvSpPr>
          <p:cNvPr id="15" name="Text 13"/>
          <p:cNvSpPr/>
          <p:nvPr/>
        </p:nvSpPr>
        <p:spPr>
          <a:xfrm>
            <a:off x="3703320" y="2286000"/>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2</a:t>
            </a:r>
            <a:endParaRPr lang="en-US" sz="1500"/>
          </a:p>
        </p:txBody>
      </p:sp>
      <p:sp>
        <p:nvSpPr>
          <p:cNvPr id="16" name="Text 14"/>
          <p:cNvSpPr/>
          <p:nvPr/>
        </p:nvSpPr>
        <p:spPr>
          <a:xfrm>
            <a:off x="4160520" y="2112264"/>
            <a:ext cx="4343400" cy="676656"/>
          </a:xfrm>
          <a:prstGeom prst="rect">
            <a:avLst/>
          </a:prstGeom>
          <a:noFill/>
          <a:ln/>
        </p:spPr>
        <p:txBody>
          <a:bodyPr wrap="square" lIns="0" tIns="0" rIns="0" bIns="0" rtlCol="0" anchor="ctr"/>
          <a:lstStyle/>
          <a:p>
            <a:pPr marL="0" indent="0">
              <a:lnSpc>
                <a:spcPct val="100000"/>
              </a:lnSpc>
              <a:buNone/>
            </a:pPr>
            <a:r>
              <a:rPr lang="en-US" sz="1250">
                <a:solidFill>
                  <a:srgbClr val="39474F"/>
                </a:solidFill>
                <a:latin typeface="Calibri" pitchFamily="34" charset="0"/>
                <a:ea typeface="Calibri" pitchFamily="34" charset="-122"/>
                <a:cs typeface="Calibri" pitchFamily="34" charset="-120"/>
              </a:rPr>
              <a:t>Which responsibility feels most comfortable — and most daunting?</a:t>
            </a:r>
            <a:endParaRPr lang="en-US" sz="1250"/>
          </a:p>
        </p:txBody>
      </p:sp>
      <p:sp>
        <p:nvSpPr>
          <p:cNvPr id="17" name="Shape 15"/>
          <p:cNvSpPr/>
          <p:nvPr/>
        </p:nvSpPr>
        <p:spPr>
          <a:xfrm>
            <a:off x="3566160" y="2898648"/>
            <a:ext cx="5074920" cy="676656"/>
          </a:xfrm>
          <a:prstGeom prst="roundRect">
            <a:avLst>
              <a:gd name="adj" fmla="val 12162"/>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8" name="Shape 16"/>
          <p:cNvSpPr/>
          <p:nvPr/>
        </p:nvSpPr>
        <p:spPr>
          <a:xfrm>
            <a:off x="3703320" y="3072384"/>
            <a:ext cx="329184" cy="329184"/>
          </a:xfrm>
          <a:prstGeom prst="ellipse">
            <a:avLst/>
          </a:prstGeom>
          <a:solidFill>
            <a:srgbClr val="0E9AA7"/>
          </a:solidFill>
          <a:ln/>
        </p:spPr>
        <p:txBody>
          <a:bodyPr/>
          <a:lstStyle/>
          <a:p>
            <a:endParaRPr lang="en-CA"/>
          </a:p>
        </p:txBody>
      </p:sp>
      <p:sp>
        <p:nvSpPr>
          <p:cNvPr id="19" name="Text 17"/>
          <p:cNvSpPr/>
          <p:nvPr/>
        </p:nvSpPr>
        <p:spPr>
          <a:xfrm>
            <a:off x="3703320" y="3072384"/>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3</a:t>
            </a:r>
            <a:endParaRPr lang="en-US" sz="1500"/>
          </a:p>
        </p:txBody>
      </p:sp>
      <p:sp>
        <p:nvSpPr>
          <p:cNvPr id="20" name="Text 18"/>
          <p:cNvSpPr/>
          <p:nvPr/>
        </p:nvSpPr>
        <p:spPr>
          <a:xfrm>
            <a:off x="4160520" y="2898648"/>
            <a:ext cx="4343400" cy="676656"/>
          </a:xfrm>
          <a:prstGeom prst="rect">
            <a:avLst/>
          </a:prstGeom>
          <a:noFill/>
          <a:ln/>
        </p:spPr>
        <p:txBody>
          <a:bodyPr wrap="square" lIns="0" tIns="0" rIns="0" bIns="0" rtlCol="0" anchor="ctr"/>
          <a:lstStyle/>
          <a:p>
            <a:pPr marL="0" indent="0">
              <a:lnSpc>
                <a:spcPct val="100000"/>
              </a:lnSpc>
              <a:buNone/>
            </a:pPr>
            <a:r>
              <a:rPr lang="en-US" sz="1250" dirty="0">
                <a:solidFill>
                  <a:srgbClr val="39474F"/>
                </a:solidFill>
                <a:latin typeface="Calibri" pitchFamily="34" charset="0"/>
                <a:ea typeface="Calibri" pitchFamily="34" charset="-122"/>
                <a:cs typeface="Calibri" pitchFamily="34" charset="-120"/>
              </a:rPr>
              <a:t>What do you think members in your Local need most from PD right now?</a:t>
            </a:r>
            <a:endParaRPr lang="en-US" sz="1250" dirty="0"/>
          </a:p>
        </p:txBody>
      </p:sp>
      <p:sp>
        <p:nvSpPr>
          <p:cNvPr id="21" name="Shape 19"/>
          <p:cNvSpPr/>
          <p:nvPr/>
        </p:nvSpPr>
        <p:spPr>
          <a:xfrm>
            <a:off x="3566160" y="3685032"/>
            <a:ext cx="5074920" cy="676656"/>
          </a:xfrm>
          <a:prstGeom prst="roundRect">
            <a:avLst>
              <a:gd name="adj" fmla="val 12162"/>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2" name="Shape 20"/>
          <p:cNvSpPr/>
          <p:nvPr/>
        </p:nvSpPr>
        <p:spPr>
          <a:xfrm>
            <a:off x="3703320" y="3858768"/>
            <a:ext cx="329184" cy="329184"/>
          </a:xfrm>
          <a:prstGeom prst="ellipse">
            <a:avLst/>
          </a:prstGeom>
          <a:solidFill>
            <a:srgbClr val="0E9AA7"/>
          </a:solidFill>
          <a:ln/>
        </p:spPr>
        <p:txBody>
          <a:bodyPr/>
          <a:lstStyle/>
          <a:p>
            <a:endParaRPr lang="en-CA"/>
          </a:p>
        </p:txBody>
      </p:sp>
      <p:sp>
        <p:nvSpPr>
          <p:cNvPr id="23" name="Text 21"/>
          <p:cNvSpPr/>
          <p:nvPr/>
        </p:nvSpPr>
        <p:spPr>
          <a:xfrm>
            <a:off x="3703320" y="3858768"/>
            <a:ext cx="329184" cy="329184"/>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4</a:t>
            </a:r>
            <a:endParaRPr lang="en-US" sz="1500"/>
          </a:p>
        </p:txBody>
      </p:sp>
      <p:sp>
        <p:nvSpPr>
          <p:cNvPr id="24" name="Text 22"/>
          <p:cNvSpPr/>
          <p:nvPr/>
        </p:nvSpPr>
        <p:spPr>
          <a:xfrm>
            <a:off x="4160520" y="3685032"/>
            <a:ext cx="4343400" cy="676656"/>
          </a:xfrm>
          <a:prstGeom prst="rect">
            <a:avLst/>
          </a:prstGeom>
          <a:noFill/>
          <a:ln/>
        </p:spPr>
        <p:txBody>
          <a:bodyPr wrap="square" lIns="0" tIns="0" rIns="0" bIns="0" rtlCol="0" anchor="ctr"/>
          <a:lstStyle/>
          <a:p>
            <a:pPr marL="0" indent="0">
              <a:lnSpc>
                <a:spcPct val="100000"/>
              </a:lnSpc>
              <a:buNone/>
            </a:pPr>
            <a:r>
              <a:rPr lang="en-US" sz="1250" dirty="0">
                <a:solidFill>
                  <a:srgbClr val="39474F"/>
                </a:solidFill>
                <a:latin typeface="Calibri" pitchFamily="34" charset="0"/>
                <a:ea typeface="Calibri" pitchFamily="34" charset="-122"/>
                <a:cs typeface="Calibri" pitchFamily="34" charset="-120"/>
              </a:rPr>
              <a:t>Name one thing you'd like to accomplish this academic year.</a:t>
            </a:r>
            <a:endParaRPr lang="en-US" sz="1250" dirty="0"/>
          </a:p>
        </p:txBody>
      </p:sp>
      <p:sp>
        <p:nvSpPr>
          <p:cNvPr id="25" name="Text 23"/>
          <p:cNvSpPr/>
          <p:nvPr/>
        </p:nvSpPr>
        <p:spPr>
          <a:xfrm>
            <a:off x="3566160" y="4791456"/>
            <a:ext cx="420624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6" name="Text 24"/>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13</a:t>
            </a:r>
            <a:endParaRPr lang="en-US" sz="900"/>
          </a:p>
        </p:txBody>
      </p:sp>
      <p:pic>
        <p:nvPicPr>
          <p:cNvPr id="27" name="Picture 26">
            <a:extLst>
              <a:ext uri="{FF2B5EF4-FFF2-40B4-BE49-F238E27FC236}">
                <a16:creationId xmlns:a16="http://schemas.microsoft.com/office/drawing/2014/main" id="{8CD4A16A-5F08-C18B-CB81-7DDAB201EA75}"/>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0AD13B-086A-D5EB-00F8-66DB54B55FF0}"/>
              </a:ext>
            </a:extLst>
          </p:cNvPr>
          <p:cNvSpPr>
            <a:spLocks noGrp="1"/>
          </p:cNvSpPr>
          <p:nvPr>
            <p:ph type="body" idx="11"/>
          </p:nvPr>
        </p:nvSpPr>
        <p:spPr/>
        <p:txBody>
          <a:bodyPr/>
          <a:lstStyle/>
          <a:p>
            <a:r>
              <a:rPr lang="en-US" dirty="0"/>
              <a:t>PAUSE</a:t>
            </a:r>
            <a:endParaRPr lang="en-CA" dirty="0"/>
          </a:p>
        </p:txBody>
      </p:sp>
      <p:sp>
        <p:nvSpPr>
          <p:cNvPr id="3" name="Title 2">
            <a:extLst>
              <a:ext uri="{FF2B5EF4-FFF2-40B4-BE49-F238E27FC236}">
                <a16:creationId xmlns:a16="http://schemas.microsoft.com/office/drawing/2014/main" id="{04699254-2AED-6DE6-2180-00E8C53DE58D}"/>
              </a:ext>
            </a:extLst>
          </p:cNvPr>
          <p:cNvSpPr>
            <a:spLocks noGrp="1"/>
          </p:cNvSpPr>
          <p:nvPr>
            <p:ph type="title"/>
          </p:nvPr>
        </p:nvSpPr>
        <p:spPr/>
        <p:txBody>
          <a:bodyPr/>
          <a:lstStyle/>
          <a:p>
            <a:r>
              <a:rPr lang="en-US" dirty="0"/>
              <a:t>Nutrition/Movement Break</a:t>
            </a:r>
            <a:endParaRPr lang="en-CA" dirty="0"/>
          </a:p>
        </p:txBody>
      </p:sp>
      <p:sp>
        <p:nvSpPr>
          <p:cNvPr id="4" name="Text Placeholder 3">
            <a:extLst>
              <a:ext uri="{FF2B5EF4-FFF2-40B4-BE49-F238E27FC236}">
                <a16:creationId xmlns:a16="http://schemas.microsoft.com/office/drawing/2014/main" id="{3A2277D3-2D1C-B3C7-188B-3DA083EE75E9}"/>
              </a:ext>
            </a:extLst>
          </p:cNvPr>
          <p:cNvSpPr>
            <a:spLocks noGrp="1"/>
          </p:cNvSpPr>
          <p:nvPr>
            <p:ph type="body" idx="13"/>
          </p:nvPr>
        </p:nvSpPr>
        <p:spPr/>
        <p:txBody>
          <a:bodyPr/>
          <a:lstStyle/>
          <a:p>
            <a:r>
              <a:rPr lang="en-US" dirty="0"/>
              <a:t>10:10 – 10:30 AM</a:t>
            </a:r>
            <a:endParaRPr lang="en-CA" dirty="0"/>
          </a:p>
        </p:txBody>
      </p:sp>
    </p:spTree>
    <p:extLst>
      <p:ext uri="{BB962C8B-B14F-4D97-AF65-F5344CB8AC3E}">
        <p14:creationId xmlns:p14="http://schemas.microsoft.com/office/powerpoint/2010/main" val="1133677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4F6F7"/>
        </a:solidFill>
        <a:effectLst/>
      </p:bgPr>
    </p:bg>
    <p:spTree>
      <p:nvGrpSpPr>
        <p:cNvPr id="1" name=""/>
        <p:cNvGrpSpPr/>
        <p:nvPr/>
      </p:nvGrpSpPr>
      <p:grpSpPr>
        <a:xfrm>
          <a:off x="0" y="0"/>
          <a:ext cx="0" cy="0"/>
          <a:chOff x="0" y="0"/>
          <a:chExt cx="0" cy="0"/>
        </a:xfrm>
      </p:grpSpPr>
      <p:pic>
        <p:nvPicPr>
          <p:cNvPr id="2" name="Image 0" descr="/agent/turn1/workspace/images/image-4d4be29a622dcf1c9125f001fbc0214f.jpg"/>
          <p:cNvPicPr>
            <a:picLocks noChangeAspect="1"/>
          </p:cNvPicPr>
          <p:nvPr/>
        </p:nvPicPr>
        <p:blipFill>
          <a:blip r:embed="rId3"/>
          <a:srcRect l="25407" r="25407"/>
          <a:stretch/>
        </p:blipFill>
        <p:spPr>
          <a:xfrm>
            <a:off x="5349240" y="0"/>
            <a:ext cx="3794760" cy="5143500"/>
          </a:xfrm>
          <a:prstGeom prst="rect">
            <a:avLst/>
          </a:prstGeom>
        </p:spPr>
      </p:pic>
      <p:sp>
        <p:nvSpPr>
          <p:cNvPr id="3" name="Shape 0"/>
          <p:cNvSpPr/>
          <p:nvPr/>
        </p:nvSpPr>
        <p:spPr>
          <a:xfrm>
            <a:off x="5257800" y="0"/>
            <a:ext cx="91440" cy="5143500"/>
          </a:xfrm>
          <a:prstGeom prst="rect">
            <a:avLst/>
          </a:prstGeom>
          <a:solidFill>
            <a:srgbClr val="0E9AA7"/>
          </a:solidFill>
          <a:ln/>
        </p:spPr>
        <p:txBody>
          <a:bodyPr/>
          <a:lstStyle/>
          <a:p>
            <a:endParaRPr lang="en-CA"/>
          </a:p>
        </p:txBody>
      </p:sp>
      <p:sp>
        <p:nvSpPr>
          <p:cNvPr id="4" name="Shape 1"/>
          <p:cNvSpPr/>
          <p:nvPr/>
        </p:nvSpPr>
        <p:spPr>
          <a:xfrm>
            <a:off x="548640" y="566928"/>
            <a:ext cx="1737360" cy="457200"/>
          </a:xfrm>
          <a:prstGeom prst="roundRect">
            <a:avLst>
              <a:gd name="adj" fmla="val 50000"/>
            </a:avLst>
          </a:prstGeom>
          <a:solidFill>
            <a:srgbClr val="0E9AA7"/>
          </a:solidFill>
          <a:ln/>
        </p:spPr>
        <p:txBody>
          <a:bodyPr/>
          <a:lstStyle/>
          <a:p>
            <a:endParaRPr lang="en-CA"/>
          </a:p>
        </p:txBody>
      </p:sp>
      <p:sp>
        <p:nvSpPr>
          <p:cNvPr id="5" name="Text 2"/>
          <p:cNvSpPr/>
          <p:nvPr/>
        </p:nvSpPr>
        <p:spPr>
          <a:xfrm>
            <a:off x="548640" y="566928"/>
            <a:ext cx="1737360" cy="457200"/>
          </a:xfrm>
          <a:prstGeom prst="rect">
            <a:avLst/>
          </a:prstGeom>
          <a:noFill/>
          <a:ln/>
        </p:spPr>
        <p:txBody>
          <a:bodyPr wrap="square" lIns="0" tIns="0" rIns="0" bIns="0" rtlCol="0" anchor="ctr"/>
          <a:lstStyle/>
          <a:p>
            <a:pPr marL="0" indent="0" algn="ctr">
              <a:buNone/>
            </a:pPr>
            <a:r>
              <a:rPr lang="en-US" sz="1200" b="1">
                <a:solidFill>
                  <a:srgbClr val="FFFFFF"/>
                </a:solidFill>
                <a:latin typeface="Trebuchet MS" pitchFamily="34" charset="0"/>
                <a:ea typeface="Trebuchet MS" pitchFamily="34" charset="-122"/>
                <a:cs typeface="Trebuchet MS" pitchFamily="34" charset="-120"/>
              </a:rPr>
              <a:t>ACTIVITY 2</a:t>
            </a:r>
            <a:endParaRPr lang="en-US" sz="1200"/>
          </a:p>
        </p:txBody>
      </p:sp>
      <p:sp>
        <p:nvSpPr>
          <p:cNvPr id="6" name="Text 3"/>
          <p:cNvSpPr/>
          <p:nvPr/>
        </p:nvSpPr>
        <p:spPr>
          <a:xfrm>
            <a:off x="548640" y="1207008"/>
            <a:ext cx="4480560" cy="502920"/>
          </a:xfrm>
          <a:prstGeom prst="rect">
            <a:avLst/>
          </a:prstGeom>
          <a:noFill/>
          <a:ln/>
        </p:spPr>
        <p:txBody>
          <a:bodyPr wrap="square" lIns="0" tIns="0" rIns="0" bIns="0" rtlCol="0" anchor="ctr"/>
          <a:lstStyle/>
          <a:p>
            <a:pPr marL="0" indent="0">
              <a:buNone/>
            </a:pPr>
            <a:r>
              <a:rPr lang="en-US" sz="2500" b="1" dirty="0">
                <a:solidFill>
                  <a:srgbClr val="263A42"/>
                </a:solidFill>
                <a:latin typeface="Trebuchet MS" pitchFamily="34" charset="0"/>
                <a:ea typeface="Trebuchet MS" pitchFamily="34" charset="-122"/>
                <a:cs typeface="Trebuchet MS" pitchFamily="34" charset="-120"/>
              </a:rPr>
              <a:t>Peer Learning &amp; Networking</a:t>
            </a:r>
            <a:endParaRPr lang="en-US" sz="2500" dirty="0"/>
          </a:p>
        </p:txBody>
      </p:sp>
      <p:sp>
        <p:nvSpPr>
          <p:cNvPr id="7" name="Text 4"/>
          <p:cNvSpPr/>
          <p:nvPr/>
        </p:nvSpPr>
        <p:spPr>
          <a:xfrm>
            <a:off x="548640" y="1783080"/>
            <a:ext cx="4480560" cy="640080"/>
          </a:xfrm>
          <a:prstGeom prst="rect">
            <a:avLst/>
          </a:prstGeom>
          <a:noFill/>
          <a:ln/>
        </p:spPr>
        <p:txBody>
          <a:bodyPr wrap="square" lIns="0" tIns="0" rIns="0" bIns="0" rtlCol="0" anchor="ctr"/>
          <a:lstStyle/>
          <a:p>
            <a:pPr marL="0" indent="0">
              <a:lnSpc>
                <a:spcPct val="110000"/>
              </a:lnSpc>
              <a:buNone/>
            </a:pPr>
            <a:r>
              <a:rPr lang="en-US" sz="1300" dirty="0">
                <a:solidFill>
                  <a:srgbClr val="39474F"/>
                </a:solidFill>
                <a:latin typeface="Calibri" pitchFamily="34" charset="0"/>
                <a:ea typeface="Calibri" pitchFamily="34" charset="-122"/>
                <a:cs typeface="Calibri" pitchFamily="34" charset="-120"/>
              </a:rPr>
              <a:t>Connect with other leaders elected to the same role. Trade ideas, experiences, and best practices under the following themes.</a:t>
            </a:r>
            <a:endParaRPr lang="en-US" sz="1300" dirty="0"/>
          </a:p>
        </p:txBody>
      </p:sp>
      <p:sp>
        <p:nvSpPr>
          <p:cNvPr id="8" name="Shape 5"/>
          <p:cNvSpPr/>
          <p:nvPr/>
        </p:nvSpPr>
        <p:spPr>
          <a:xfrm>
            <a:off x="585216" y="2651760"/>
            <a:ext cx="164592" cy="164592"/>
          </a:xfrm>
          <a:prstGeom prst="ellipse">
            <a:avLst/>
          </a:prstGeom>
          <a:solidFill>
            <a:srgbClr val="EFA23B"/>
          </a:solidFill>
          <a:ln/>
        </p:spPr>
        <p:txBody>
          <a:bodyPr/>
          <a:lstStyle/>
          <a:p>
            <a:endParaRPr lang="en-CA"/>
          </a:p>
        </p:txBody>
      </p:sp>
      <p:sp>
        <p:nvSpPr>
          <p:cNvPr id="9" name="Text 6"/>
          <p:cNvSpPr/>
          <p:nvPr/>
        </p:nvSpPr>
        <p:spPr>
          <a:xfrm>
            <a:off x="886968" y="2635812"/>
            <a:ext cx="4114800" cy="502920"/>
          </a:xfrm>
          <a:prstGeom prst="rect">
            <a:avLst/>
          </a:prstGeom>
          <a:noFill/>
          <a:ln/>
        </p:spPr>
        <p:txBody>
          <a:bodyPr wrap="square" lIns="0" tIns="0" rIns="0" bIns="0" rtlCol="0" anchor="t"/>
          <a:lstStyle/>
          <a:p>
            <a:pPr marL="0" indent="0">
              <a:lnSpc>
                <a:spcPct val="104000"/>
              </a:lnSpc>
              <a:buNone/>
            </a:pPr>
            <a:r>
              <a:rPr lang="en-US" sz="1250" dirty="0">
                <a:solidFill>
                  <a:srgbClr val="39474F"/>
                </a:solidFill>
                <a:latin typeface="Calibri" pitchFamily="34" charset="0"/>
                <a:ea typeface="Calibri" pitchFamily="34" charset="-122"/>
                <a:cs typeface="Calibri" pitchFamily="34" charset="-120"/>
              </a:rPr>
              <a:t>Organizing Local PD events</a:t>
            </a:r>
            <a:endParaRPr lang="en-US" sz="1250" dirty="0"/>
          </a:p>
        </p:txBody>
      </p:sp>
      <p:sp>
        <p:nvSpPr>
          <p:cNvPr id="10" name="Shape 7"/>
          <p:cNvSpPr/>
          <p:nvPr/>
        </p:nvSpPr>
        <p:spPr>
          <a:xfrm>
            <a:off x="585216" y="3163824"/>
            <a:ext cx="164592" cy="164592"/>
          </a:xfrm>
          <a:prstGeom prst="ellipse">
            <a:avLst/>
          </a:prstGeom>
          <a:solidFill>
            <a:srgbClr val="EFA23B"/>
          </a:solidFill>
          <a:ln/>
        </p:spPr>
        <p:txBody>
          <a:bodyPr/>
          <a:lstStyle/>
          <a:p>
            <a:endParaRPr lang="en-CA"/>
          </a:p>
        </p:txBody>
      </p:sp>
      <p:sp>
        <p:nvSpPr>
          <p:cNvPr id="11" name="Text 8"/>
          <p:cNvSpPr/>
          <p:nvPr/>
        </p:nvSpPr>
        <p:spPr>
          <a:xfrm>
            <a:off x="886968" y="3155691"/>
            <a:ext cx="4114800" cy="502920"/>
          </a:xfrm>
          <a:prstGeom prst="rect">
            <a:avLst/>
          </a:prstGeom>
          <a:noFill/>
          <a:ln/>
        </p:spPr>
        <p:txBody>
          <a:bodyPr wrap="square" lIns="0" tIns="0" rIns="0" bIns="0" rtlCol="0" anchor="t"/>
          <a:lstStyle/>
          <a:p>
            <a:pPr marL="0" indent="0">
              <a:lnSpc>
                <a:spcPct val="104000"/>
              </a:lnSpc>
              <a:buNone/>
            </a:pPr>
            <a:r>
              <a:rPr lang="en-US" sz="1250" dirty="0">
                <a:solidFill>
                  <a:srgbClr val="39474F"/>
                </a:solidFill>
                <a:latin typeface="Calibri" pitchFamily="34" charset="0"/>
                <a:ea typeface="Calibri" pitchFamily="34" charset="-122"/>
                <a:cs typeface="Calibri" pitchFamily="34" charset="-120"/>
              </a:rPr>
              <a:t>Administering grants, scholarships and/or bursaries</a:t>
            </a:r>
            <a:endParaRPr lang="en-US" sz="1250" dirty="0"/>
          </a:p>
        </p:txBody>
      </p:sp>
      <p:sp>
        <p:nvSpPr>
          <p:cNvPr id="12" name="Shape 9"/>
          <p:cNvSpPr/>
          <p:nvPr/>
        </p:nvSpPr>
        <p:spPr>
          <a:xfrm>
            <a:off x="585216" y="3675888"/>
            <a:ext cx="164592" cy="164592"/>
          </a:xfrm>
          <a:prstGeom prst="ellipse">
            <a:avLst/>
          </a:prstGeom>
          <a:solidFill>
            <a:srgbClr val="EFA23B"/>
          </a:solidFill>
          <a:ln/>
        </p:spPr>
        <p:txBody>
          <a:bodyPr/>
          <a:lstStyle/>
          <a:p>
            <a:endParaRPr lang="en-CA"/>
          </a:p>
        </p:txBody>
      </p:sp>
      <p:sp>
        <p:nvSpPr>
          <p:cNvPr id="13" name="Text 10"/>
          <p:cNvSpPr/>
          <p:nvPr/>
        </p:nvSpPr>
        <p:spPr>
          <a:xfrm>
            <a:off x="886968" y="3659940"/>
            <a:ext cx="4114800" cy="502920"/>
          </a:xfrm>
          <a:prstGeom prst="rect">
            <a:avLst/>
          </a:prstGeom>
          <a:noFill/>
          <a:ln/>
        </p:spPr>
        <p:txBody>
          <a:bodyPr wrap="square" lIns="0" tIns="0" rIns="0" bIns="0" rtlCol="0" anchor="t"/>
          <a:lstStyle/>
          <a:p>
            <a:pPr marL="0" indent="0">
              <a:lnSpc>
                <a:spcPct val="104000"/>
              </a:lnSpc>
              <a:buNone/>
            </a:pPr>
            <a:r>
              <a:rPr lang="en-US" sz="1250" dirty="0">
                <a:solidFill>
                  <a:srgbClr val="39474F"/>
                </a:solidFill>
                <a:latin typeface="Calibri" pitchFamily="34" charset="0"/>
                <a:ea typeface="Calibri" pitchFamily="34" charset="-122"/>
                <a:cs typeface="Calibri" pitchFamily="34" charset="-120"/>
              </a:rPr>
              <a:t>Communicating with members </a:t>
            </a:r>
            <a:endParaRPr lang="en-US" sz="1250" dirty="0"/>
          </a:p>
        </p:txBody>
      </p:sp>
      <p:sp>
        <p:nvSpPr>
          <p:cNvPr id="14" name="Shape 11"/>
          <p:cNvSpPr/>
          <p:nvPr/>
        </p:nvSpPr>
        <p:spPr>
          <a:xfrm>
            <a:off x="585216" y="4187952"/>
            <a:ext cx="164592" cy="164592"/>
          </a:xfrm>
          <a:prstGeom prst="ellipse">
            <a:avLst/>
          </a:prstGeom>
          <a:solidFill>
            <a:srgbClr val="EFA23B"/>
          </a:solidFill>
          <a:ln/>
        </p:spPr>
        <p:txBody>
          <a:bodyPr/>
          <a:lstStyle/>
          <a:p>
            <a:endParaRPr lang="en-CA"/>
          </a:p>
        </p:txBody>
      </p:sp>
      <p:sp>
        <p:nvSpPr>
          <p:cNvPr id="15" name="Text 12"/>
          <p:cNvSpPr/>
          <p:nvPr/>
        </p:nvSpPr>
        <p:spPr>
          <a:xfrm>
            <a:off x="886968" y="4172004"/>
            <a:ext cx="4114800" cy="502920"/>
          </a:xfrm>
          <a:prstGeom prst="rect">
            <a:avLst/>
          </a:prstGeom>
          <a:noFill/>
          <a:ln/>
        </p:spPr>
        <p:txBody>
          <a:bodyPr wrap="square" lIns="0" tIns="0" rIns="0" bIns="0" rtlCol="0" anchor="t"/>
          <a:lstStyle/>
          <a:p>
            <a:pPr marL="0" indent="0">
              <a:lnSpc>
                <a:spcPct val="104000"/>
              </a:lnSpc>
              <a:buNone/>
            </a:pPr>
            <a:r>
              <a:rPr lang="en-US" sz="1250" dirty="0">
                <a:solidFill>
                  <a:srgbClr val="39474F"/>
                </a:solidFill>
                <a:latin typeface="Calibri" pitchFamily="34" charset="0"/>
                <a:ea typeface="Calibri" pitchFamily="34" charset="-122"/>
                <a:cs typeface="Calibri" pitchFamily="34" charset="-120"/>
              </a:rPr>
              <a:t>Engaging members </a:t>
            </a:r>
            <a:endParaRPr lang="en-US" sz="1250" dirty="0"/>
          </a:p>
        </p:txBody>
      </p:sp>
      <p:sp>
        <p:nvSpPr>
          <p:cNvPr id="16" name="Text 13"/>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17" name="Text 14"/>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14</a:t>
            </a:r>
            <a:endParaRPr lang="en-US" sz="900"/>
          </a:p>
        </p:txBody>
      </p:sp>
      <p:pic>
        <p:nvPicPr>
          <p:cNvPr id="19" name="Picture 18">
            <a:extLst>
              <a:ext uri="{FF2B5EF4-FFF2-40B4-BE49-F238E27FC236}">
                <a16:creationId xmlns:a16="http://schemas.microsoft.com/office/drawing/2014/main" id="{CB20440B-B9F9-2618-C063-AD6E9841E350}"/>
              </a:ext>
            </a:extLst>
          </p:cNvPr>
          <p:cNvPicPr>
            <a:picLocks noChangeAspect="1"/>
          </p:cNvPicPr>
          <p:nvPr/>
        </p:nvPicPr>
        <p:blipFill rotWithShape="1">
          <a:blip r:embed="rId4">
            <a:extLst>
              <a:ext uri="{28A0092B-C50C-407E-A947-70E740481C1C}">
                <a14:useLocalDpi xmlns:a14="http://schemas.microsoft.com/office/drawing/2010/main" val="0"/>
              </a:ext>
            </a:extLst>
          </a:blip>
          <a:srcRect r="68000"/>
          <a:stretch/>
        </p:blipFill>
        <p:spPr>
          <a:xfrm>
            <a:off x="8639810" y="91219"/>
            <a:ext cx="406400" cy="38608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PROBLEM SOLVING</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Common Challenges &amp; How to Respond</a:t>
            </a:r>
            <a:endParaRPr lang="en-US" sz="2800" dirty="0"/>
          </a:p>
        </p:txBody>
      </p:sp>
      <p:sp>
        <p:nvSpPr>
          <p:cNvPr id="4" name="Shape 2"/>
          <p:cNvSpPr/>
          <p:nvPr/>
        </p:nvSpPr>
        <p:spPr>
          <a:xfrm>
            <a:off x="548640" y="1463040"/>
            <a:ext cx="3950208" cy="411480"/>
          </a:xfrm>
          <a:prstGeom prst="roundRect">
            <a:avLst>
              <a:gd name="adj" fmla="val 13333"/>
            </a:avLst>
          </a:prstGeom>
          <a:solidFill>
            <a:srgbClr val="263A42"/>
          </a:solidFill>
          <a:ln/>
        </p:spPr>
        <p:txBody>
          <a:bodyPr/>
          <a:lstStyle/>
          <a:p>
            <a:endParaRPr lang="en-CA"/>
          </a:p>
        </p:txBody>
      </p:sp>
      <p:sp>
        <p:nvSpPr>
          <p:cNvPr id="5" name="Text 3"/>
          <p:cNvSpPr/>
          <p:nvPr/>
        </p:nvSpPr>
        <p:spPr>
          <a:xfrm>
            <a:off x="548640" y="1463040"/>
            <a:ext cx="3950208" cy="411480"/>
          </a:xfrm>
          <a:prstGeom prst="rect">
            <a:avLst/>
          </a:prstGeom>
          <a:noFill/>
          <a:ln/>
        </p:spPr>
        <p:txBody>
          <a:bodyPr wrap="square" lIns="0" tIns="0" rIns="0" bIns="0" rtlCol="0" anchor="ctr"/>
          <a:lstStyle/>
          <a:p>
            <a:pPr marL="0" indent="0" algn="ctr">
              <a:buNone/>
            </a:pPr>
            <a:r>
              <a:rPr lang="en-US" sz="1200" b="1">
                <a:solidFill>
                  <a:srgbClr val="FFFFFF"/>
                </a:solidFill>
                <a:latin typeface="Trebuchet MS" pitchFamily="34" charset="0"/>
                <a:ea typeface="Trebuchet MS" pitchFamily="34" charset="-122"/>
                <a:cs typeface="Trebuchet MS" pitchFamily="34" charset="-120"/>
              </a:rPr>
              <a:t>CHALLENGE</a:t>
            </a:r>
            <a:endParaRPr lang="en-US" sz="1200"/>
          </a:p>
        </p:txBody>
      </p:sp>
      <p:sp>
        <p:nvSpPr>
          <p:cNvPr id="6" name="Shape 4"/>
          <p:cNvSpPr/>
          <p:nvPr/>
        </p:nvSpPr>
        <p:spPr>
          <a:xfrm>
            <a:off x="4645152" y="1463040"/>
            <a:ext cx="3950208" cy="411480"/>
          </a:xfrm>
          <a:prstGeom prst="roundRect">
            <a:avLst>
              <a:gd name="adj" fmla="val 13333"/>
            </a:avLst>
          </a:prstGeom>
          <a:solidFill>
            <a:srgbClr val="0E9AA7"/>
          </a:solidFill>
          <a:ln/>
        </p:spPr>
        <p:txBody>
          <a:bodyPr/>
          <a:lstStyle/>
          <a:p>
            <a:endParaRPr lang="en-CA"/>
          </a:p>
        </p:txBody>
      </p:sp>
      <p:sp>
        <p:nvSpPr>
          <p:cNvPr id="7" name="Text 5"/>
          <p:cNvSpPr/>
          <p:nvPr/>
        </p:nvSpPr>
        <p:spPr>
          <a:xfrm>
            <a:off x="4645152" y="1463040"/>
            <a:ext cx="3950208" cy="411480"/>
          </a:xfrm>
          <a:prstGeom prst="rect">
            <a:avLst/>
          </a:prstGeom>
          <a:noFill/>
          <a:ln/>
        </p:spPr>
        <p:txBody>
          <a:bodyPr wrap="square" lIns="0" tIns="0" rIns="0" bIns="0" rtlCol="0" anchor="ctr"/>
          <a:lstStyle/>
          <a:p>
            <a:pPr marL="0" indent="0" algn="ctr">
              <a:buNone/>
            </a:pPr>
            <a:r>
              <a:rPr lang="en-US" sz="1200" b="1">
                <a:solidFill>
                  <a:srgbClr val="FFFFFF"/>
                </a:solidFill>
                <a:latin typeface="Trebuchet MS" pitchFamily="34" charset="0"/>
                <a:ea typeface="Trebuchet MS" pitchFamily="34" charset="-122"/>
                <a:cs typeface="Trebuchet MS" pitchFamily="34" charset="-120"/>
              </a:rPr>
              <a:t>HOW TO RESPOND</a:t>
            </a:r>
            <a:endParaRPr lang="en-US" sz="1200"/>
          </a:p>
        </p:txBody>
      </p:sp>
      <p:sp>
        <p:nvSpPr>
          <p:cNvPr id="8" name="Shape 6"/>
          <p:cNvSpPr/>
          <p:nvPr/>
        </p:nvSpPr>
        <p:spPr>
          <a:xfrm>
            <a:off x="548640" y="2011680"/>
            <a:ext cx="3950208" cy="548640"/>
          </a:xfrm>
          <a:prstGeom prst="roundRect">
            <a:avLst>
              <a:gd name="adj" fmla="val 15000"/>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9" name="Text 7"/>
          <p:cNvSpPr/>
          <p:nvPr/>
        </p:nvSpPr>
        <p:spPr>
          <a:xfrm>
            <a:off x="713232" y="2011680"/>
            <a:ext cx="3657600" cy="548640"/>
          </a:xfrm>
          <a:prstGeom prst="rect">
            <a:avLst/>
          </a:prstGeom>
          <a:noFill/>
          <a:ln/>
        </p:spPr>
        <p:txBody>
          <a:bodyPr wrap="square" lIns="0" tIns="0" rIns="0" bIns="0" rtlCol="0" anchor="ctr"/>
          <a:lstStyle/>
          <a:p>
            <a:pPr marL="0" indent="0">
              <a:lnSpc>
                <a:spcPct val="100000"/>
              </a:lnSpc>
              <a:buNone/>
            </a:pPr>
            <a:r>
              <a:rPr lang="en-US" sz="1200" b="1">
                <a:solidFill>
                  <a:srgbClr val="263A42"/>
                </a:solidFill>
                <a:latin typeface="Calibri" pitchFamily="34" charset="0"/>
                <a:ea typeface="Calibri" pitchFamily="34" charset="-122"/>
                <a:cs typeface="Calibri" pitchFamily="34" charset="-120"/>
              </a:rPr>
              <a:t>Low awareness of grants</a:t>
            </a:r>
            <a:endParaRPr lang="en-US" sz="1200"/>
          </a:p>
        </p:txBody>
      </p:sp>
      <p:sp>
        <p:nvSpPr>
          <p:cNvPr id="10" name="Shape 8"/>
          <p:cNvSpPr/>
          <p:nvPr/>
        </p:nvSpPr>
        <p:spPr>
          <a:xfrm>
            <a:off x="4645152" y="2011680"/>
            <a:ext cx="3950208" cy="548640"/>
          </a:xfrm>
          <a:prstGeom prst="roundRect">
            <a:avLst>
              <a:gd name="adj" fmla="val 15000"/>
            </a:avLst>
          </a:prstGeom>
          <a:solidFill>
            <a:srgbClr val="EEF4F5"/>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1" name="Text 9"/>
          <p:cNvSpPr/>
          <p:nvPr/>
        </p:nvSpPr>
        <p:spPr>
          <a:xfrm>
            <a:off x="4809744" y="2011680"/>
            <a:ext cx="3657600" cy="548640"/>
          </a:xfrm>
          <a:prstGeom prst="rect">
            <a:avLst/>
          </a:prstGeom>
          <a:noFill/>
          <a:ln/>
        </p:spPr>
        <p:txBody>
          <a:bodyPr wrap="square" lIns="0" tIns="0" rIns="0" bIns="0" rtlCol="0" anchor="ctr"/>
          <a:lstStyle/>
          <a:p>
            <a:pPr marL="0" indent="0">
              <a:lnSpc>
                <a:spcPct val="102000"/>
              </a:lnSpc>
              <a:buNone/>
            </a:pPr>
            <a:r>
              <a:rPr lang="en-US" sz="1150">
                <a:solidFill>
                  <a:srgbClr val="39474F"/>
                </a:solidFill>
                <a:latin typeface="Calibri" pitchFamily="34" charset="0"/>
                <a:ea typeface="Calibri" pitchFamily="34" charset="-122"/>
                <a:cs typeface="Calibri" pitchFamily="34" charset="-120"/>
              </a:rPr>
              <a:t>Promote deadlines through reps, memos, and meetings — repeat often.</a:t>
            </a:r>
            <a:endParaRPr lang="en-US" sz="1150"/>
          </a:p>
        </p:txBody>
      </p:sp>
      <p:sp>
        <p:nvSpPr>
          <p:cNvPr id="12" name="Shape 10"/>
          <p:cNvSpPr/>
          <p:nvPr/>
        </p:nvSpPr>
        <p:spPr>
          <a:xfrm>
            <a:off x="548640" y="2670048"/>
            <a:ext cx="3950208" cy="548640"/>
          </a:xfrm>
          <a:prstGeom prst="roundRect">
            <a:avLst>
              <a:gd name="adj" fmla="val 15000"/>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3" name="Text 11"/>
          <p:cNvSpPr/>
          <p:nvPr/>
        </p:nvSpPr>
        <p:spPr>
          <a:xfrm>
            <a:off x="713232" y="2670048"/>
            <a:ext cx="3657600" cy="548640"/>
          </a:xfrm>
          <a:prstGeom prst="rect">
            <a:avLst/>
          </a:prstGeom>
          <a:noFill/>
          <a:ln/>
        </p:spPr>
        <p:txBody>
          <a:bodyPr wrap="square" lIns="0" tIns="0" rIns="0" bIns="0" rtlCol="0" anchor="ctr"/>
          <a:lstStyle/>
          <a:p>
            <a:pPr marL="0" indent="0">
              <a:lnSpc>
                <a:spcPct val="100000"/>
              </a:lnSpc>
              <a:buNone/>
            </a:pPr>
            <a:r>
              <a:rPr lang="en-US" sz="1200" b="1">
                <a:solidFill>
                  <a:srgbClr val="263A42"/>
                </a:solidFill>
                <a:latin typeface="Calibri" pitchFamily="34" charset="0"/>
                <a:ea typeface="Calibri" pitchFamily="34" charset="-122"/>
                <a:cs typeface="Calibri" pitchFamily="34" charset="-120"/>
              </a:rPr>
              <a:t>Last-minute applications</a:t>
            </a:r>
            <a:endParaRPr lang="en-US" sz="1200"/>
          </a:p>
        </p:txBody>
      </p:sp>
      <p:sp>
        <p:nvSpPr>
          <p:cNvPr id="14" name="Shape 12"/>
          <p:cNvSpPr/>
          <p:nvPr/>
        </p:nvSpPr>
        <p:spPr>
          <a:xfrm>
            <a:off x="4645152" y="2670048"/>
            <a:ext cx="3950208" cy="548640"/>
          </a:xfrm>
          <a:prstGeom prst="roundRect">
            <a:avLst>
              <a:gd name="adj" fmla="val 15000"/>
            </a:avLst>
          </a:prstGeom>
          <a:solidFill>
            <a:srgbClr val="EEF4F5"/>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5" name="Text 13"/>
          <p:cNvSpPr/>
          <p:nvPr/>
        </p:nvSpPr>
        <p:spPr>
          <a:xfrm>
            <a:off x="4809744" y="2670048"/>
            <a:ext cx="3657600" cy="548640"/>
          </a:xfrm>
          <a:prstGeom prst="rect">
            <a:avLst/>
          </a:prstGeom>
          <a:noFill/>
          <a:ln/>
        </p:spPr>
        <p:txBody>
          <a:bodyPr wrap="square" lIns="0" tIns="0" rIns="0" bIns="0" rtlCol="0" anchor="ctr"/>
          <a:lstStyle/>
          <a:p>
            <a:pPr marL="0" indent="0">
              <a:lnSpc>
                <a:spcPct val="102000"/>
              </a:lnSpc>
              <a:buNone/>
            </a:pPr>
            <a:r>
              <a:rPr lang="en-US" sz="1150">
                <a:solidFill>
                  <a:srgbClr val="39474F"/>
                </a:solidFill>
                <a:latin typeface="Calibri" pitchFamily="34" charset="0"/>
                <a:ea typeface="Calibri" pitchFamily="34" charset="-122"/>
                <a:cs typeface="Calibri" pitchFamily="34" charset="-120"/>
              </a:rPr>
              <a:t>Publish a yearly calendar and send reminders ahead of each deadline.</a:t>
            </a:r>
            <a:endParaRPr lang="en-US" sz="1150"/>
          </a:p>
        </p:txBody>
      </p:sp>
      <p:sp>
        <p:nvSpPr>
          <p:cNvPr id="16" name="Shape 14"/>
          <p:cNvSpPr/>
          <p:nvPr/>
        </p:nvSpPr>
        <p:spPr>
          <a:xfrm>
            <a:off x="548640" y="3328416"/>
            <a:ext cx="3950208" cy="548640"/>
          </a:xfrm>
          <a:prstGeom prst="roundRect">
            <a:avLst>
              <a:gd name="adj" fmla="val 15000"/>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7" name="Text 15"/>
          <p:cNvSpPr/>
          <p:nvPr/>
        </p:nvSpPr>
        <p:spPr>
          <a:xfrm>
            <a:off x="713232" y="3328416"/>
            <a:ext cx="3657600" cy="548640"/>
          </a:xfrm>
          <a:prstGeom prst="rect">
            <a:avLst/>
          </a:prstGeom>
          <a:noFill/>
          <a:ln/>
        </p:spPr>
        <p:txBody>
          <a:bodyPr wrap="square" lIns="0" tIns="0" rIns="0" bIns="0" rtlCol="0" anchor="ctr"/>
          <a:lstStyle/>
          <a:p>
            <a:pPr marL="0" indent="0">
              <a:lnSpc>
                <a:spcPct val="100000"/>
              </a:lnSpc>
              <a:buNone/>
            </a:pPr>
            <a:r>
              <a:rPr lang="en-US" sz="1200" b="1">
                <a:solidFill>
                  <a:srgbClr val="263A42"/>
                </a:solidFill>
                <a:latin typeface="Calibri" pitchFamily="34" charset="0"/>
                <a:ea typeface="Calibri" pitchFamily="34" charset="-122"/>
                <a:cs typeface="Calibri" pitchFamily="34" charset="-120"/>
              </a:rPr>
              <a:t>Unclear criteria</a:t>
            </a:r>
            <a:endParaRPr lang="en-US" sz="1200"/>
          </a:p>
        </p:txBody>
      </p:sp>
      <p:sp>
        <p:nvSpPr>
          <p:cNvPr id="18" name="Shape 16"/>
          <p:cNvSpPr/>
          <p:nvPr/>
        </p:nvSpPr>
        <p:spPr>
          <a:xfrm>
            <a:off x="4645152" y="3328416"/>
            <a:ext cx="3950208" cy="548640"/>
          </a:xfrm>
          <a:prstGeom prst="roundRect">
            <a:avLst>
              <a:gd name="adj" fmla="val 15000"/>
            </a:avLst>
          </a:prstGeom>
          <a:solidFill>
            <a:srgbClr val="EEF4F5"/>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9" name="Text 17"/>
          <p:cNvSpPr/>
          <p:nvPr/>
        </p:nvSpPr>
        <p:spPr>
          <a:xfrm>
            <a:off x="4809744" y="3328416"/>
            <a:ext cx="3657600" cy="548640"/>
          </a:xfrm>
          <a:prstGeom prst="rect">
            <a:avLst/>
          </a:prstGeom>
          <a:noFill/>
          <a:ln/>
        </p:spPr>
        <p:txBody>
          <a:bodyPr wrap="square" lIns="0" tIns="0" rIns="0" bIns="0" rtlCol="0" anchor="ctr"/>
          <a:lstStyle/>
          <a:p>
            <a:pPr marL="0" indent="0">
              <a:lnSpc>
                <a:spcPct val="102000"/>
              </a:lnSpc>
              <a:buNone/>
            </a:pPr>
            <a:r>
              <a:rPr lang="en-US" sz="1150">
                <a:solidFill>
                  <a:srgbClr val="39474F"/>
                </a:solidFill>
                <a:latin typeface="Calibri" pitchFamily="34" charset="0"/>
                <a:ea typeface="Calibri" pitchFamily="34" charset="-122"/>
                <a:cs typeface="Calibri" pitchFamily="34" charset="-120"/>
              </a:rPr>
              <a:t>Document transparent criteria and share examples of strong applications.</a:t>
            </a:r>
            <a:endParaRPr lang="en-US" sz="1150"/>
          </a:p>
        </p:txBody>
      </p:sp>
      <p:sp>
        <p:nvSpPr>
          <p:cNvPr id="20" name="Shape 18"/>
          <p:cNvSpPr/>
          <p:nvPr/>
        </p:nvSpPr>
        <p:spPr>
          <a:xfrm>
            <a:off x="548640" y="3986784"/>
            <a:ext cx="3950208" cy="548640"/>
          </a:xfrm>
          <a:prstGeom prst="roundRect">
            <a:avLst>
              <a:gd name="adj" fmla="val 15000"/>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1" name="Text 19"/>
          <p:cNvSpPr/>
          <p:nvPr/>
        </p:nvSpPr>
        <p:spPr>
          <a:xfrm>
            <a:off x="713232" y="3986784"/>
            <a:ext cx="3657600" cy="548640"/>
          </a:xfrm>
          <a:prstGeom prst="rect">
            <a:avLst/>
          </a:prstGeom>
          <a:noFill/>
          <a:ln/>
        </p:spPr>
        <p:txBody>
          <a:bodyPr wrap="square" lIns="0" tIns="0" rIns="0" bIns="0" rtlCol="0" anchor="ctr"/>
          <a:lstStyle/>
          <a:p>
            <a:pPr marL="0" indent="0">
              <a:lnSpc>
                <a:spcPct val="100000"/>
              </a:lnSpc>
              <a:buNone/>
            </a:pPr>
            <a:r>
              <a:rPr lang="en-US" sz="1200" b="1">
                <a:solidFill>
                  <a:srgbClr val="263A42"/>
                </a:solidFill>
                <a:latin typeface="Calibri" pitchFamily="34" charset="0"/>
                <a:ea typeface="Calibri" pitchFamily="34" charset="-122"/>
                <a:cs typeface="Calibri" pitchFamily="34" charset="-120"/>
              </a:rPr>
              <a:t>Limited time as a volunteer</a:t>
            </a:r>
            <a:endParaRPr lang="en-US" sz="1200"/>
          </a:p>
        </p:txBody>
      </p:sp>
      <p:sp>
        <p:nvSpPr>
          <p:cNvPr id="22" name="Shape 20"/>
          <p:cNvSpPr/>
          <p:nvPr/>
        </p:nvSpPr>
        <p:spPr>
          <a:xfrm>
            <a:off x="4645152" y="3986784"/>
            <a:ext cx="3950208" cy="548640"/>
          </a:xfrm>
          <a:prstGeom prst="roundRect">
            <a:avLst>
              <a:gd name="adj" fmla="val 15000"/>
            </a:avLst>
          </a:prstGeom>
          <a:solidFill>
            <a:srgbClr val="EEF4F5"/>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3" name="Text 21"/>
          <p:cNvSpPr/>
          <p:nvPr/>
        </p:nvSpPr>
        <p:spPr>
          <a:xfrm>
            <a:off x="4809744" y="3986784"/>
            <a:ext cx="3657600" cy="548640"/>
          </a:xfrm>
          <a:prstGeom prst="rect">
            <a:avLst/>
          </a:prstGeom>
          <a:noFill/>
          <a:ln/>
        </p:spPr>
        <p:txBody>
          <a:bodyPr wrap="square" lIns="0" tIns="0" rIns="0" bIns="0" rtlCol="0" anchor="ctr"/>
          <a:lstStyle/>
          <a:p>
            <a:pPr marL="0" indent="0">
              <a:lnSpc>
                <a:spcPct val="102000"/>
              </a:lnSpc>
              <a:buNone/>
            </a:pPr>
            <a:r>
              <a:rPr lang="en-US" sz="1150" dirty="0">
                <a:solidFill>
                  <a:srgbClr val="39474F"/>
                </a:solidFill>
                <a:latin typeface="Calibri" pitchFamily="34" charset="0"/>
                <a:ea typeface="Calibri" pitchFamily="34" charset="-122"/>
                <a:cs typeface="Calibri" pitchFamily="34" charset="-120"/>
              </a:rPr>
              <a:t>Reuse templates, delegate within the committee, and lean on your Local Executive and fellow VPs of PD for support.</a:t>
            </a:r>
            <a:endParaRPr lang="en-US" sz="1150" dirty="0"/>
          </a:p>
        </p:txBody>
      </p:sp>
      <p:sp>
        <p:nvSpPr>
          <p:cNvPr id="24" name="Text 22"/>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5" name="Text 23"/>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15</a:t>
            </a:r>
            <a:endParaRPr lang="en-US" sz="900"/>
          </a:p>
        </p:txBody>
      </p:sp>
      <p:pic>
        <p:nvPicPr>
          <p:cNvPr id="29" name="Picture 28">
            <a:extLst>
              <a:ext uri="{FF2B5EF4-FFF2-40B4-BE49-F238E27FC236}">
                <a16:creationId xmlns:a16="http://schemas.microsoft.com/office/drawing/2014/main" id="{B10496B3-8031-26EA-704E-A7B9F41A2356}"/>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9">
    <p:bg>
      <p:bgPr>
        <a:solidFill>
          <a:srgbClr val="F4F6F7"/>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l="24815" r="24815"/>
          <a:stretch/>
        </p:blipFill>
        <p:spPr>
          <a:xfrm>
            <a:off x="0" y="0"/>
            <a:ext cx="3886200" cy="5143500"/>
          </a:xfrm>
          <a:prstGeom prst="rect">
            <a:avLst/>
          </a:prstGeom>
        </p:spPr>
      </p:pic>
      <p:sp>
        <p:nvSpPr>
          <p:cNvPr id="3" name="Shape 0"/>
          <p:cNvSpPr/>
          <p:nvPr/>
        </p:nvSpPr>
        <p:spPr>
          <a:xfrm>
            <a:off x="3886200" y="0"/>
            <a:ext cx="91440" cy="5143500"/>
          </a:xfrm>
          <a:prstGeom prst="rect">
            <a:avLst/>
          </a:prstGeom>
          <a:solidFill>
            <a:srgbClr val="0E9AA7"/>
          </a:solidFill>
          <a:ln/>
        </p:spPr>
        <p:txBody>
          <a:bodyPr/>
          <a:lstStyle/>
          <a:p>
            <a:endParaRPr lang="en-CA"/>
          </a:p>
        </p:txBody>
      </p:sp>
      <p:sp>
        <p:nvSpPr>
          <p:cNvPr id="4" name="Text 1"/>
          <p:cNvSpPr/>
          <p:nvPr/>
        </p:nvSpPr>
        <p:spPr>
          <a:xfrm>
            <a:off x="4297680" y="502920"/>
            <a:ext cx="4389120" cy="274320"/>
          </a:xfrm>
          <a:prstGeom prst="rect">
            <a:avLst/>
          </a:prstGeom>
          <a:noFill/>
          <a:ln/>
        </p:spPr>
        <p:txBody>
          <a:bodyPr wrap="square" lIns="0" tIns="0" rIns="0" bIns="0" rtlCol="0" anchor="ctr"/>
          <a:lstStyle/>
          <a:p>
            <a:pPr marL="0" indent="0">
              <a:buNone/>
            </a:pPr>
            <a:r>
              <a:rPr lang="en-US" sz="1200" b="1" kern="0" spc="200">
                <a:solidFill>
                  <a:srgbClr val="0E9AA7"/>
                </a:solidFill>
                <a:latin typeface="Trebuchet MS" pitchFamily="34" charset="0"/>
                <a:ea typeface="Trebuchet MS" pitchFamily="34" charset="-122"/>
                <a:cs typeface="Trebuchet MS" pitchFamily="34" charset="-120"/>
              </a:rPr>
              <a:t>SUPPORTING MEMBERS</a:t>
            </a:r>
            <a:endParaRPr lang="en-US" sz="1200"/>
          </a:p>
        </p:txBody>
      </p:sp>
      <p:sp>
        <p:nvSpPr>
          <p:cNvPr id="5" name="Text 2"/>
          <p:cNvSpPr/>
          <p:nvPr/>
        </p:nvSpPr>
        <p:spPr>
          <a:xfrm>
            <a:off x="4297680" y="777240"/>
            <a:ext cx="4434840" cy="548640"/>
          </a:xfrm>
          <a:prstGeom prst="rect">
            <a:avLst/>
          </a:prstGeom>
          <a:noFill/>
          <a:ln/>
        </p:spPr>
        <p:txBody>
          <a:bodyPr wrap="square" lIns="0" tIns="0" rIns="0" bIns="0" rtlCol="0" anchor="ctr"/>
          <a:lstStyle/>
          <a:p>
            <a:pPr marL="0" indent="0">
              <a:buNone/>
            </a:pPr>
            <a:r>
              <a:rPr lang="en-US" sz="2600" b="1" dirty="0">
                <a:solidFill>
                  <a:srgbClr val="263A42"/>
                </a:solidFill>
                <a:latin typeface="Trebuchet MS" pitchFamily="34" charset="0"/>
                <a:ea typeface="Trebuchet MS" pitchFamily="34" charset="-122"/>
                <a:cs typeface="Trebuchet MS" pitchFamily="34" charset="-120"/>
              </a:rPr>
              <a:t>Supporting Reps &amp; Members</a:t>
            </a:r>
            <a:endParaRPr lang="en-US" sz="2600" dirty="0"/>
          </a:p>
        </p:txBody>
      </p:sp>
      <p:sp>
        <p:nvSpPr>
          <p:cNvPr id="6" name="Shape 3"/>
          <p:cNvSpPr/>
          <p:nvPr/>
        </p:nvSpPr>
        <p:spPr>
          <a:xfrm>
            <a:off x="4315968" y="1645920"/>
            <a:ext cx="164592" cy="164592"/>
          </a:xfrm>
          <a:prstGeom prst="ellipse">
            <a:avLst/>
          </a:prstGeom>
          <a:solidFill>
            <a:srgbClr val="EFA23B"/>
          </a:solidFill>
          <a:ln/>
        </p:spPr>
        <p:txBody>
          <a:bodyPr/>
          <a:lstStyle/>
          <a:p>
            <a:endParaRPr lang="en-CA"/>
          </a:p>
        </p:txBody>
      </p:sp>
      <p:sp>
        <p:nvSpPr>
          <p:cNvPr id="7" name="Text 4"/>
          <p:cNvSpPr/>
          <p:nvPr/>
        </p:nvSpPr>
        <p:spPr>
          <a:xfrm>
            <a:off x="4617720" y="1622157"/>
            <a:ext cx="4160520" cy="640080"/>
          </a:xfrm>
          <a:prstGeom prst="rect">
            <a:avLst/>
          </a:prstGeom>
          <a:noFill/>
          <a:ln/>
        </p:spPr>
        <p:txBody>
          <a:bodyPr wrap="square" lIns="0" tIns="0" rIns="0" bIns="0" rtlCol="0" anchor="t"/>
          <a:lstStyle/>
          <a:p>
            <a:pPr marL="0" indent="0">
              <a:lnSpc>
                <a:spcPct val="105000"/>
              </a:lnSpc>
              <a:buNone/>
            </a:pPr>
            <a:r>
              <a:rPr lang="en-US" sz="1250" b="1" dirty="0">
                <a:solidFill>
                  <a:srgbClr val="263A42"/>
                </a:solidFill>
                <a:latin typeface="Calibri" pitchFamily="34" charset="0"/>
                <a:ea typeface="Calibri" pitchFamily="34" charset="-122"/>
                <a:cs typeface="Calibri" pitchFamily="34" charset="-120"/>
              </a:rPr>
              <a:t>Be the go-to contact — </a:t>
            </a:r>
            <a:r>
              <a:rPr lang="en-US" sz="1250" dirty="0">
                <a:solidFill>
                  <a:srgbClr val="39474F"/>
                </a:solidFill>
                <a:latin typeface="Calibri" pitchFamily="34" charset="0"/>
                <a:ea typeface="Calibri" pitchFamily="34" charset="-122"/>
                <a:cs typeface="Calibri" pitchFamily="34" charset="-120"/>
              </a:rPr>
              <a:t>Help school reps and members find the right PD opportunity.</a:t>
            </a:r>
            <a:endParaRPr lang="en-US" sz="1250" dirty="0"/>
          </a:p>
        </p:txBody>
      </p:sp>
      <p:sp>
        <p:nvSpPr>
          <p:cNvPr id="8" name="Shape 5"/>
          <p:cNvSpPr/>
          <p:nvPr/>
        </p:nvSpPr>
        <p:spPr>
          <a:xfrm>
            <a:off x="4315968" y="2359152"/>
            <a:ext cx="164592" cy="164592"/>
          </a:xfrm>
          <a:prstGeom prst="ellipse">
            <a:avLst/>
          </a:prstGeom>
          <a:solidFill>
            <a:srgbClr val="EFA23B"/>
          </a:solidFill>
          <a:ln/>
        </p:spPr>
        <p:txBody>
          <a:bodyPr/>
          <a:lstStyle/>
          <a:p>
            <a:endParaRPr lang="en-CA"/>
          </a:p>
        </p:txBody>
      </p:sp>
      <p:sp>
        <p:nvSpPr>
          <p:cNvPr id="9" name="Text 6"/>
          <p:cNvSpPr/>
          <p:nvPr/>
        </p:nvSpPr>
        <p:spPr>
          <a:xfrm>
            <a:off x="4617720" y="2343204"/>
            <a:ext cx="4160520" cy="640080"/>
          </a:xfrm>
          <a:prstGeom prst="rect">
            <a:avLst/>
          </a:prstGeom>
          <a:noFill/>
          <a:ln/>
        </p:spPr>
        <p:txBody>
          <a:bodyPr wrap="square" lIns="0" tIns="0" rIns="0" bIns="0" rtlCol="0" anchor="t"/>
          <a:lstStyle/>
          <a:p>
            <a:pPr marL="0" indent="0">
              <a:lnSpc>
                <a:spcPct val="105000"/>
              </a:lnSpc>
              <a:buNone/>
            </a:pPr>
            <a:r>
              <a:rPr lang="en-US" sz="1250" b="1" dirty="0">
                <a:solidFill>
                  <a:srgbClr val="263A42"/>
                </a:solidFill>
                <a:latin typeface="Calibri" pitchFamily="34" charset="0"/>
                <a:ea typeface="Calibri" pitchFamily="34" charset="-122"/>
                <a:cs typeface="Calibri" pitchFamily="34" charset="-120"/>
              </a:rPr>
              <a:t>Share what's available — </a:t>
            </a:r>
            <a:r>
              <a:rPr lang="en-US" sz="1250" dirty="0">
                <a:solidFill>
                  <a:srgbClr val="39474F"/>
                </a:solidFill>
                <a:latin typeface="Calibri" pitchFamily="34" charset="0"/>
                <a:ea typeface="Calibri" pitchFamily="34" charset="-122"/>
                <a:cs typeface="Calibri" pitchFamily="34" charset="-120"/>
              </a:rPr>
              <a:t>Communicate grants, deadlines, and learning events clearly.</a:t>
            </a:r>
            <a:endParaRPr lang="en-US" sz="1250" dirty="0"/>
          </a:p>
        </p:txBody>
      </p:sp>
      <p:sp>
        <p:nvSpPr>
          <p:cNvPr id="10" name="Shape 7"/>
          <p:cNvSpPr/>
          <p:nvPr/>
        </p:nvSpPr>
        <p:spPr>
          <a:xfrm>
            <a:off x="4315968" y="3072384"/>
            <a:ext cx="164592" cy="164592"/>
          </a:xfrm>
          <a:prstGeom prst="ellipse">
            <a:avLst/>
          </a:prstGeom>
          <a:solidFill>
            <a:srgbClr val="EFA23B"/>
          </a:solidFill>
          <a:ln/>
        </p:spPr>
        <p:txBody>
          <a:bodyPr/>
          <a:lstStyle/>
          <a:p>
            <a:endParaRPr lang="en-CA"/>
          </a:p>
        </p:txBody>
      </p:sp>
      <p:sp>
        <p:nvSpPr>
          <p:cNvPr id="11" name="Text 8"/>
          <p:cNvSpPr/>
          <p:nvPr/>
        </p:nvSpPr>
        <p:spPr>
          <a:xfrm>
            <a:off x="4617720" y="3056436"/>
            <a:ext cx="4160520" cy="640080"/>
          </a:xfrm>
          <a:prstGeom prst="rect">
            <a:avLst/>
          </a:prstGeom>
          <a:noFill/>
          <a:ln/>
        </p:spPr>
        <p:txBody>
          <a:bodyPr wrap="square" lIns="0" tIns="0" rIns="0" bIns="0" rtlCol="0" anchor="t"/>
          <a:lstStyle/>
          <a:p>
            <a:pPr marL="0" indent="0">
              <a:lnSpc>
                <a:spcPct val="105000"/>
              </a:lnSpc>
              <a:buNone/>
            </a:pPr>
            <a:r>
              <a:rPr lang="en-US" sz="1250" b="1" dirty="0">
                <a:solidFill>
                  <a:srgbClr val="263A42"/>
                </a:solidFill>
                <a:latin typeface="Calibri" pitchFamily="34" charset="0"/>
                <a:ea typeface="Calibri" pitchFamily="34" charset="-122"/>
                <a:cs typeface="Calibri" pitchFamily="34" charset="-120"/>
              </a:rPr>
              <a:t>Guide applications — </a:t>
            </a:r>
            <a:r>
              <a:rPr lang="en-US" sz="1250" dirty="0">
                <a:solidFill>
                  <a:srgbClr val="39474F"/>
                </a:solidFill>
                <a:latin typeface="Calibri" pitchFamily="34" charset="0"/>
                <a:ea typeface="Calibri" pitchFamily="34" charset="-122"/>
                <a:cs typeface="Calibri" pitchFamily="34" charset="-120"/>
              </a:rPr>
              <a:t>Walk members through forms, criteria, and timelines.</a:t>
            </a:r>
            <a:endParaRPr lang="en-US" sz="1250" dirty="0"/>
          </a:p>
        </p:txBody>
      </p:sp>
      <p:sp>
        <p:nvSpPr>
          <p:cNvPr id="12" name="Shape 9"/>
          <p:cNvSpPr/>
          <p:nvPr/>
        </p:nvSpPr>
        <p:spPr>
          <a:xfrm>
            <a:off x="4315968" y="3785616"/>
            <a:ext cx="164592" cy="164592"/>
          </a:xfrm>
          <a:prstGeom prst="ellipse">
            <a:avLst/>
          </a:prstGeom>
          <a:solidFill>
            <a:srgbClr val="EFA23B"/>
          </a:solidFill>
          <a:ln/>
        </p:spPr>
        <p:txBody>
          <a:bodyPr/>
          <a:lstStyle/>
          <a:p>
            <a:endParaRPr lang="en-CA"/>
          </a:p>
        </p:txBody>
      </p:sp>
      <p:sp>
        <p:nvSpPr>
          <p:cNvPr id="13" name="Text 10"/>
          <p:cNvSpPr/>
          <p:nvPr/>
        </p:nvSpPr>
        <p:spPr>
          <a:xfrm>
            <a:off x="4617720" y="3769668"/>
            <a:ext cx="4160520" cy="640080"/>
          </a:xfrm>
          <a:prstGeom prst="rect">
            <a:avLst/>
          </a:prstGeom>
          <a:noFill/>
          <a:ln/>
        </p:spPr>
        <p:txBody>
          <a:bodyPr wrap="square" lIns="0" tIns="0" rIns="0" bIns="0" rtlCol="0" anchor="t"/>
          <a:lstStyle/>
          <a:p>
            <a:pPr marL="0" indent="0">
              <a:lnSpc>
                <a:spcPct val="105000"/>
              </a:lnSpc>
              <a:buNone/>
            </a:pPr>
            <a:r>
              <a:rPr lang="en-US" sz="1250" b="1" dirty="0">
                <a:solidFill>
                  <a:srgbClr val="263A42"/>
                </a:solidFill>
                <a:latin typeface="Calibri" pitchFamily="34" charset="0"/>
                <a:ea typeface="Calibri" pitchFamily="34" charset="-122"/>
                <a:cs typeface="Calibri" pitchFamily="34" charset="-120"/>
              </a:rPr>
              <a:t>Listen and advocate — </a:t>
            </a:r>
            <a:r>
              <a:rPr lang="en-US" sz="1250" dirty="0">
                <a:solidFill>
                  <a:srgbClr val="39474F"/>
                </a:solidFill>
                <a:latin typeface="Calibri" pitchFamily="34" charset="0"/>
                <a:ea typeface="Calibri" pitchFamily="34" charset="-122"/>
                <a:cs typeface="Calibri" pitchFamily="34" charset="-120"/>
              </a:rPr>
              <a:t>Bring members' learning needs to the Local Executive.</a:t>
            </a:r>
            <a:endParaRPr lang="en-US" sz="1250" dirty="0"/>
          </a:p>
        </p:txBody>
      </p:sp>
      <p:sp>
        <p:nvSpPr>
          <p:cNvPr id="14" name="Text 11"/>
          <p:cNvSpPr/>
          <p:nvPr/>
        </p:nvSpPr>
        <p:spPr>
          <a:xfrm>
            <a:off x="4297680" y="4791456"/>
            <a:ext cx="36576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15" name="Text 12"/>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9</a:t>
            </a:r>
            <a:endParaRPr lang="en-US" sz="900"/>
          </a:p>
        </p:txBody>
      </p:sp>
      <p:pic>
        <p:nvPicPr>
          <p:cNvPr id="16" name="Picture 15">
            <a:extLst>
              <a:ext uri="{FF2B5EF4-FFF2-40B4-BE49-F238E27FC236}">
                <a16:creationId xmlns:a16="http://schemas.microsoft.com/office/drawing/2014/main" id="{3C7C3712-EFAC-F230-62F5-FD2A0C7A46F8}"/>
              </a:ext>
            </a:extLst>
          </p:cNvPr>
          <p:cNvPicPr>
            <a:picLocks noChangeAspect="1"/>
          </p:cNvPicPr>
          <p:nvPr/>
        </p:nvPicPr>
        <p:blipFill rotWithShape="1">
          <a:blip r:embed="rId4">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1">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dirty="0">
                <a:solidFill>
                  <a:srgbClr val="0E9AA7"/>
                </a:solidFill>
                <a:latin typeface="Trebuchet MS" pitchFamily="34" charset="0"/>
              </a:rPr>
              <a:t>SUPPORTING YOU</a:t>
            </a:r>
            <a:endParaRPr lang="en-US" sz="1200" dirty="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Resources &amp; Tools</a:t>
            </a:r>
            <a:endParaRPr lang="en-US" sz="2800" dirty="0"/>
          </a:p>
        </p:txBody>
      </p:sp>
      <p:sp>
        <p:nvSpPr>
          <p:cNvPr id="4" name="Shape 2"/>
          <p:cNvSpPr/>
          <p:nvPr/>
        </p:nvSpPr>
        <p:spPr>
          <a:xfrm>
            <a:off x="548640"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p:cNvSpPr/>
          <p:nvPr/>
        </p:nvSpPr>
        <p:spPr>
          <a:xfrm>
            <a:off x="548640" y="1463040"/>
            <a:ext cx="91440" cy="960120"/>
          </a:xfrm>
          <a:prstGeom prst="rect">
            <a:avLst/>
          </a:prstGeom>
          <a:solidFill>
            <a:srgbClr val="0E9AA7"/>
          </a:solidFill>
          <a:ln/>
        </p:spPr>
        <p:txBody>
          <a:bodyPr/>
          <a:lstStyle/>
          <a:p>
            <a:endParaRPr lang="en-CA"/>
          </a:p>
        </p:txBody>
      </p:sp>
      <p:sp>
        <p:nvSpPr>
          <p:cNvPr id="6" name="Text 4"/>
          <p:cNvSpPr/>
          <p:nvPr/>
        </p:nvSpPr>
        <p:spPr>
          <a:xfrm>
            <a:off x="804672" y="1497276"/>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ea typeface="Trebuchet MS" pitchFamily="34" charset="-122"/>
                <a:cs typeface="Trebuchet MS" pitchFamily="34" charset="-120"/>
              </a:rPr>
              <a:t>Provincial Publications</a:t>
            </a:r>
            <a:endParaRPr lang="en-US" sz="1300" dirty="0"/>
          </a:p>
        </p:txBody>
      </p:sp>
      <p:sp>
        <p:nvSpPr>
          <p:cNvPr id="7" name="Text 5"/>
          <p:cNvSpPr/>
          <p:nvPr/>
        </p:nvSpPr>
        <p:spPr>
          <a:xfrm>
            <a:off x="804672" y="1834275"/>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Your guide to union structure, roles &amp; responsibilities, governance and parliamentary procedures, policies and directives.</a:t>
            </a:r>
            <a:endParaRPr lang="en-US" sz="1100" dirty="0"/>
          </a:p>
        </p:txBody>
      </p:sp>
      <p:sp>
        <p:nvSpPr>
          <p:cNvPr id="8" name="Shape 6"/>
          <p:cNvSpPr/>
          <p:nvPr/>
        </p:nvSpPr>
        <p:spPr>
          <a:xfrm>
            <a:off x="4645152" y="1463040"/>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9" name="Shape 7"/>
          <p:cNvSpPr/>
          <p:nvPr/>
        </p:nvSpPr>
        <p:spPr>
          <a:xfrm>
            <a:off x="4645152" y="1463040"/>
            <a:ext cx="91440" cy="960120"/>
          </a:xfrm>
          <a:prstGeom prst="rect">
            <a:avLst/>
          </a:prstGeom>
          <a:solidFill>
            <a:srgbClr val="0E9AA7"/>
          </a:solidFill>
          <a:ln/>
        </p:spPr>
        <p:txBody>
          <a:bodyPr/>
          <a:lstStyle/>
          <a:p>
            <a:endParaRPr lang="en-CA"/>
          </a:p>
        </p:txBody>
      </p:sp>
      <p:sp>
        <p:nvSpPr>
          <p:cNvPr id="10" name="Text 8"/>
          <p:cNvSpPr/>
          <p:nvPr/>
        </p:nvSpPr>
        <p:spPr>
          <a:xfrm>
            <a:off x="4901184" y="1591056"/>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Peers</a:t>
            </a:r>
            <a:endParaRPr lang="en-US" sz="1300" dirty="0"/>
          </a:p>
        </p:txBody>
      </p:sp>
      <p:sp>
        <p:nvSpPr>
          <p:cNvPr id="11" name="Text 9"/>
          <p:cNvSpPr/>
          <p:nvPr/>
        </p:nvSpPr>
        <p:spPr>
          <a:xfrm>
            <a:off x="4901184" y="1920240"/>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Lean on your colleagues in the same role in other Locals across the province.  </a:t>
            </a:r>
            <a:endParaRPr lang="en-US" sz="1100" dirty="0"/>
          </a:p>
        </p:txBody>
      </p:sp>
      <p:sp>
        <p:nvSpPr>
          <p:cNvPr id="12" name="Shape 10"/>
          <p:cNvSpPr/>
          <p:nvPr/>
        </p:nvSpPr>
        <p:spPr>
          <a:xfrm>
            <a:off x="548640"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3" name="Shape 11"/>
          <p:cNvSpPr/>
          <p:nvPr/>
        </p:nvSpPr>
        <p:spPr>
          <a:xfrm>
            <a:off x="548640" y="2551176"/>
            <a:ext cx="91440" cy="960120"/>
          </a:xfrm>
          <a:prstGeom prst="rect">
            <a:avLst/>
          </a:prstGeom>
          <a:solidFill>
            <a:srgbClr val="0E9AA7"/>
          </a:solidFill>
          <a:ln/>
        </p:spPr>
        <p:txBody>
          <a:bodyPr/>
          <a:lstStyle/>
          <a:p>
            <a:endParaRPr lang="en-CA"/>
          </a:p>
        </p:txBody>
      </p:sp>
      <p:sp>
        <p:nvSpPr>
          <p:cNvPr id="14" name="Text 12"/>
          <p:cNvSpPr/>
          <p:nvPr/>
        </p:nvSpPr>
        <p:spPr>
          <a:xfrm>
            <a:off x="804672" y="2679192"/>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Local Publications</a:t>
            </a:r>
            <a:endParaRPr lang="en-US" sz="1300" dirty="0"/>
          </a:p>
        </p:txBody>
      </p:sp>
      <p:sp>
        <p:nvSpPr>
          <p:cNvPr id="15" name="Text 13"/>
          <p:cNvSpPr/>
          <p:nvPr/>
        </p:nvSpPr>
        <p:spPr>
          <a:xfrm>
            <a:off x="804672" y="3008376"/>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Your guide to your Local structure, roles &amp; responsibilities, and expectations.  </a:t>
            </a:r>
            <a:endParaRPr lang="en-US" sz="1100" dirty="0"/>
          </a:p>
        </p:txBody>
      </p:sp>
      <p:sp>
        <p:nvSpPr>
          <p:cNvPr id="16" name="Shape 14"/>
          <p:cNvSpPr/>
          <p:nvPr/>
        </p:nvSpPr>
        <p:spPr>
          <a:xfrm>
            <a:off x="4645152" y="2551176"/>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7" name="Shape 15"/>
          <p:cNvSpPr/>
          <p:nvPr/>
        </p:nvSpPr>
        <p:spPr>
          <a:xfrm>
            <a:off x="4645152" y="2551176"/>
            <a:ext cx="91440" cy="960120"/>
          </a:xfrm>
          <a:prstGeom prst="rect">
            <a:avLst/>
          </a:prstGeom>
          <a:solidFill>
            <a:srgbClr val="0E9AA7"/>
          </a:solidFill>
          <a:ln/>
        </p:spPr>
        <p:txBody>
          <a:bodyPr/>
          <a:lstStyle/>
          <a:p>
            <a:endParaRPr lang="en-CA"/>
          </a:p>
        </p:txBody>
      </p:sp>
      <p:sp>
        <p:nvSpPr>
          <p:cNvPr id="18" name="Text 16"/>
          <p:cNvSpPr/>
          <p:nvPr/>
        </p:nvSpPr>
        <p:spPr>
          <a:xfrm>
            <a:off x="4901184" y="2679192"/>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Provincial PD Committee</a:t>
            </a:r>
            <a:endParaRPr lang="en-US" sz="1300" dirty="0"/>
          </a:p>
        </p:txBody>
      </p:sp>
      <p:sp>
        <p:nvSpPr>
          <p:cNvPr id="19" name="Text 17"/>
          <p:cNvSpPr/>
          <p:nvPr/>
        </p:nvSpPr>
        <p:spPr>
          <a:xfrm>
            <a:off x="4901184" y="3008376"/>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Liaison support, guidelines, and shared expertise.</a:t>
            </a:r>
            <a:endParaRPr lang="en-US" sz="1100" dirty="0"/>
          </a:p>
        </p:txBody>
      </p:sp>
      <p:sp>
        <p:nvSpPr>
          <p:cNvPr id="20" name="Shape 18"/>
          <p:cNvSpPr/>
          <p:nvPr/>
        </p:nvSpPr>
        <p:spPr>
          <a:xfrm>
            <a:off x="548640"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1" name="Shape 19"/>
          <p:cNvSpPr/>
          <p:nvPr/>
        </p:nvSpPr>
        <p:spPr>
          <a:xfrm>
            <a:off x="548640" y="3639312"/>
            <a:ext cx="91440" cy="960120"/>
          </a:xfrm>
          <a:prstGeom prst="rect">
            <a:avLst/>
          </a:prstGeom>
          <a:solidFill>
            <a:srgbClr val="0E9AA7"/>
          </a:solidFill>
          <a:ln/>
        </p:spPr>
        <p:txBody>
          <a:bodyPr/>
          <a:lstStyle/>
          <a:p>
            <a:endParaRPr lang="en-CA"/>
          </a:p>
        </p:txBody>
      </p:sp>
      <p:sp>
        <p:nvSpPr>
          <p:cNvPr id="22" name="Text 20"/>
          <p:cNvSpPr/>
          <p:nvPr/>
        </p:nvSpPr>
        <p:spPr>
          <a:xfrm>
            <a:off x="804672" y="3767328"/>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Predecessors</a:t>
            </a:r>
            <a:endParaRPr lang="en-US" sz="1300" dirty="0"/>
          </a:p>
        </p:txBody>
      </p:sp>
      <p:sp>
        <p:nvSpPr>
          <p:cNvPr id="23" name="Text 21"/>
          <p:cNvSpPr/>
          <p:nvPr/>
        </p:nvSpPr>
        <p:spPr>
          <a:xfrm>
            <a:off x="804672" y="4096512"/>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Lean on your colleagues who were in your role in the past. </a:t>
            </a:r>
            <a:endParaRPr lang="en-US" sz="1100" dirty="0"/>
          </a:p>
        </p:txBody>
      </p:sp>
      <p:sp>
        <p:nvSpPr>
          <p:cNvPr id="24" name="Shape 22"/>
          <p:cNvSpPr/>
          <p:nvPr/>
        </p:nvSpPr>
        <p:spPr>
          <a:xfrm>
            <a:off x="4645152" y="3639312"/>
            <a:ext cx="3950208" cy="960120"/>
          </a:xfrm>
          <a:prstGeom prst="roundRect">
            <a:avLst>
              <a:gd name="adj" fmla="val 8571"/>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5" name="Shape 23"/>
          <p:cNvSpPr/>
          <p:nvPr/>
        </p:nvSpPr>
        <p:spPr>
          <a:xfrm>
            <a:off x="4645152" y="3639312"/>
            <a:ext cx="91440" cy="960120"/>
          </a:xfrm>
          <a:prstGeom prst="rect">
            <a:avLst/>
          </a:prstGeom>
          <a:solidFill>
            <a:srgbClr val="0E9AA7"/>
          </a:solidFill>
          <a:ln/>
        </p:spPr>
        <p:txBody>
          <a:bodyPr/>
          <a:lstStyle/>
          <a:p>
            <a:endParaRPr lang="en-CA"/>
          </a:p>
        </p:txBody>
      </p:sp>
      <p:sp>
        <p:nvSpPr>
          <p:cNvPr id="26" name="Text 24"/>
          <p:cNvSpPr/>
          <p:nvPr/>
        </p:nvSpPr>
        <p:spPr>
          <a:xfrm>
            <a:off x="4901184" y="3767328"/>
            <a:ext cx="3538728" cy="320040"/>
          </a:xfrm>
          <a:prstGeom prst="rect">
            <a:avLst/>
          </a:prstGeom>
          <a:noFill/>
          <a:ln/>
        </p:spPr>
        <p:txBody>
          <a:bodyPr wrap="square" lIns="0" tIns="0" rIns="0" bIns="0" rtlCol="0" anchor="ctr"/>
          <a:lstStyle/>
          <a:p>
            <a:pPr marL="0" indent="0">
              <a:buNone/>
            </a:pPr>
            <a:r>
              <a:rPr lang="en-US" sz="1300" b="1" dirty="0">
                <a:solidFill>
                  <a:srgbClr val="263A42"/>
                </a:solidFill>
                <a:latin typeface="Trebuchet MS" pitchFamily="34" charset="0"/>
              </a:rPr>
              <a:t>Central Office</a:t>
            </a:r>
            <a:endParaRPr lang="en-US" sz="1300" dirty="0"/>
          </a:p>
        </p:txBody>
      </p:sp>
      <p:sp>
        <p:nvSpPr>
          <p:cNvPr id="27" name="Text 25"/>
          <p:cNvSpPr/>
          <p:nvPr/>
        </p:nvSpPr>
        <p:spPr>
          <a:xfrm>
            <a:off x="4901184" y="4096512"/>
            <a:ext cx="3538728" cy="45720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Amanda O’Regan-Marchand is a wealth of knowledge for tips and tricks and maintains a shared drive of resources for you.</a:t>
            </a:r>
            <a:endParaRPr lang="en-US" sz="1100" dirty="0"/>
          </a:p>
        </p:txBody>
      </p:sp>
      <p:sp>
        <p:nvSpPr>
          <p:cNvPr id="28" name="Text 26"/>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9" name="Text 27"/>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11</a:t>
            </a:r>
            <a:endParaRPr lang="en-US" sz="900"/>
          </a:p>
        </p:txBody>
      </p:sp>
      <p:pic>
        <p:nvPicPr>
          <p:cNvPr id="30" name="Picture 29">
            <a:extLst>
              <a:ext uri="{FF2B5EF4-FFF2-40B4-BE49-F238E27FC236}">
                <a16:creationId xmlns:a16="http://schemas.microsoft.com/office/drawing/2014/main" id="{2E83700B-26EE-3430-98EB-1EA0CBD1B570}"/>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7">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ACTION PLANNING</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Your First 90 Days</a:t>
            </a:r>
            <a:endParaRPr lang="en-US" sz="2800" dirty="0"/>
          </a:p>
        </p:txBody>
      </p:sp>
      <p:sp>
        <p:nvSpPr>
          <p:cNvPr id="4" name="Shape 2"/>
          <p:cNvSpPr/>
          <p:nvPr/>
        </p:nvSpPr>
        <p:spPr>
          <a:xfrm>
            <a:off x="548640" y="1554480"/>
            <a:ext cx="2615184" cy="2743200"/>
          </a:xfrm>
          <a:prstGeom prst="roundRect">
            <a:avLst>
              <a:gd name="adj" fmla="val 314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p:cNvSpPr/>
          <p:nvPr/>
        </p:nvSpPr>
        <p:spPr>
          <a:xfrm>
            <a:off x="548640" y="1554480"/>
            <a:ext cx="2615184" cy="658368"/>
          </a:xfrm>
          <a:prstGeom prst="roundRect">
            <a:avLst>
              <a:gd name="adj" fmla="val 12500"/>
            </a:avLst>
          </a:prstGeom>
          <a:solidFill>
            <a:srgbClr val="0E9AA7"/>
          </a:solidFill>
          <a:ln/>
        </p:spPr>
        <p:txBody>
          <a:bodyPr/>
          <a:lstStyle/>
          <a:p>
            <a:endParaRPr lang="en-CA"/>
          </a:p>
        </p:txBody>
      </p:sp>
      <p:sp>
        <p:nvSpPr>
          <p:cNvPr id="6" name="Shape 4"/>
          <p:cNvSpPr/>
          <p:nvPr/>
        </p:nvSpPr>
        <p:spPr>
          <a:xfrm>
            <a:off x="548640" y="1883664"/>
            <a:ext cx="2615184" cy="329184"/>
          </a:xfrm>
          <a:prstGeom prst="rect">
            <a:avLst/>
          </a:prstGeom>
          <a:solidFill>
            <a:srgbClr val="0E9AA7"/>
          </a:solidFill>
          <a:ln/>
        </p:spPr>
        <p:txBody>
          <a:bodyPr/>
          <a:lstStyle/>
          <a:p>
            <a:endParaRPr lang="en-CA"/>
          </a:p>
        </p:txBody>
      </p:sp>
      <p:sp>
        <p:nvSpPr>
          <p:cNvPr id="7" name="Text 5"/>
          <p:cNvSpPr/>
          <p:nvPr/>
        </p:nvSpPr>
        <p:spPr>
          <a:xfrm>
            <a:off x="731520" y="1645920"/>
            <a:ext cx="2249424" cy="228600"/>
          </a:xfrm>
          <a:prstGeom prst="rect">
            <a:avLst/>
          </a:prstGeom>
          <a:noFill/>
          <a:ln/>
        </p:spPr>
        <p:txBody>
          <a:bodyPr wrap="square" lIns="0" tIns="0" rIns="0" bIns="0" rtlCol="0" anchor="ctr"/>
          <a:lstStyle/>
          <a:p>
            <a:pPr marL="0" indent="0">
              <a:buNone/>
            </a:pPr>
            <a:r>
              <a:rPr lang="en-US" sz="1050" b="1" kern="0" spc="100">
                <a:solidFill>
                  <a:srgbClr val="C7ECEF"/>
                </a:solidFill>
                <a:latin typeface="Trebuchet MS" pitchFamily="34" charset="0"/>
                <a:ea typeface="Trebuchet MS" pitchFamily="34" charset="-122"/>
                <a:cs typeface="Trebuchet MS" pitchFamily="34" charset="-120"/>
              </a:rPr>
              <a:t>FIRST WEEKS</a:t>
            </a:r>
            <a:endParaRPr lang="en-US" sz="1050"/>
          </a:p>
        </p:txBody>
      </p:sp>
      <p:sp>
        <p:nvSpPr>
          <p:cNvPr id="8" name="Text 6"/>
          <p:cNvSpPr/>
          <p:nvPr/>
        </p:nvSpPr>
        <p:spPr>
          <a:xfrm>
            <a:off x="731520" y="1856232"/>
            <a:ext cx="2249424" cy="320040"/>
          </a:xfrm>
          <a:prstGeom prst="rect">
            <a:avLst/>
          </a:prstGeom>
          <a:noFill/>
          <a:ln/>
        </p:spPr>
        <p:txBody>
          <a:bodyPr wrap="square" lIns="0" tIns="0" rIns="0" bIns="0" rtlCol="0" anchor="ctr"/>
          <a:lstStyle/>
          <a:p>
            <a:pPr marL="0" indent="0">
              <a:buNone/>
            </a:pPr>
            <a:r>
              <a:rPr lang="en-US" sz="1600" b="1">
                <a:solidFill>
                  <a:srgbClr val="FFFFFF"/>
                </a:solidFill>
                <a:latin typeface="Trebuchet MS" pitchFamily="34" charset="0"/>
                <a:ea typeface="Trebuchet MS" pitchFamily="34" charset="-122"/>
                <a:cs typeface="Trebuchet MS" pitchFamily="34" charset="-120"/>
              </a:rPr>
              <a:t>Get oriented</a:t>
            </a:r>
            <a:endParaRPr lang="en-US" sz="1600"/>
          </a:p>
        </p:txBody>
      </p:sp>
      <p:sp>
        <p:nvSpPr>
          <p:cNvPr id="9" name="Shape 7"/>
          <p:cNvSpPr/>
          <p:nvPr/>
        </p:nvSpPr>
        <p:spPr>
          <a:xfrm>
            <a:off x="749808" y="2478024"/>
            <a:ext cx="118872" cy="118872"/>
          </a:xfrm>
          <a:prstGeom prst="ellipse">
            <a:avLst/>
          </a:prstGeom>
          <a:solidFill>
            <a:srgbClr val="EFA23B"/>
          </a:solidFill>
          <a:ln/>
        </p:spPr>
        <p:txBody>
          <a:bodyPr/>
          <a:lstStyle/>
          <a:p>
            <a:endParaRPr lang="en-CA"/>
          </a:p>
        </p:txBody>
      </p:sp>
      <p:sp>
        <p:nvSpPr>
          <p:cNvPr id="10" name="Text 8"/>
          <p:cNvSpPr/>
          <p:nvPr/>
        </p:nvSpPr>
        <p:spPr>
          <a:xfrm>
            <a:off x="960120" y="2455590"/>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Read the relevant publications and last year’s records</a:t>
            </a:r>
            <a:endParaRPr lang="en-US" sz="1100" dirty="0"/>
          </a:p>
        </p:txBody>
      </p:sp>
      <p:sp>
        <p:nvSpPr>
          <p:cNvPr id="11" name="Shape 9"/>
          <p:cNvSpPr/>
          <p:nvPr/>
        </p:nvSpPr>
        <p:spPr>
          <a:xfrm>
            <a:off x="749808" y="3044952"/>
            <a:ext cx="118872" cy="118872"/>
          </a:xfrm>
          <a:prstGeom prst="ellipse">
            <a:avLst/>
          </a:prstGeom>
          <a:solidFill>
            <a:srgbClr val="EFA23B"/>
          </a:solidFill>
          <a:ln/>
        </p:spPr>
        <p:txBody>
          <a:bodyPr/>
          <a:lstStyle/>
          <a:p>
            <a:endParaRPr lang="en-CA"/>
          </a:p>
        </p:txBody>
      </p:sp>
      <p:sp>
        <p:nvSpPr>
          <p:cNvPr id="12" name="Text 10"/>
          <p:cNvSpPr/>
          <p:nvPr/>
        </p:nvSpPr>
        <p:spPr>
          <a:xfrm>
            <a:off x="960120" y="3030333"/>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Meet your committee and the Executive</a:t>
            </a:r>
            <a:endParaRPr lang="en-US" sz="1100" dirty="0"/>
          </a:p>
        </p:txBody>
      </p:sp>
      <p:sp>
        <p:nvSpPr>
          <p:cNvPr id="13" name="Shape 11"/>
          <p:cNvSpPr/>
          <p:nvPr/>
        </p:nvSpPr>
        <p:spPr>
          <a:xfrm>
            <a:off x="749808" y="3611880"/>
            <a:ext cx="118872" cy="118872"/>
          </a:xfrm>
          <a:prstGeom prst="ellipse">
            <a:avLst/>
          </a:prstGeom>
          <a:solidFill>
            <a:srgbClr val="EFA23B"/>
          </a:solidFill>
          <a:ln/>
        </p:spPr>
        <p:txBody>
          <a:bodyPr/>
          <a:lstStyle/>
          <a:p>
            <a:endParaRPr lang="en-CA"/>
          </a:p>
        </p:txBody>
      </p:sp>
      <p:sp>
        <p:nvSpPr>
          <p:cNvPr id="14" name="Text 12"/>
          <p:cNvSpPr/>
          <p:nvPr/>
        </p:nvSpPr>
        <p:spPr>
          <a:xfrm>
            <a:off x="960120" y="3597261"/>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Find the key forms and deadlines</a:t>
            </a:r>
            <a:endParaRPr lang="en-US" sz="1100" dirty="0"/>
          </a:p>
        </p:txBody>
      </p:sp>
      <p:sp>
        <p:nvSpPr>
          <p:cNvPr id="15" name="Shape 13"/>
          <p:cNvSpPr/>
          <p:nvPr/>
        </p:nvSpPr>
        <p:spPr>
          <a:xfrm>
            <a:off x="3310128" y="1562295"/>
            <a:ext cx="2615184" cy="2743200"/>
          </a:xfrm>
          <a:prstGeom prst="roundRect">
            <a:avLst>
              <a:gd name="adj" fmla="val 314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6" name="Shape 14"/>
          <p:cNvSpPr/>
          <p:nvPr/>
        </p:nvSpPr>
        <p:spPr>
          <a:xfrm>
            <a:off x="3310128" y="1554480"/>
            <a:ext cx="2615184" cy="658368"/>
          </a:xfrm>
          <a:prstGeom prst="roundRect">
            <a:avLst>
              <a:gd name="adj" fmla="val 12500"/>
            </a:avLst>
          </a:prstGeom>
          <a:solidFill>
            <a:srgbClr val="0E9AA7"/>
          </a:solidFill>
          <a:ln/>
        </p:spPr>
        <p:txBody>
          <a:bodyPr/>
          <a:lstStyle/>
          <a:p>
            <a:endParaRPr lang="en-CA"/>
          </a:p>
        </p:txBody>
      </p:sp>
      <p:sp>
        <p:nvSpPr>
          <p:cNvPr id="17" name="Shape 15"/>
          <p:cNvSpPr/>
          <p:nvPr/>
        </p:nvSpPr>
        <p:spPr>
          <a:xfrm>
            <a:off x="3310128" y="1883664"/>
            <a:ext cx="2615184" cy="329184"/>
          </a:xfrm>
          <a:prstGeom prst="rect">
            <a:avLst/>
          </a:prstGeom>
          <a:solidFill>
            <a:srgbClr val="0E9AA7"/>
          </a:solidFill>
          <a:ln/>
        </p:spPr>
        <p:txBody>
          <a:bodyPr/>
          <a:lstStyle/>
          <a:p>
            <a:endParaRPr lang="en-CA"/>
          </a:p>
        </p:txBody>
      </p:sp>
      <p:sp>
        <p:nvSpPr>
          <p:cNvPr id="18" name="Text 16"/>
          <p:cNvSpPr/>
          <p:nvPr/>
        </p:nvSpPr>
        <p:spPr>
          <a:xfrm>
            <a:off x="3493008" y="1645920"/>
            <a:ext cx="2249424" cy="228600"/>
          </a:xfrm>
          <a:prstGeom prst="rect">
            <a:avLst/>
          </a:prstGeom>
          <a:noFill/>
          <a:ln/>
        </p:spPr>
        <p:txBody>
          <a:bodyPr wrap="square" lIns="0" tIns="0" rIns="0" bIns="0" rtlCol="0" anchor="ctr"/>
          <a:lstStyle/>
          <a:p>
            <a:pPr marL="0" indent="0">
              <a:buNone/>
            </a:pPr>
            <a:r>
              <a:rPr lang="en-US" sz="1050" b="1" kern="0" spc="100">
                <a:solidFill>
                  <a:srgbClr val="C7ECEF"/>
                </a:solidFill>
                <a:latin typeface="Trebuchet MS" pitchFamily="34" charset="0"/>
                <a:ea typeface="Trebuchet MS" pitchFamily="34" charset="-122"/>
                <a:cs typeface="Trebuchet MS" pitchFamily="34" charset="-120"/>
              </a:rPr>
              <a:t>FIRST MONTH</a:t>
            </a:r>
            <a:endParaRPr lang="en-US" sz="1050"/>
          </a:p>
        </p:txBody>
      </p:sp>
      <p:sp>
        <p:nvSpPr>
          <p:cNvPr id="19" name="Text 17"/>
          <p:cNvSpPr/>
          <p:nvPr/>
        </p:nvSpPr>
        <p:spPr>
          <a:xfrm>
            <a:off x="3493008" y="1856232"/>
            <a:ext cx="2249424" cy="320040"/>
          </a:xfrm>
          <a:prstGeom prst="rect">
            <a:avLst/>
          </a:prstGeom>
          <a:noFill/>
          <a:ln/>
        </p:spPr>
        <p:txBody>
          <a:bodyPr wrap="square" lIns="0" tIns="0" rIns="0" bIns="0" rtlCol="0" anchor="ctr"/>
          <a:lstStyle/>
          <a:p>
            <a:pPr marL="0" indent="0">
              <a:buNone/>
            </a:pPr>
            <a:r>
              <a:rPr lang="en-US" sz="1600" b="1">
                <a:solidFill>
                  <a:srgbClr val="FFFFFF"/>
                </a:solidFill>
                <a:latin typeface="Trebuchet MS" pitchFamily="34" charset="0"/>
                <a:ea typeface="Trebuchet MS" pitchFamily="34" charset="-122"/>
                <a:cs typeface="Trebuchet MS" pitchFamily="34" charset="-120"/>
              </a:rPr>
              <a:t>Connect</a:t>
            </a:r>
            <a:endParaRPr lang="en-US" sz="1600"/>
          </a:p>
        </p:txBody>
      </p:sp>
      <p:sp>
        <p:nvSpPr>
          <p:cNvPr id="20" name="Shape 18"/>
          <p:cNvSpPr/>
          <p:nvPr/>
        </p:nvSpPr>
        <p:spPr>
          <a:xfrm>
            <a:off x="3511296" y="2478024"/>
            <a:ext cx="118872" cy="118872"/>
          </a:xfrm>
          <a:prstGeom prst="ellipse">
            <a:avLst/>
          </a:prstGeom>
          <a:solidFill>
            <a:srgbClr val="EFA23B"/>
          </a:solidFill>
          <a:ln/>
        </p:spPr>
        <p:txBody>
          <a:bodyPr/>
          <a:lstStyle/>
          <a:p>
            <a:endParaRPr lang="en-CA"/>
          </a:p>
        </p:txBody>
      </p:sp>
      <p:sp>
        <p:nvSpPr>
          <p:cNvPr id="21" name="Text 19"/>
          <p:cNvSpPr/>
          <p:nvPr/>
        </p:nvSpPr>
        <p:spPr>
          <a:xfrm>
            <a:off x="3721608" y="2447775"/>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Introduce yourself to school reps</a:t>
            </a:r>
            <a:endParaRPr lang="en-US" sz="1100" dirty="0"/>
          </a:p>
        </p:txBody>
      </p:sp>
      <p:sp>
        <p:nvSpPr>
          <p:cNvPr id="22" name="Shape 20"/>
          <p:cNvSpPr/>
          <p:nvPr/>
        </p:nvSpPr>
        <p:spPr>
          <a:xfrm>
            <a:off x="3511296" y="3044952"/>
            <a:ext cx="118872" cy="118872"/>
          </a:xfrm>
          <a:prstGeom prst="ellipse">
            <a:avLst/>
          </a:prstGeom>
          <a:solidFill>
            <a:srgbClr val="EFA23B"/>
          </a:solidFill>
          <a:ln/>
        </p:spPr>
        <p:txBody>
          <a:bodyPr/>
          <a:lstStyle/>
          <a:p>
            <a:endParaRPr lang="en-CA"/>
          </a:p>
        </p:txBody>
      </p:sp>
      <p:sp>
        <p:nvSpPr>
          <p:cNvPr id="23" name="Text 21"/>
          <p:cNvSpPr/>
          <p:nvPr/>
        </p:nvSpPr>
        <p:spPr>
          <a:xfrm>
            <a:off x="3721608" y="3006888"/>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Map out this year's grant deadlines</a:t>
            </a:r>
            <a:endParaRPr lang="en-US" sz="1100" dirty="0"/>
          </a:p>
        </p:txBody>
      </p:sp>
      <p:sp>
        <p:nvSpPr>
          <p:cNvPr id="24" name="Shape 22"/>
          <p:cNvSpPr/>
          <p:nvPr/>
        </p:nvSpPr>
        <p:spPr>
          <a:xfrm>
            <a:off x="3511296" y="3611880"/>
            <a:ext cx="118872" cy="118872"/>
          </a:xfrm>
          <a:prstGeom prst="ellipse">
            <a:avLst/>
          </a:prstGeom>
          <a:solidFill>
            <a:srgbClr val="EFA23B"/>
          </a:solidFill>
          <a:ln/>
        </p:spPr>
        <p:txBody>
          <a:bodyPr/>
          <a:lstStyle/>
          <a:p>
            <a:endParaRPr lang="en-CA"/>
          </a:p>
        </p:txBody>
      </p:sp>
      <p:sp>
        <p:nvSpPr>
          <p:cNvPr id="25" name="Text 23"/>
          <p:cNvSpPr/>
          <p:nvPr/>
        </p:nvSpPr>
        <p:spPr>
          <a:xfrm>
            <a:off x="3721608" y="3589446"/>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Identify members' top PD needs</a:t>
            </a:r>
            <a:endParaRPr lang="en-US" sz="1100" dirty="0"/>
          </a:p>
        </p:txBody>
      </p:sp>
      <p:sp>
        <p:nvSpPr>
          <p:cNvPr id="26" name="Shape 24"/>
          <p:cNvSpPr/>
          <p:nvPr/>
        </p:nvSpPr>
        <p:spPr>
          <a:xfrm>
            <a:off x="6071616" y="1554480"/>
            <a:ext cx="2615184" cy="2743200"/>
          </a:xfrm>
          <a:prstGeom prst="roundRect">
            <a:avLst>
              <a:gd name="adj" fmla="val 314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7" name="Shape 25"/>
          <p:cNvSpPr/>
          <p:nvPr/>
        </p:nvSpPr>
        <p:spPr>
          <a:xfrm>
            <a:off x="6071616" y="1554480"/>
            <a:ext cx="2615184" cy="658368"/>
          </a:xfrm>
          <a:prstGeom prst="roundRect">
            <a:avLst>
              <a:gd name="adj" fmla="val 12500"/>
            </a:avLst>
          </a:prstGeom>
          <a:solidFill>
            <a:srgbClr val="0E9AA7"/>
          </a:solidFill>
          <a:ln/>
        </p:spPr>
        <p:txBody>
          <a:bodyPr/>
          <a:lstStyle/>
          <a:p>
            <a:endParaRPr lang="en-CA"/>
          </a:p>
        </p:txBody>
      </p:sp>
      <p:sp>
        <p:nvSpPr>
          <p:cNvPr id="28" name="Shape 26"/>
          <p:cNvSpPr/>
          <p:nvPr/>
        </p:nvSpPr>
        <p:spPr>
          <a:xfrm>
            <a:off x="6071616" y="1883664"/>
            <a:ext cx="2615184" cy="329184"/>
          </a:xfrm>
          <a:prstGeom prst="rect">
            <a:avLst/>
          </a:prstGeom>
          <a:solidFill>
            <a:srgbClr val="0E9AA7"/>
          </a:solidFill>
          <a:ln/>
        </p:spPr>
        <p:txBody>
          <a:bodyPr/>
          <a:lstStyle/>
          <a:p>
            <a:endParaRPr lang="en-CA"/>
          </a:p>
        </p:txBody>
      </p:sp>
      <p:sp>
        <p:nvSpPr>
          <p:cNvPr id="29" name="Text 27"/>
          <p:cNvSpPr/>
          <p:nvPr/>
        </p:nvSpPr>
        <p:spPr>
          <a:xfrm>
            <a:off x="6254496" y="1645920"/>
            <a:ext cx="2249424" cy="228600"/>
          </a:xfrm>
          <a:prstGeom prst="rect">
            <a:avLst/>
          </a:prstGeom>
          <a:noFill/>
          <a:ln/>
        </p:spPr>
        <p:txBody>
          <a:bodyPr wrap="square" lIns="0" tIns="0" rIns="0" bIns="0" rtlCol="0" anchor="ctr"/>
          <a:lstStyle/>
          <a:p>
            <a:pPr marL="0" indent="0">
              <a:buNone/>
            </a:pPr>
            <a:r>
              <a:rPr lang="en-US" sz="1050" b="1" kern="0" spc="100">
                <a:solidFill>
                  <a:srgbClr val="C7ECEF"/>
                </a:solidFill>
                <a:latin typeface="Trebuchet MS" pitchFamily="34" charset="0"/>
                <a:ea typeface="Trebuchet MS" pitchFamily="34" charset="-122"/>
                <a:cs typeface="Trebuchet MS" pitchFamily="34" charset="-120"/>
              </a:rPr>
              <a:t>FIRST TERM</a:t>
            </a:r>
            <a:endParaRPr lang="en-US" sz="1050"/>
          </a:p>
        </p:txBody>
      </p:sp>
      <p:sp>
        <p:nvSpPr>
          <p:cNvPr id="30" name="Text 28"/>
          <p:cNvSpPr/>
          <p:nvPr/>
        </p:nvSpPr>
        <p:spPr>
          <a:xfrm>
            <a:off x="6254496" y="1856232"/>
            <a:ext cx="2249424" cy="320040"/>
          </a:xfrm>
          <a:prstGeom prst="rect">
            <a:avLst/>
          </a:prstGeom>
          <a:noFill/>
          <a:ln/>
        </p:spPr>
        <p:txBody>
          <a:bodyPr wrap="square" lIns="0" tIns="0" rIns="0" bIns="0" rtlCol="0" anchor="ctr"/>
          <a:lstStyle/>
          <a:p>
            <a:pPr marL="0" indent="0">
              <a:buNone/>
            </a:pPr>
            <a:r>
              <a:rPr lang="en-US" sz="1600" b="1">
                <a:solidFill>
                  <a:srgbClr val="FFFFFF"/>
                </a:solidFill>
                <a:latin typeface="Trebuchet MS" pitchFamily="34" charset="0"/>
                <a:ea typeface="Trebuchet MS" pitchFamily="34" charset="-122"/>
                <a:cs typeface="Trebuchet MS" pitchFamily="34" charset="-120"/>
              </a:rPr>
              <a:t>Deliver</a:t>
            </a:r>
            <a:endParaRPr lang="en-US" sz="1600"/>
          </a:p>
        </p:txBody>
      </p:sp>
      <p:sp>
        <p:nvSpPr>
          <p:cNvPr id="31" name="Shape 29"/>
          <p:cNvSpPr/>
          <p:nvPr/>
        </p:nvSpPr>
        <p:spPr>
          <a:xfrm>
            <a:off x="6272784" y="2478024"/>
            <a:ext cx="118872" cy="118872"/>
          </a:xfrm>
          <a:prstGeom prst="ellipse">
            <a:avLst/>
          </a:prstGeom>
          <a:solidFill>
            <a:srgbClr val="EFA23B"/>
          </a:solidFill>
          <a:ln/>
        </p:spPr>
        <p:txBody>
          <a:bodyPr/>
          <a:lstStyle/>
          <a:p>
            <a:endParaRPr lang="en-CA"/>
          </a:p>
        </p:txBody>
      </p:sp>
      <p:sp>
        <p:nvSpPr>
          <p:cNvPr id="32" name="Text 30"/>
          <p:cNvSpPr/>
          <p:nvPr/>
        </p:nvSpPr>
        <p:spPr>
          <a:xfrm>
            <a:off x="6483096" y="2447775"/>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Schedule committee meetings</a:t>
            </a:r>
            <a:endParaRPr lang="en-US" sz="1100" dirty="0"/>
          </a:p>
        </p:txBody>
      </p:sp>
      <p:sp>
        <p:nvSpPr>
          <p:cNvPr id="33" name="Shape 31"/>
          <p:cNvSpPr/>
          <p:nvPr/>
        </p:nvSpPr>
        <p:spPr>
          <a:xfrm>
            <a:off x="6272784" y="3044952"/>
            <a:ext cx="118872" cy="118872"/>
          </a:xfrm>
          <a:prstGeom prst="ellipse">
            <a:avLst/>
          </a:prstGeom>
          <a:solidFill>
            <a:srgbClr val="EFA23B"/>
          </a:solidFill>
          <a:ln/>
        </p:spPr>
        <p:txBody>
          <a:bodyPr/>
          <a:lstStyle/>
          <a:p>
            <a:endParaRPr lang="en-CA"/>
          </a:p>
        </p:txBody>
      </p:sp>
      <p:sp>
        <p:nvSpPr>
          <p:cNvPr id="34" name="Text 32"/>
          <p:cNvSpPr/>
          <p:nvPr/>
        </p:nvSpPr>
        <p:spPr>
          <a:xfrm>
            <a:off x="6483096" y="3014703"/>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Promote the first opportunities</a:t>
            </a:r>
            <a:endParaRPr lang="en-US" sz="1100" dirty="0"/>
          </a:p>
        </p:txBody>
      </p:sp>
      <p:sp>
        <p:nvSpPr>
          <p:cNvPr id="35" name="Shape 33"/>
          <p:cNvSpPr/>
          <p:nvPr/>
        </p:nvSpPr>
        <p:spPr>
          <a:xfrm>
            <a:off x="6272784" y="3611880"/>
            <a:ext cx="118872" cy="118872"/>
          </a:xfrm>
          <a:prstGeom prst="ellipse">
            <a:avLst/>
          </a:prstGeom>
          <a:solidFill>
            <a:srgbClr val="EFA23B"/>
          </a:solidFill>
          <a:ln/>
        </p:spPr>
        <p:txBody>
          <a:bodyPr/>
          <a:lstStyle/>
          <a:p>
            <a:endParaRPr lang="en-CA"/>
          </a:p>
        </p:txBody>
      </p:sp>
      <p:sp>
        <p:nvSpPr>
          <p:cNvPr id="36" name="Text 34"/>
          <p:cNvSpPr/>
          <p:nvPr/>
        </p:nvSpPr>
        <p:spPr>
          <a:xfrm>
            <a:off x="6483096" y="3581631"/>
            <a:ext cx="2048256" cy="548640"/>
          </a:xfrm>
          <a:prstGeom prst="rect">
            <a:avLst/>
          </a:prstGeom>
          <a:noFill/>
          <a:ln/>
        </p:spPr>
        <p:txBody>
          <a:bodyPr wrap="square" lIns="0" tIns="0" rIns="0" bIns="0" rtlCol="0" anchor="t"/>
          <a:lstStyle/>
          <a:p>
            <a:pPr marL="0" indent="0">
              <a:lnSpc>
                <a:spcPct val="102000"/>
              </a:lnSpc>
              <a:buNone/>
            </a:pPr>
            <a:r>
              <a:rPr lang="en-US" sz="1100" dirty="0">
                <a:solidFill>
                  <a:srgbClr val="39474F"/>
                </a:solidFill>
                <a:latin typeface="Calibri" pitchFamily="34" charset="0"/>
                <a:ea typeface="Calibri" pitchFamily="34" charset="-122"/>
                <a:cs typeface="Calibri" pitchFamily="34" charset="-120"/>
              </a:rPr>
              <a:t>Set up simple tracking and templates</a:t>
            </a:r>
            <a:endParaRPr lang="en-US" sz="1100" dirty="0"/>
          </a:p>
        </p:txBody>
      </p:sp>
      <p:sp>
        <p:nvSpPr>
          <p:cNvPr id="37" name="Text 35"/>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38" name="Text 36"/>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17</a:t>
            </a:r>
            <a:endParaRPr lang="en-US" sz="900"/>
          </a:p>
        </p:txBody>
      </p:sp>
      <p:pic>
        <p:nvPicPr>
          <p:cNvPr id="39" name="Picture 38">
            <a:extLst>
              <a:ext uri="{FF2B5EF4-FFF2-40B4-BE49-F238E27FC236}">
                <a16:creationId xmlns:a16="http://schemas.microsoft.com/office/drawing/2014/main" id="{B4001F08-2424-DFB4-E2A9-DE03D85B497C}"/>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F4F6F7"/>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74320"/>
          </a:xfrm>
          <a:prstGeom prst="rect">
            <a:avLst/>
          </a:prstGeom>
          <a:noFill/>
          <a:ln/>
        </p:spPr>
        <p:txBody>
          <a:bodyPr wrap="square" lIns="0" tIns="0" rIns="0" bIns="0" rtlCol="0" anchor="ctr"/>
          <a:lstStyle/>
          <a:p>
            <a:pPr marL="0" indent="0" algn="l">
              <a:buNone/>
            </a:pPr>
            <a:r>
              <a:rPr lang="en-US" sz="1200" b="1" kern="0" spc="200">
                <a:solidFill>
                  <a:srgbClr val="0E9AA7"/>
                </a:solidFill>
                <a:latin typeface="Trebuchet MS" pitchFamily="34" charset="0"/>
                <a:ea typeface="Trebuchet MS" pitchFamily="34" charset="-122"/>
                <a:cs typeface="Trebuchet MS" pitchFamily="34" charset="-120"/>
              </a:rPr>
              <a:t>WRAP-UP</a:t>
            </a:r>
            <a:endParaRPr lang="en-US" sz="1200"/>
          </a:p>
        </p:txBody>
      </p:sp>
      <p:sp>
        <p:nvSpPr>
          <p:cNvPr id="3" name="Text 1"/>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Key Takeaways</a:t>
            </a:r>
            <a:endParaRPr lang="en-US" sz="2800" dirty="0"/>
          </a:p>
        </p:txBody>
      </p:sp>
      <p:sp>
        <p:nvSpPr>
          <p:cNvPr id="4" name="Shape 2"/>
          <p:cNvSpPr/>
          <p:nvPr/>
        </p:nvSpPr>
        <p:spPr>
          <a:xfrm>
            <a:off x="548640" y="1508760"/>
            <a:ext cx="3950208" cy="1325880"/>
          </a:xfrm>
          <a:prstGeom prst="roundRect">
            <a:avLst>
              <a:gd name="adj" fmla="val 620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5" name="Shape 3"/>
          <p:cNvSpPr/>
          <p:nvPr/>
        </p:nvSpPr>
        <p:spPr>
          <a:xfrm>
            <a:off x="768096" y="1728216"/>
            <a:ext cx="457200" cy="457200"/>
          </a:xfrm>
          <a:prstGeom prst="ellipse">
            <a:avLst/>
          </a:prstGeom>
          <a:solidFill>
            <a:srgbClr val="0E9AA7"/>
          </a:solidFill>
          <a:ln/>
        </p:spPr>
        <p:txBody>
          <a:bodyPr/>
          <a:lstStyle/>
          <a:p>
            <a:endParaRPr lang="en-CA"/>
          </a:p>
        </p:txBody>
      </p:sp>
      <p:sp>
        <p:nvSpPr>
          <p:cNvPr id="6" name="Text 4"/>
          <p:cNvSpPr/>
          <p:nvPr/>
        </p:nvSpPr>
        <p:spPr>
          <a:xfrm>
            <a:off x="768096" y="1728216"/>
            <a:ext cx="457200" cy="457200"/>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1</a:t>
            </a:r>
            <a:endParaRPr lang="en-US" sz="1500"/>
          </a:p>
        </p:txBody>
      </p:sp>
      <p:sp>
        <p:nvSpPr>
          <p:cNvPr id="7" name="Text 5"/>
          <p:cNvSpPr/>
          <p:nvPr/>
        </p:nvSpPr>
        <p:spPr>
          <a:xfrm>
            <a:off x="1353312" y="1746504"/>
            <a:ext cx="2990088" cy="411480"/>
          </a:xfrm>
          <a:prstGeom prst="rect">
            <a:avLst/>
          </a:prstGeom>
          <a:noFill/>
          <a:ln/>
        </p:spPr>
        <p:txBody>
          <a:bodyPr wrap="square" lIns="0" tIns="0" rIns="0" bIns="0" rtlCol="0" anchor="ctr"/>
          <a:lstStyle/>
          <a:p>
            <a:pPr marL="0" indent="0">
              <a:buNone/>
            </a:pPr>
            <a:r>
              <a:rPr lang="en-US" sz="1450" b="1">
                <a:solidFill>
                  <a:srgbClr val="263A42"/>
                </a:solidFill>
                <a:latin typeface="Trebuchet MS" pitchFamily="34" charset="0"/>
                <a:ea typeface="Trebuchet MS" pitchFamily="34" charset="-122"/>
                <a:cs typeface="Trebuchet MS" pitchFamily="34" charset="-120"/>
              </a:rPr>
              <a:t>You're a connector</a:t>
            </a:r>
            <a:endParaRPr lang="en-US" sz="1450"/>
          </a:p>
        </p:txBody>
      </p:sp>
      <p:sp>
        <p:nvSpPr>
          <p:cNvPr id="8" name="Text 6"/>
          <p:cNvSpPr/>
          <p:nvPr/>
        </p:nvSpPr>
        <p:spPr>
          <a:xfrm>
            <a:off x="768096" y="2258568"/>
            <a:ext cx="3538728" cy="502920"/>
          </a:xfrm>
          <a:prstGeom prst="rect">
            <a:avLst/>
          </a:prstGeom>
          <a:noFill/>
          <a:ln/>
        </p:spPr>
        <p:txBody>
          <a:bodyPr wrap="square" lIns="0" tIns="0" rIns="0" bIns="0" rtlCol="0" anchor="t"/>
          <a:lstStyle/>
          <a:p>
            <a:pPr marL="0" indent="0">
              <a:lnSpc>
                <a:spcPct val="105000"/>
              </a:lnSpc>
              <a:buNone/>
            </a:pPr>
            <a:r>
              <a:rPr lang="en-US" sz="1200">
                <a:solidFill>
                  <a:srgbClr val="39474F"/>
                </a:solidFill>
                <a:latin typeface="Calibri" pitchFamily="34" charset="0"/>
                <a:ea typeface="Calibri" pitchFamily="34" charset="-122"/>
                <a:cs typeface="Calibri" pitchFamily="34" charset="-120"/>
              </a:rPr>
              <a:t>You link members to the learning and funding that help them grow.</a:t>
            </a:r>
            <a:endParaRPr lang="en-US" sz="1200"/>
          </a:p>
        </p:txBody>
      </p:sp>
      <p:sp>
        <p:nvSpPr>
          <p:cNvPr id="9" name="Shape 7"/>
          <p:cNvSpPr/>
          <p:nvPr/>
        </p:nvSpPr>
        <p:spPr>
          <a:xfrm>
            <a:off x="4645152" y="1508760"/>
            <a:ext cx="3950208" cy="1325880"/>
          </a:xfrm>
          <a:prstGeom prst="roundRect">
            <a:avLst>
              <a:gd name="adj" fmla="val 620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0" name="Shape 8"/>
          <p:cNvSpPr/>
          <p:nvPr/>
        </p:nvSpPr>
        <p:spPr>
          <a:xfrm>
            <a:off x="4864608" y="1728216"/>
            <a:ext cx="457200" cy="457200"/>
          </a:xfrm>
          <a:prstGeom prst="ellipse">
            <a:avLst/>
          </a:prstGeom>
          <a:solidFill>
            <a:srgbClr val="0E9AA7"/>
          </a:solidFill>
          <a:ln/>
        </p:spPr>
        <p:txBody>
          <a:bodyPr/>
          <a:lstStyle/>
          <a:p>
            <a:endParaRPr lang="en-CA"/>
          </a:p>
        </p:txBody>
      </p:sp>
      <p:sp>
        <p:nvSpPr>
          <p:cNvPr id="11" name="Text 9"/>
          <p:cNvSpPr/>
          <p:nvPr/>
        </p:nvSpPr>
        <p:spPr>
          <a:xfrm>
            <a:off x="4864608" y="1728216"/>
            <a:ext cx="457200" cy="457200"/>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2</a:t>
            </a:r>
            <a:endParaRPr lang="en-US" sz="1500"/>
          </a:p>
        </p:txBody>
      </p:sp>
      <p:sp>
        <p:nvSpPr>
          <p:cNvPr id="12" name="Text 10"/>
          <p:cNvSpPr/>
          <p:nvPr/>
        </p:nvSpPr>
        <p:spPr>
          <a:xfrm>
            <a:off x="5449824" y="1746504"/>
            <a:ext cx="2990088" cy="411480"/>
          </a:xfrm>
          <a:prstGeom prst="rect">
            <a:avLst/>
          </a:prstGeom>
          <a:noFill/>
          <a:ln/>
        </p:spPr>
        <p:txBody>
          <a:bodyPr wrap="square" lIns="0" tIns="0" rIns="0" bIns="0" rtlCol="0" anchor="ctr"/>
          <a:lstStyle/>
          <a:p>
            <a:pPr marL="0" indent="0">
              <a:buNone/>
            </a:pPr>
            <a:r>
              <a:rPr lang="en-US" sz="1450" b="1">
                <a:solidFill>
                  <a:srgbClr val="263A42"/>
                </a:solidFill>
                <a:latin typeface="Trebuchet MS" pitchFamily="34" charset="0"/>
                <a:ea typeface="Trebuchet MS" pitchFamily="34" charset="-122"/>
                <a:cs typeface="Trebuchet MS" pitchFamily="34" charset="-120"/>
              </a:rPr>
              <a:t>Lead the committee well</a:t>
            </a:r>
            <a:endParaRPr lang="en-US" sz="1450"/>
          </a:p>
        </p:txBody>
      </p:sp>
      <p:sp>
        <p:nvSpPr>
          <p:cNvPr id="13" name="Text 11"/>
          <p:cNvSpPr/>
          <p:nvPr/>
        </p:nvSpPr>
        <p:spPr>
          <a:xfrm>
            <a:off x="4864608" y="2258568"/>
            <a:ext cx="3538728" cy="502920"/>
          </a:xfrm>
          <a:prstGeom prst="rect">
            <a:avLst/>
          </a:prstGeom>
          <a:noFill/>
          <a:ln/>
        </p:spPr>
        <p:txBody>
          <a:bodyPr wrap="square" lIns="0" tIns="0" rIns="0" bIns="0" rtlCol="0" anchor="t"/>
          <a:lstStyle/>
          <a:p>
            <a:pPr marL="0" indent="0">
              <a:lnSpc>
                <a:spcPct val="105000"/>
              </a:lnSpc>
              <a:buNone/>
            </a:pPr>
            <a:r>
              <a:rPr lang="en-US" sz="1200">
                <a:solidFill>
                  <a:srgbClr val="39474F"/>
                </a:solidFill>
                <a:latin typeface="Calibri" pitchFamily="34" charset="0"/>
                <a:ea typeface="Calibri" pitchFamily="34" charset="-122"/>
                <a:cs typeface="Calibri" pitchFamily="34" charset="-120"/>
              </a:rPr>
              <a:t>Set the rhythm, keep things fair, and advise the Executive.</a:t>
            </a:r>
            <a:endParaRPr lang="en-US" sz="1200"/>
          </a:p>
        </p:txBody>
      </p:sp>
      <p:sp>
        <p:nvSpPr>
          <p:cNvPr id="14" name="Shape 12"/>
          <p:cNvSpPr/>
          <p:nvPr/>
        </p:nvSpPr>
        <p:spPr>
          <a:xfrm>
            <a:off x="548640" y="2999232"/>
            <a:ext cx="3950208" cy="1325880"/>
          </a:xfrm>
          <a:prstGeom prst="roundRect">
            <a:avLst>
              <a:gd name="adj" fmla="val 620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15" name="Shape 13"/>
          <p:cNvSpPr/>
          <p:nvPr/>
        </p:nvSpPr>
        <p:spPr>
          <a:xfrm>
            <a:off x="768096" y="3218688"/>
            <a:ext cx="457200" cy="457200"/>
          </a:xfrm>
          <a:prstGeom prst="ellipse">
            <a:avLst/>
          </a:prstGeom>
          <a:solidFill>
            <a:srgbClr val="0E9AA7"/>
          </a:solidFill>
          <a:ln/>
        </p:spPr>
        <p:txBody>
          <a:bodyPr/>
          <a:lstStyle/>
          <a:p>
            <a:endParaRPr lang="en-CA"/>
          </a:p>
        </p:txBody>
      </p:sp>
      <p:sp>
        <p:nvSpPr>
          <p:cNvPr id="16" name="Text 14"/>
          <p:cNvSpPr/>
          <p:nvPr/>
        </p:nvSpPr>
        <p:spPr>
          <a:xfrm>
            <a:off x="768096" y="3218688"/>
            <a:ext cx="457200" cy="457200"/>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3</a:t>
            </a:r>
            <a:endParaRPr lang="en-US" sz="1500"/>
          </a:p>
        </p:txBody>
      </p:sp>
      <p:sp>
        <p:nvSpPr>
          <p:cNvPr id="17" name="Text 15"/>
          <p:cNvSpPr/>
          <p:nvPr/>
        </p:nvSpPr>
        <p:spPr>
          <a:xfrm>
            <a:off x="1353312" y="3236976"/>
            <a:ext cx="2990088" cy="411480"/>
          </a:xfrm>
          <a:prstGeom prst="rect">
            <a:avLst/>
          </a:prstGeom>
          <a:noFill/>
          <a:ln/>
        </p:spPr>
        <p:txBody>
          <a:bodyPr wrap="square" lIns="0" tIns="0" rIns="0" bIns="0" rtlCol="0" anchor="ctr"/>
          <a:lstStyle/>
          <a:p>
            <a:pPr marL="0" indent="0">
              <a:buNone/>
            </a:pPr>
            <a:r>
              <a:rPr lang="en-US" sz="1450" b="1">
                <a:solidFill>
                  <a:srgbClr val="263A42"/>
                </a:solidFill>
                <a:latin typeface="Trebuchet MS" pitchFamily="34" charset="0"/>
                <a:ea typeface="Trebuchet MS" pitchFamily="34" charset="-122"/>
                <a:cs typeface="Trebuchet MS" pitchFamily="34" charset="-120"/>
              </a:rPr>
              <a:t>Make access easy</a:t>
            </a:r>
            <a:endParaRPr lang="en-US" sz="1450"/>
          </a:p>
        </p:txBody>
      </p:sp>
      <p:sp>
        <p:nvSpPr>
          <p:cNvPr id="18" name="Text 16"/>
          <p:cNvSpPr/>
          <p:nvPr/>
        </p:nvSpPr>
        <p:spPr>
          <a:xfrm>
            <a:off x="768096" y="3749040"/>
            <a:ext cx="3538728" cy="502920"/>
          </a:xfrm>
          <a:prstGeom prst="rect">
            <a:avLst/>
          </a:prstGeom>
          <a:noFill/>
          <a:ln/>
        </p:spPr>
        <p:txBody>
          <a:bodyPr wrap="square" lIns="0" tIns="0" rIns="0" bIns="0" rtlCol="0" anchor="t"/>
          <a:lstStyle/>
          <a:p>
            <a:pPr marL="0" indent="0">
              <a:lnSpc>
                <a:spcPct val="105000"/>
              </a:lnSpc>
              <a:buNone/>
            </a:pPr>
            <a:r>
              <a:rPr lang="en-US" sz="1200">
                <a:solidFill>
                  <a:srgbClr val="39474F"/>
                </a:solidFill>
                <a:latin typeface="Calibri" pitchFamily="34" charset="0"/>
                <a:ea typeface="Calibri" pitchFamily="34" charset="-122"/>
                <a:cs typeface="Calibri" pitchFamily="34" charset="-120"/>
              </a:rPr>
              <a:t>Clear communication and simple processes get members applying.</a:t>
            </a:r>
            <a:endParaRPr lang="en-US" sz="1200"/>
          </a:p>
        </p:txBody>
      </p:sp>
      <p:sp>
        <p:nvSpPr>
          <p:cNvPr id="19" name="Shape 17"/>
          <p:cNvSpPr/>
          <p:nvPr/>
        </p:nvSpPr>
        <p:spPr>
          <a:xfrm>
            <a:off x="4645152" y="2999232"/>
            <a:ext cx="3950208" cy="1325880"/>
          </a:xfrm>
          <a:prstGeom prst="roundRect">
            <a:avLst>
              <a:gd name="adj" fmla="val 6207"/>
            </a:avLst>
          </a:prstGeom>
          <a:solidFill>
            <a:srgbClr val="FFFFFF"/>
          </a:solidFill>
          <a:ln w="12700">
            <a:solidFill>
              <a:srgbClr val="DDE5E7"/>
            </a:solidFill>
            <a:prstDash val="solid"/>
          </a:ln>
          <a:effectLst>
            <a:outerShdw blurRad="76200" dist="25400" dir="5400000" algn="bl" rotWithShape="0">
              <a:srgbClr val="263A42">
                <a:alpha val="12000"/>
              </a:srgbClr>
            </a:outerShdw>
          </a:effectLst>
        </p:spPr>
        <p:txBody>
          <a:bodyPr/>
          <a:lstStyle/>
          <a:p>
            <a:endParaRPr lang="en-CA"/>
          </a:p>
        </p:txBody>
      </p:sp>
      <p:sp>
        <p:nvSpPr>
          <p:cNvPr id="20" name="Shape 18"/>
          <p:cNvSpPr/>
          <p:nvPr/>
        </p:nvSpPr>
        <p:spPr>
          <a:xfrm>
            <a:off x="4864608" y="3218688"/>
            <a:ext cx="457200" cy="457200"/>
          </a:xfrm>
          <a:prstGeom prst="ellipse">
            <a:avLst/>
          </a:prstGeom>
          <a:solidFill>
            <a:srgbClr val="0E9AA7"/>
          </a:solidFill>
          <a:ln/>
        </p:spPr>
        <p:txBody>
          <a:bodyPr/>
          <a:lstStyle/>
          <a:p>
            <a:endParaRPr lang="en-CA"/>
          </a:p>
        </p:txBody>
      </p:sp>
      <p:sp>
        <p:nvSpPr>
          <p:cNvPr id="21" name="Text 19"/>
          <p:cNvSpPr/>
          <p:nvPr/>
        </p:nvSpPr>
        <p:spPr>
          <a:xfrm>
            <a:off x="4864608" y="3218688"/>
            <a:ext cx="457200" cy="457200"/>
          </a:xfrm>
          <a:prstGeom prst="rect">
            <a:avLst/>
          </a:prstGeom>
          <a:noFill/>
          <a:ln/>
        </p:spPr>
        <p:txBody>
          <a:bodyPr wrap="square" lIns="0" tIns="0" rIns="0" bIns="0" rtlCol="0" anchor="ctr"/>
          <a:lstStyle/>
          <a:p>
            <a:pPr marL="0" indent="0" algn="ctr">
              <a:buNone/>
            </a:pPr>
            <a:r>
              <a:rPr lang="en-US" sz="1500" b="1">
                <a:solidFill>
                  <a:srgbClr val="FFFFFF"/>
                </a:solidFill>
                <a:latin typeface="Trebuchet MS" pitchFamily="34" charset="0"/>
                <a:ea typeface="Trebuchet MS" pitchFamily="34" charset="-122"/>
                <a:cs typeface="Trebuchet MS" pitchFamily="34" charset="-120"/>
              </a:rPr>
              <a:t>4</a:t>
            </a:r>
            <a:endParaRPr lang="en-US" sz="1500"/>
          </a:p>
        </p:txBody>
      </p:sp>
      <p:sp>
        <p:nvSpPr>
          <p:cNvPr id="22" name="Text 20"/>
          <p:cNvSpPr/>
          <p:nvPr/>
        </p:nvSpPr>
        <p:spPr>
          <a:xfrm>
            <a:off x="5449824" y="3236976"/>
            <a:ext cx="2990088" cy="411480"/>
          </a:xfrm>
          <a:prstGeom prst="rect">
            <a:avLst/>
          </a:prstGeom>
          <a:noFill/>
          <a:ln/>
        </p:spPr>
        <p:txBody>
          <a:bodyPr wrap="square" lIns="0" tIns="0" rIns="0" bIns="0" rtlCol="0" anchor="ctr"/>
          <a:lstStyle/>
          <a:p>
            <a:pPr marL="0" indent="0">
              <a:buNone/>
            </a:pPr>
            <a:r>
              <a:rPr lang="en-US" sz="1450" b="1">
                <a:solidFill>
                  <a:srgbClr val="263A42"/>
                </a:solidFill>
                <a:latin typeface="Trebuchet MS" pitchFamily="34" charset="0"/>
                <a:ea typeface="Trebuchet MS" pitchFamily="34" charset="-122"/>
                <a:cs typeface="Trebuchet MS" pitchFamily="34" charset="-120"/>
              </a:rPr>
              <a:t>You're not alone</a:t>
            </a:r>
            <a:endParaRPr lang="en-US" sz="1450"/>
          </a:p>
        </p:txBody>
      </p:sp>
      <p:sp>
        <p:nvSpPr>
          <p:cNvPr id="23" name="Text 21"/>
          <p:cNvSpPr/>
          <p:nvPr/>
        </p:nvSpPr>
        <p:spPr>
          <a:xfrm>
            <a:off x="4864608" y="3749040"/>
            <a:ext cx="3538728" cy="502920"/>
          </a:xfrm>
          <a:prstGeom prst="rect">
            <a:avLst/>
          </a:prstGeom>
          <a:noFill/>
          <a:ln/>
        </p:spPr>
        <p:txBody>
          <a:bodyPr wrap="square" lIns="0" tIns="0" rIns="0" bIns="0" rtlCol="0" anchor="t"/>
          <a:lstStyle/>
          <a:p>
            <a:pPr marL="0" indent="0">
              <a:lnSpc>
                <a:spcPct val="105000"/>
              </a:lnSpc>
              <a:buNone/>
            </a:pPr>
            <a:r>
              <a:rPr lang="en-US" sz="1200">
                <a:solidFill>
                  <a:srgbClr val="39474F"/>
                </a:solidFill>
                <a:latin typeface="Calibri" pitchFamily="34" charset="0"/>
                <a:ea typeface="Calibri" pitchFamily="34" charset="-122"/>
                <a:cs typeface="Calibri" pitchFamily="34" charset="-120"/>
              </a:rPr>
              <a:t>Peers, the provincial committee, and central office are there to help.</a:t>
            </a:r>
            <a:endParaRPr lang="en-US" sz="1200"/>
          </a:p>
        </p:txBody>
      </p:sp>
      <p:sp>
        <p:nvSpPr>
          <p:cNvPr id="24" name="Text 22"/>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5" name="Text 23"/>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18</a:t>
            </a:r>
            <a:endParaRPr lang="en-US" sz="900"/>
          </a:p>
        </p:txBody>
      </p:sp>
      <p:pic>
        <p:nvPicPr>
          <p:cNvPr id="26" name="Picture 25">
            <a:extLst>
              <a:ext uri="{FF2B5EF4-FFF2-40B4-BE49-F238E27FC236}">
                <a16:creationId xmlns:a16="http://schemas.microsoft.com/office/drawing/2014/main" id="{195C8473-E457-7A11-740F-ED70A743F89D}"/>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6F7"/>
        </a:solidFill>
        <a:effectLst/>
      </p:bgPr>
    </p:bg>
    <p:spTree>
      <p:nvGrpSpPr>
        <p:cNvPr id="1" name="">
          <a:extLst>
            <a:ext uri="{FF2B5EF4-FFF2-40B4-BE49-F238E27FC236}">
              <a16:creationId xmlns:a16="http://schemas.microsoft.com/office/drawing/2014/main" id="{82C33EFE-739D-9C72-565A-1AFBE60F6A9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1040901-1590-7B54-4E11-8D6938028DB9}"/>
              </a:ext>
            </a:extLst>
          </p:cNvPr>
          <p:cNvSpPr/>
          <p:nvPr/>
        </p:nvSpPr>
        <p:spPr>
          <a:xfrm>
            <a:off x="548640" y="640080"/>
            <a:ext cx="8046720" cy="566928"/>
          </a:xfrm>
          <a:prstGeom prst="rect">
            <a:avLst/>
          </a:prstGeom>
          <a:noFill/>
          <a:ln/>
        </p:spPr>
        <p:txBody>
          <a:bodyPr wrap="square" lIns="0" tIns="0" rIns="0" bIns="0" rtlCol="0" anchor="ctr"/>
          <a:lstStyle/>
          <a:p>
            <a:pPr marL="0" indent="0" algn="l">
              <a:buNone/>
            </a:pPr>
            <a:r>
              <a:rPr lang="en-US" sz="2800" b="1" dirty="0">
                <a:solidFill>
                  <a:srgbClr val="263A42"/>
                </a:solidFill>
                <a:latin typeface="Trebuchet MS" pitchFamily="34" charset="0"/>
                <a:ea typeface="Trebuchet MS" pitchFamily="34" charset="-122"/>
                <a:cs typeface="Trebuchet MS" pitchFamily="34" charset="-120"/>
              </a:rPr>
              <a:t>VPs of PD Toolbox</a:t>
            </a:r>
            <a:endParaRPr lang="en-US" sz="2800" dirty="0"/>
          </a:p>
        </p:txBody>
      </p:sp>
      <p:sp>
        <p:nvSpPr>
          <p:cNvPr id="24" name="Text 22">
            <a:extLst>
              <a:ext uri="{FF2B5EF4-FFF2-40B4-BE49-F238E27FC236}">
                <a16:creationId xmlns:a16="http://schemas.microsoft.com/office/drawing/2014/main" id="{3988DCA4-A184-0429-872C-F3960C91D7BE}"/>
              </a:ext>
            </a:extLst>
          </p:cNvPr>
          <p:cNvSpPr/>
          <p:nvPr/>
        </p:nvSpPr>
        <p:spPr>
          <a:xfrm>
            <a:off x="548640" y="4791456"/>
            <a:ext cx="6400800" cy="274320"/>
          </a:xfrm>
          <a:prstGeom prst="rect">
            <a:avLst/>
          </a:prstGeom>
          <a:noFill/>
          <a:ln/>
        </p:spPr>
        <p:txBody>
          <a:bodyPr wrap="square" lIns="0" tIns="0" rIns="0" bIns="0" rtlCol="0" anchor="ctr"/>
          <a:lstStyle/>
          <a:p>
            <a:pPr marL="0" indent="0" algn="l">
              <a:buNone/>
            </a:pPr>
            <a:r>
              <a:rPr lang="en-US" sz="900">
                <a:solidFill>
                  <a:srgbClr val="6B7A82"/>
                </a:solidFill>
                <a:latin typeface="Calibri" pitchFamily="34" charset="0"/>
                <a:ea typeface="Calibri" pitchFamily="34" charset="-122"/>
                <a:cs typeface="Calibri" pitchFamily="34" charset="-120"/>
              </a:rPr>
              <a:t>VP of Professional Development  ·  Local Executive</a:t>
            </a:r>
            <a:endParaRPr lang="en-US" sz="900"/>
          </a:p>
        </p:txBody>
      </p:sp>
      <p:sp>
        <p:nvSpPr>
          <p:cNvPr id="25" name="Text 23">
            <a:extLst>
              <a:ext uri="{FF2B5EF4-FFF2-40B4-BE49-F238E27FC236}">
                <a16:creationId xmlns:a16="http://schemas.microsoft.com/office/drawing/2014/main" id="{6F3C068C-4E34-086B-88B6-8341F809DAF0}"/>
              </a:ext>
            </a:extLst>
          </p:cNvPr>
          <p:cNvSpPr/>
          <p:nvPr/>
        </p:nvSpPr>
        <p:spPr>
          <a:xfrm>
            <a:off x="8229600" y="4791456"/>
            <a:ext cx="365760" cy="274320"/>
          </a:xfrm>
          <a:prstGeom prst="rect">
            <a:avLst/>
          </a:prstGeom>
          <a:noFill/>
          <a:ln/>
        </p:spPr>
        <p:txBody>
          <a:bodyPr wrap="square" lIns="0" tIns="0" rIns="0" bIns="0" rtlCol="0" anchor="ctr"/>
          <a:lstStyle/>
          <a:p>
            <a:pPr marL="0" indent="0" algn="r">
              <a:buNone/>
            </a:pPr>
            <a:r>
              <a:rPr lang="en-US" sz="900">
                <a:solidFill>
                  <a:srgbClr val="6B7A82"/>
                </a:solidFill>
                <a:latin typeface="Calibri" pitchFamily="34" charset="0"/>
                <a:ea typeface="Calibri" pitchFamily="34" charset="-122"/>
                <a:cs typeface="Calibri" pitchFamily="34" charset="-120"/>
              </a:rPr>
              <a:t>18</a:t>
            </a:r>
            <a:endParaRPr lang="en-US" sz="900"/>
          </a:p>
        </p:txBody>
      </p:sp>
      <p:pic>
        <p:nvPicPr>
          <p:cNvPr id="26" name="Picture 25">
            <a:extLst>
              <a:ext uri="{FF2B5EF4-FFF2-40B4-BE49-F238E27FC236}">
                <a16:creationId xmlns:a16="http://schemas.microsoft.com/office/drawing/2014/main" id="{355AC0FC-06A4-20B1-3246-D0EEA9A3907A}"/>
              </a:ext>
            </a:extLst>
          </p:cNvPr>
          <p:cNvPicPr>
            <a:picLocks noChangeAspect="1"/>
          </p:cNvPicPr>
          <p:nvPr/>
        </p:nvPicPr>
        <p:blipFill rotWithShape="1">
          <a:blip r:embed="rId3">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pic>
        <p:nvPicPr>
          <p:cNvPr id="28" name="Picture 27">
            <a:extLst>
              <a:ext uri="{FF2B5EF4-FFF2-40B4-BE49-F238E27FC236}">
                <a16:creationId xmlns:a16="http://schemas.microsoft.com/office/drawing/2014/main" id="{2226616C-3905-2310-591B-C930414389AA}"/>
              </a:ext>
            </a:extLst>
          </p:cNvPr>
          <p:cNvPicPr>
            <a:picLocks noChangeAspect="1"/>
          </p:cNvPicPr>
          <p:nvPr/>
        </p:nvPicPr>
        <p:blipFill>
          <a:blip r:embed="rId4"/>
          <a:stretch>
            <a:fillRect/>
          </a:stretch>
        </p:blipFill>
        <p:spPr>
          <a:xfrm>
            <a:off x="3481994" y="1396834"/>
            <a:ext cx="2670663" cy="3204796"/>
          </a:xfrm>
          <a:prstGeom prst="rect">
            <a:avLst/>
          </a:prstGeom>
        </p:spPr>
      </p:pic>
    </p:spTree>
    <p:extLst>
      <p:ext uri="{BB962C8B-B14F-4D97-AF65-F5344CB8AC3E}">
        <p14:creationId xmlns:p14="http://schemas.microsoft.com/office/powerpoint/2010/main" val="3116803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9">
    <p:bg>
      <p:bgPr>
        <a:solidFill>
          <a:srgbClr val="263A42"/>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l="23333" r="23333"/>
          <a:stretch/>
        </p:blipFill>
        <p:spPr>
          <a:xfrm>
            <a:off x="5029200" y="0"/>
            <a:ext cx="4114800" cy="5143500"/>
          </a:xfrm>
          <a:prstGeom prst="rect">
            <a:avLst/>
          </a:prstGeom>
        </p:spPr>
      </p:pic>
      <p:sp>
        <p:nvSpPr>
          <p:cNvPr id="3" name="Shape 0"/>
          <p:cNvSpPr/>
          <p:nvPr/>
        </p:nvSpPr>
        <p:spPr>
          <a:xfrm>
            <a:off x="4910328" y="0"/>
            <a:ext cx="118872" cy="5143500"/>
          </a:xfrm>
          <a:prstGeom prst="rect">
            <a:avLst/>
          </a:prstGeom>
          <a:solidFill>
            <a:srgbClr val="0E9AA7"/>
          </a:solidFill>
          <a:ln/>
        </p:spPr>
        <p:txBody>
          <a:bodyPr/>
          <a:lstStyle/>
          <a:p>
            <a:endParaRPr lang="en-CA"/>
          </a:p>
        </p:txBody>
      </p:sp>
      <p:sp>
        <p:nvSpPr>
          <p:cNvPr id="4" name="Text 1"/>
          <p:cNvSpPr/>
          <p:nvPr/>
        </p:nvSpPr>
        <p:spPr>
          <a:xfrm>
            <a:off x="548640" y="1234440"/>
            <a:ext cx="4206240" cy="320040"/>
          </a:xfrm>
          <a:prstGeom prst="rect">
            <a:avLst/>
          </a:prstGeom>
          <a:noFill/>
          <a:ln/>
        </p:spPr>
        <p:txBody>
          <a:bodyPr wrap="square" lIns="0" tIns="0" rIns="0" bIns="0" rtlCol="0" anchor="ctr"/>
          <a:lstStyle/>
          <a:p>
            <a:pPr marL="0" indent="0">
              <a:buNone/>
            </a:pPr>
            <a:r>
              <a:rPr lang="en-US" sz="1300" b="1" kern="0" spc="200">
                <a:solidFill>
                  <a:srgbClr val="0E9AA7"/>
                </a:solidFill>
                <a:latin typeface="Trebuchet MS" pitchFamily="34" charset="0"/>
                <a:ea typeface="Trebuchet MS" pitchFamily="34" charset="-122"/>
                <a:cs typeface="Trebuchet MS" pitchFamily="34" charset="-120"/>
              </a:rPr>
              <a:t>THANK YOU</a:t>
            </a:r>
            <a:endParaRPr lang="en-US" sz="1300"/>
          </a:p>
        </p:txBody>
      </p:sp>
      <p:sp>
        <p:nvSpPr>
          <p:cNvPr id="5" name="Text 2"/>
          <p:cNvSpPr/>
          <p:nvPr/>
        </p:nvSpPr>
        <p:spPr>
          <a:xfrm>
            <a:off x="530352" y="1572768"/>
            <a:ext cx="4389120" cy="914400"/>
          </a:xfrm>
          <a:prstGeom prst="rect">
            <a:avLst/>
          </a:prstGeom>
          <a:noFill/>
          <a:ln/>
        </p:spPr>
        <p:txBody>
          <a:bodyPr wrap="square" lIns="0" tIns="0" rIns="0" bIns="0" rtlCol="0" anchor="ctr"/>
          <a:lstStyle/>
          <a:p>
            <a:pPr marL="0" indent="0">
              <a:lnSpc>
                <a:spcPct val="98000"/>
              </a:lnSpc>
              <a:buNone/>
            </a:pPr>
            <a:r>
              <a:rPr lang="en-US" sz="2900" b="1" dirty="0">
                <a:solidFill>
                  <a:srgbClr val="FFFFFF"/>
                </a:solidFill>
                <a:latin typeface="Trebuchet MS" pitchFamily="34" charset="0"/>
                <a:ea typeface="Trebuchet MS" pitchFamily="34" charset="-122"/>
                <a:cs typeface="Trebuchet MS" pitchFamily="34" charset="-120"/>
              </a:rPr>
              <a:t>Thank you for stepping up!</a:t>
            </a:r>
            <a:endParaRPr lang="en-US" sz="2900" dirty="0"/>
          </a:p>
        </p:txBody>
      </p:sp>
      <p:sp>
        <p:nvSpPr>
          <p:cNvPr id="6" name="Text 3"/>
          <p:cNvSpPr/>
          <p:nvPr/>
        </p:nvSpPr>
        <p:spPr>
          <a:xfrm>
            <a:off x="548640" y="2697480"/>
            <a:ext cx="4160520" cy="1005840"/>
          </a:xfrm>
          <a:prstGeom prst="rect">
            <a:avLst/>
          </a:prstGeom>
          <a:noFill/>
          <a:ln/>
        </p:spPr>
        <p:txBody>
          <a:bodyPr wrap="square" lIns="0" tIns="0" rIns="0" bIns="0" rtlCol="0" anchor="ctr"/>
          <a:lstStyle/>
          <a:p>
            <a:pPr marL="0" indent="0">
              <a:lnSpc>
                <a:spcPct val="115000"/>
              </a:lnSpc>
              <a:buNone/>
            </a:pPr>
            <a:r>
              <a:rPr lang="en-US" sz="1350">
                <a:solidFill>
                  <a:srgbClr val="C9D6DA"/>
                </a:solidFill>
                <a:latin typeface="Calibri" pitchFamily="34" charset="0"/>
                <a:ea typeface="Calibri" pitchFamily="34" charset="-122"/>
                <a:cs typeface="Calibri" pitchFamily="34" charset="-120"/>
              </a:rPr>
              <a:t>Your time and leadership as Vice-President of Professional Development strengthen the whole Local. Stay connected and keep sharing.</a:t>
            </a:r>
            <a:endParaRPr lang="en-US" sz="1350"/>
          </a:p>
        </p:txBody>
      </p:sp>
      <p:sp>
        <p:nvSpPr>
          <p:cNvPr id="7" name="Shape 4"/>
          <p:cNvSpPr/>
          <p:nvPr/>
        </p:nvSpPr>
        <p:spPr>
          <a:xfrm>
            <a:off x="566928" y="3840480"/>
            <a:ext cx="4023360" cy="0"/>
          </a:xfrm>
          <a:prstGeom prst="line">
            <a:avLst/>
          </a:prstGeom>
          <a:noFill/>
          <a:ln w="12700">
            <a:solidFill>
              <a:srgbClr val="3C5560"/>
            </a:solidFill>
            <a:prstDash val="solid"/>
          </a:ln>
        </p:spPr>
        <p:txBody>
          <a:bodyPr/>
          <a:lstStyle/>
          <a:p>
            <a:endParaRPr lang="en-CA"/>
          </a:p>
        </p:txBody>
      </p:sp>
      <p:sp>
        <p:nvSpPr>
          <p:cNvPr id="8" name="Text 5"/>
          <p:cNvSpPr/>
          <p:nvPr/>
        </p:nvSpPr>
        <p:spPr>
          <a:xfrm>
            <a:off x="548640" y="3977640"/>
            <a:ext cx="4206240" cy="457200"/>
          </a:xfrm>
          <a:prstGeom prst="rect">
            <a:avLst/>
          </a:prstGeom>
          <a:noFill/>
          <a:ln/>
        </p:spPr>
        <p:txBody>
          <a:bodyPr wrap="square" lIns="0" tIns="0" rIns="0" bIns="0" rtlCol="0" anchor="ctr"/>
          <a:lstStyle/>
          <a:p>
            <a:pPr marL="0" indent="0">
              <a:lnSpc>
                <a:spcPct val="110000"/>
              </a:lnSpc>
              <a:buNone/>
            </a:pPr>
            <a:r>
              <a:rPr lang="en-US" sz="1100" i="1" dirty="0">
                <a:solidFill>
                  <a:srgbClr val="9FB2B8"/>
                </a:solidFill>
                <a:latin typeface="Calibri" pitchFamily="34" charset="0"/>
                <a:ea typeface="Calibri" pitchFamily="34" charset="-122"/>
                <a:cs typeface="Calibri" pitchFamily="34" charset="-120"/>
              </a:rPr>
              <a:t>Questions &amp; contacts  ·  Reach out to central office anytime</a:t>
            </a:r>
            <a:endParaRPr lang="en-US" sz="1100" dirty="0"/>
          </a:p>
        </p:txBody>
      </p:sp>
      <p:pic>
        <p:nvPicPr>
          <p:cNvPr id="9" name="Picture 8">
            <a:extLst>
              <a:ext uri="{FF2B5EF4-FFF2-40B4-BE49-F238E27FC236}">
                <a16:creationId xmlns:a16="http://schemas.microsoft.com/office/drawing/2014/main" id="{76C072BA-A2F9-E24E-F508-6F2D684D0280}"/>
              </a:ext>
            </a:extLst>
          </p:cNvPr>
          <p:cNvPicPr>
            <a:picLocks noChangeAspect="1"/>
          </p:cNvPicPr>
          <p:nvPr/>
        </p:nvPicPr>
        <p:blipFill rotWithShape="1">
          <a:blip r:embed="rId4">
            <a:extLst>
              <a:ext uri="{28A0092B-C50C-407E-A947-70E740481C1C}">
                <a14:useLocalDpi xmlns:a14="http://schemas.microsoft.com/office/drawing/2010/main" val="0"/>
              </a:ext>
            </a:extLst>
          </a:blip>
          <a:srcRect r="68000"/>
          <a:stretch/>
        </p:blipFill>
        <p:spPr>
          <a:xfrm>
            <a:off x="8477250" y="116618"/>
            <a:ext cx="524510" cy="49828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0A9F9B5-31F6-4D49-AAA0-C9D578D0AE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4426d-0044-4819-b35c-9a0cad4f2899"/>
    <ds:schemaRef ds:uri="463c0735-d3d6-492e-97e2-30eb2eb92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E69172-30F0-46E0-AF91-C83B4BEFAFB9}">
  <ds:schemaRefs>
    <ds:schemaRef ds:uri="http://schemas.microsoft.com/sharepoint/v3/contenttype/forms"/>
  </ds:schemaRefs>
</ds:datastoreItem>
</file>

<file path=customXml/itemProps3.xml><?xml version="1.0" encoding="utf-8"?>
<ds:datastoreItem xmlns:ds="http://schemas.openxmlformats.org/officeDocument/2006/customXml" ds:itemID="{A5708700-F197-441C-8243-82E604BFECDA}">
  <ds:schemaRefs>
    <ds:schemaRef ds:uri="15c4426d-0044-4819-b35c-9a0cad4f2899"/>
    <ds:schemaRef ds:uri="http://schemas.openxmlformats.org/package/2006/metadata/core-properties"/>
    <ds:schemaRef ds:uri="http://schemas.microsoft.com/office/2006/documentManagement/types"/>
    <ds:schemaRef ds:uri="http://purl.org/dc/elements/1.1/"/>
    <ds:schemaRef ds:uri="http://www.w3.org/XML/1998/namespace"/>
    <ds:schemaRef ds:uri="http://purl.org/dc/dcmitype/"/>
    <ds:schemaRef ds:uri="http://purl.org/dc/terms/"/>
    <ds:schemaRef ds:uri="http://schemas.microsoft.com/office/infopath/2007/PartnerControls"/>
    <ds:schemaRef ds:uri="463c0735-d3d6-492e-97e2-30eb2eb929b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837</TotalTime>
  <Words>2541</Words>
  <Application>Microsoft Office PowerPoint</Application>
  <PresentationFormat>On-screen Show (16:9)</PresentationFormat>
  <Paragraphs>428</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Arial</vt:lpstr>
      <vt:lpstr>Calibri</vt:lpstr>
      <vt:lpstr>Trebuchet MS</vt:lpstr>
      <vt:lpstr>Wingdings</vt:lpstr>
      <vt:lpstr>Office Theme</vt:lpstr>
      <vt:lpstr>PowerPoint Presentation</vt:lpstr>
      <vt:lpstr>PowerPoint Presentation</vt:lpstr>
      <vt:lpstr>PowerPoint Presentation</vt:lpstr>
      <vt:lpstr>PowerPoint Presentation</vt:lpstr>
      <vt:lpstr>Roles &amp; Responsibilities Recap</vt:lpstr>
      <vt:lpstr>PowerPoint Presentation</vt:lpstr>
      <vt:lpstr>Core Duties</vt:lpstr>
      <vt:lpstr>VP of Professional Development</vt:lpstr>
      <vt:lpstr>VP of Professional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Nutrition/Movement Break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Pamela Langille</dc:creator>
  <cp:lastModifiedBy>Amanda O'Regan-Marchand</cp:lastModifiedBy>
  <cp:revision>5</cp:revision>
  <cp:lastPrinted>2026-08-11T17:09:21Z</cp:lastPrinted>
  <dcterms:created xsi:type="dcterms:W3CDTF">2026-06-26T17:30:29Z</dcterms:created>
  <dcterms:modified xsi:type="dcterms:W3CDTF">2026-08-13T11:11:07Z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MediaServiceImageTags">
    <vt:lpwstr/>
  </property>
</Properties>
</file>