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B9_58B1E89B.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8A_BB6A2945.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37"/>
  </p:notesMasterIdLst>
  <p:handoutMasterIdLst>
    <p:handoutMasterId r:id="rId38"/>
  </p:handoutMasterIdLst>
  <p:sldIdLst>
    <p:sldId id="337" r:id="rId5"/>
    <p:sldId id="336" r:id="rId6"/>
    <p:sldId id="335" r:id="rId7"/>
    <p:sldId id="318" r:id="rId8"/>
    <p:sldId id="426" r:id="rId9"/>
    <p:sldId id="428" r:id="rId10"/>
    <p:sldId id="429" r:id="rId11"/>
    <p:sldId id="430" r:id="rId12"/>
    <p:sldId id="431" r:id="rId13"/>
    <p:sldId id="451" r:id="rId14"/>
    <p:sldId id="452" r:id="rId15"/>
    <p:sldId id="453" r:id="rId16"/>
    <p:sldId id="440" r:id="rId17"/>
    <p:sldId id="441" r:id="rId18"/>
    <p:sldId id="442" r:id="rId19"/>
    <p:sldId id="443" r:id="rId20"/>
    <p:sldId id="458" r:id="rId21"/>
    <p:sldId id="459" r:id="rId22"/>
    <p:sldId id="460" r:id="rId23"/>
    <p:sldId id="461" r:id="rId24"/>
    <p:sldId id="333" r:id="rId25"/>
    <p:sldId id="394" r:id="rId26"/>
    <p:sldId id="386" r:id="rId27"/>
    <p:sldId id="425" r:id="rId28"/>
    <p:sldId id="445" r:id="rId29"/>
    <p:sldId id="434" r:id="rId30"/>
    <p:sldId id="433" r:id="rId31"/>
    <p:sldId id="334" r:id="rId32"/>
    <p:sldId id="462" r:id="rId33"/>
    <p:sldId id="436" r:id="rId34"/>
    <p:sldId id="463" r:id="rId35"/>
    <p:sldId id="291" r:id="rId36"/>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614F9B-54E2-1042-BFF7-E3E42B8A2EBF}" name="Elizabeth Thomas" initials="ET" userId="S::ethomas@staff.nstu.ca::03bb42f0-a05b-401b-bea5-3e3bc27a103b" providerId="AD"/>
  <p188:author id="{745521AB-2313-EB1A-DA66-770E56273010}" name="Tim MacLeod" initials="TM" userId="S::tmacleod@staff.nstu.ca::4d96cb1b-f6ce-4f40-9651-a95ea8ebee3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709A"/>
    <a:srgbClr val="A374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B10044-DB99-D363-1E2F-7EC81F68A9B5}" v="4" dt="2026-08-17T12:02:24.1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comments/modernComment_1B9_58B1E89B.xml><?xml version="1.0" encoding="utf-8"?>
<p188:cmLst xmlns:a="http://schemas.openxmlformats.org/drawingml/2006/main" xmlns:r="http://schemas.openxmlformats.org/officeDocument/2006/relationships" xmlns:p188="http://schemas.microsoft.com/office/powerpoint/2018/8/main">
  <p188:cm id="{B2B91375-33DC-47D8-922D-BC5065130541}" authorId="{48614F9B-54E2-1042-BFF7-E3E42B8A2EBF}" created="2026-07-17T13:44:33.445">
    <pc:sldMkLst xmlns:pc="http://schemas.microsoft.com/office/powerpoint/2013/main/command">
      <pc:docMk/>
      <pc:sldMk cId="1488054427" sldId="441"/>
    </pc:sldMkLst>
    <p188:txBody>
      <a:bodyPr/>
      <a:lstStyle/>
      <a:p>
        <a:r>
          <a:rPr lang="en-GB"/>
          <a:t>this one might be covered in the reps are not slides</a:t>
        </a:r>
      </a:p>
    </p188:txBody>
  </p188:cm>
  <p188:cm id="{569A4D5D-33C4-46C4-AF54-E915B7395D6A}" authorId="{745521AB-2313-EB1A-DA66-770E56273010}" created="2026-07-17T14:23:22.178">
    <ac:deMkLst xmlns:ac="http://schemas.microsoft.com/office/drawing/2013/main/command">
      <pc:docMk xmlns:pc="http://schemas.microsoft.com/office/powerpoint/2013/main/command"/>
      <pc:sldMk xmlns:pc="http://schemas.microsoft.com/office/powerpoint/2013/main/command" cId="1488054427" sldId="441"/>
      <ac:graphicFrameMk id="7" creationId="{C3E9DCD2-111D-1087-7FA9-5897D5F81F59}"/>
    </ac:deMkLst>
    <p188:txBody>
      <a:bodyPr/>
      <a:lstStyle/>
      <a:p>
        <a:r>
          <a:rPr lang="en-CA"/>
          <a:t>Maybe take some time to discuss how Local leaders would like to triage their emails and calls or let reps know who to contact in various situations??</a:t>
        </a:r>
      </a:p>
    </p188:txBody>
  </p188:cm>
</p188:cmLst>
</file>

<file path=ppt/comments/modernComment_18A_BB6A2945.xml><?xml version="1.0" encoding="utf-8"?>
<p188:cmLst xmlns:a="http://schemas.openxmlformats.org/drawingml/2006/main" xmlns:r="http://schemas.openxmlformats.org/officeDocument/2006/relationships" xmlns:p188="http://schemas.microsoft.com/office/powerpoint/2018/8/main">
  <p188:cm id="{69D72170-17E2-48A7-8E9A-D4213ABAAA7B}" authorId="{48614F9B-54E2-1042-BFF7-E3E42B8A2EBF}" created="2026-07-17T13:49:01.820">
    <pc:sldMkLst xmlns:pc="http://schemas.microsoft.com/office/powerpoint/2013/main/command">
      <pc:docMk/>
      <pc:sldMk cId="3144296773" sldId="394"/>
    </pc:sldMkLst>
    <p188:txBody>
      <a:bodyPr/>
      <a:lstStyle/>
      <a:p>
        <a:r>
          <a:rPr lang="en-GB"/>
          <a:t>I wonder if we can catch all these slides in the review of the duties?</a:t>
        </a:r>
      </a:p>
    </p188:txBody>
  </p188:cm>
</p188: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595EB2-6D78-4B0A-AC9E-2FF40D3E3A4B}" type="doc">
      <dgm:prSet loTypeId="urn:microsoft.com/office/officeart/2011/layout/TabList" loCatId="list" qsTypeId="urn:microsoft.com/office/officeart/2005/8/quickstyle/simple4#1" qsCatId="simple" csTypeId="urn:microsoft.com/office/officeart/2005/8/colors/accent1_2#1" csCatId="accent1" phldr="1"/>
      <dgm:spPr/>
      <dgm:t>
        <a:bodyPr/>
        <a:lstStyle/>
        <a:p>
          <a:endParaRPr lang="en-CA"/>
        </a:p>
      </dgm:t>
    </dgm:pt>
    <dgm:pt modelId="{986AED32-959C-4024-9E6A-2820D123CBD1}">
      <dgm:prSet phldrT="[Text]" custT="1"/>
      <dgm:spPr/>
      <dgm:t>
        <a:bodyPr/>
        <a:lstStyle/>
        <a:p>
          <a:r>
            <a:rPr lang="en-CA" sz="2200">
              <a:latin typeface="Segoe UI Semibold" panose="020B0702040204020203" pitchFamily="34" charset="0"/>
              <a:cs typeface="Segoe UI Semibold" panose="020B0702040204020203" pitchFamily="34" charset="0"/>
            </a:rPr>
            <a:t>Local</a:t>
          </a:r>
        </a:p>
      </dgm:t>
    </dgm:pt>
    <dgm:pt modelId="{877CFA94-8E3C-4191-B8B9-289686220FA9}" type="parTrans" cxnId="{3B46B358-680C-4C76-B36D-AF643AF26167}">
      <dgm:prSet/>
      <dgm:spPr/>
      <dgm:t>
        <a:bodyPr/>
        <a:lstStyle/>
        <a:p>
          <a:endParaRPr lang="en-CA"/>
        </a:p>
      </dgm:t>
    </dgm:pt>
    <dgm:pt modelId="{14FE9B9D-9462-481F-AA51-73D947B03996}" type="sibTrans" cxnId="{3B46B358-680C-4C76-B36D-AF643AF26167}">
      <dgm:prSet/>
      <dgm:spPr/>
      <dgm:t>
        <a:bodyPr/>
        <a:lstStyle/>
        <a:p>
          <a:endParaRPr lang="en-CA"/>
        </a:p>
      </dgm:t>
    </dgm:pt>
    <dgm:pt modelId="{56E4C82E-D663-4E75-A0BF-8CC3718E6936}">
      <dgm:prSet phldrT="[Text]" phldr="0" custT="1"/>
      <dgm:spPr/>
      <dgm:t>
        <a:bodyPr/>
        <a:lstStyle/>
        <a:p>
          <a:r>
            <a:rPr lang="en-CA" sz="2200">
              <a:latin typeface="Segoe UI" panose="020B0502040204020203" pitchFamily="34" charset="0"/>
              <a:cs typeface="Segoe UI" panose="020B0502040204020203" pitchFamily="34" charset="0"/>
            </a:rPr>
            <a:t>Local President and First Vice-president</a:t>
          </a:r>
        </a:p>
      </dgm:t>
    </dgm:pt>
    <dgm:pt modelId="{CDB4B527-372D-4485-BD26-009524E4D2D6}" type="parTrans" cxnId="{41611B14-BF29-40EB-B5CC-E2B5AA0A56DC}">
      <dgm:prSet/>
      <dgm:spPr/>
      <dgm:t>
        <a:bodyPr/>
        <a:lstStyle/>
        <a:p>
          <a:endParaRPr lang="en-CA"/>
        </a:p>
      </dgm:t>
    </dgm:pt>
    <dgm:pt modelId="{3E15EA81-CFAA-49B6-A38E-03D54D22A6D0}" type="sibTrans" cxnId="{41611B14-BF29-40EB-B5CC-E2B5AA0A56DC}">
      <dgm:prSet/>
      <dgm:spPr/>
      <dgm:t>
        <a:bodyPr/>
        <a:lstStyle/>
        <a:p>
          <a:endParaRPr lang="en-CA"/>
        </a:p>
      </dgm:t>
    </dgm:pt>
    <dgm:pt modelId="{8C460E1B-5CCB-420C-874E-742B929E592F}">
      <dgm:prSet phldrT="[Text]" phldr="0" custT="1"/>
      <dgm:spPr/>
      <dgm:t>
        <a:bodyPr/>
        <a:lstStyle/>
        <a:p>
          <a:r>
            <a:rPr lang="en-CA" sz="2000">
              <a:latin typeface="Segoe UI" panose="020B0502040204020203" pitchFamily="34" charset="0"/>
              <a:cs typeface="Segoe UI" panose="020B0502040204020203" pitchFamily="34" charset="0"/>
            </a:rPr>
            <a:t>A great starting point for Local and Regional matters</a:t>
          </a:r>
        </a:p>
      </dgm:t>
    </dgm:pt>
    <dgm:pt modelId="{95613DDE-10D7-4593-8BF5-41F2F6F4255E}" type="parTrans" cxnId="{A2EA0B5A-D674-43B7-A646-4E13249AA9F6}">
      <dgm:prSet/>
      <dgm:spPr/>
      <dgm:t>
        <a:bodyPr/>
        <a:lstStyle/>
        <a:p>
          <a:endParaRPr lang="en-CA"/>
        </a:p>
      </dgm:t>
    </dgm:pt>
    <dgm:pt modelId="{9CFD0396-46E9-4D20-9D35-235A4CC1950C}" type="sibTrans" cxnId="{A2EA0B5A-D674-43B7-A646-4E13249AA9F6}">
      <dgm:prSet/>
      <dgm:spPr/>
      <dgm:t>
        <a:bodyPr/>
        <a:lstStyle/>
        <a:p>
          <a:endParaRPr lang="en-CA"/>
        </a:p>
      </dgm:t>
    </dgm:pt>
    <dgm:pt modelId="{CC19A8D2-AA96-4CD8-93DF-3D670B0C31B6}">
      <dgm:prSet phldrT="[Text]" custT="1"/>
      <dgm:spPr/>
      <dgm:t>
        <a:bodyPr/>
        <a:lstStyle/>
        <a:p>
          <a:r>
            <a:rPr lang="en-CA" sz="2200">
              <a:latin typeface="Segoe UI Semibold" panose="020B0702040204020203" pitchFamily="34" charset="0"/>
              <a:cs typeface="Segoe UI Semibold" panose="020B0702040204020203" pitchFamily="34" charset="0"/>
            </a:rPr>
            <a:t>Regional</a:t>
          </a:r>
        </a:p>
      </dgm:t>
    </dgm:pt>
    <dgm:pt modelId="{D0F52A30-FA9D-4921-8DF2-7A78921E6DAA}" type="parTrans" cxnId="{77C2480B-D802-446E-B44B-7F25EDAA6410}">
      <dgm:prSet/>
      <dgm:spPr/>
      <dgm:t>
        <a:bodyPr/>
        <a:lstStyle/>
        <a:p>
          <a:endParaRPr lang="en-CA"/>
        </a:p>
      </dgm:t>
    </dgm:pt>
    <dgm:pt modelId="{1B8A567E-4DE7-4C22-B5FD-EF23945E5734}" type="sibTrans" cxnId="{77C2480B-D802-446E-B44B-7F25EDAA6410}">
      <dgm:prSet/>
      <dgm:spPr/>
      <dgm:t>
        <a:bodyPr/>
        <a:lstStyle/>
        <a:p>
          <a:endParaRPr lang="en-CA"/>
        </a:p>
      </dgm:t>
    </dgm:pt>
    <dgm:pt modelId="{A2BA3480-F16A-4260-8785-477725BB93DE}">
      <dgm:prSet phldrT="[Text]" phldr="0" custT="1"/>
      <dgm:spPr/>
      <dgm:t>
        <a:bodyPr/>
        <a:lstStyle/>
        <a:p>
          <a:r>
            <a:rPr lang="en-CA" sz="2200">
              <a:latin typeface="Segoe UI" panose="020B0502040204020203" pitchFamily="34" charset="0"/>
              <a:cs typeface="Segoe UI" panose="020B0502040204020203" pitchFamily="34" charset="0"/>
            </a:rPr>
            <a:t>Regional Representative Council (RRC) Chair</a:t>
          </a:r>
        </a:p>
      </dgm:t>
    </dgm:pt>
    <dgm:pt modelId="{BC457B15-08F2-48D3-B3C7-6FD3E1E66DBE}" type="parTrans" cxnId="{BBA6509E-F546-4F75-821C-CC9A36A32F89}">
      <dgm:prSet/>
      <dgm:spPr/>
      <dgm:t>
        <a:bodyPr/>
        <a:lstStyle/>
        <a:p>
          <a:endParaRPr lang="en-CA"/>
        </a:p>
      </dgm:t>
    </dgm:pt>
    <dgm:pt modelId="{E0813ED4-90D9-4A09-9A3F-F0FA91A0BC98}" type="sibTrans" cxnId="{BBA6509E-F546-4F75-821C-CC9A36A32F89}">
      <dgm:prSet/>
      <dgm:spPr/>
      <dgm:t>
        <a:bodyPr/>
        <a:lstStyle/>
        <a:p>
          <a:endParaRPr lang="en-CA"/>
        </a:p>
      </dgm:t>
    </dgm:pt>
    <dgm:pt modelId="{EA75033B-D13D-4D84-904D-55BD1DEB9FA0}">
      <dgm:prSet phldrT="[Text]" phldr="0" custT="1"/>
      <dgm:spPr/>
      <dgm:t>
        <a:bodyPr/>
        <a:lstStyle/>
        <a:p>
          <a:r>
            <a:rPr lang="en-CA" sz="2000">
              <a:latin typeface="Segoe UI" panose="020B0502040204020203" pitchFamily="34" charset="0"/>
              <a:cs typeface="Segoe UI" panose="020B0502040204020203" pitchFamily="34" charset="0"/>
            </a:rPr>
            <a:t>For matters related to the regional collective agreement</a:t>
          </a:r>
        </a:p>
      </dgm:t>
    </dgm:pt>
    <dgm:pt modelId="{5F8EBD74-7D4F-4762-88F5-F8913C08BD65}" type="parTrans" cxnId="{9CDD3650-482F-4467-8131-3A4A02E66B52}">
      <dgm:prSet/>
      <dgm:spPr/>
      <dgm:t>
        <a:bodyPr/>
        <a:lstStyle/>
        <a:p>
          <a:endParaRPr lang="en-CA"/>
        </a:p>
      </dgm:t>
    </dgm:pt>
    <dgm:pt modelId="{4FA9CA53-B2D0-48B5-B7C2-61F7C769756A}" type="sibTrans" cxnId="{9CDD3650-482F-4467-8131-3A4A02E66B52}">
      <dgm:prSet/>
      <dgm:spPr/>
      <dgm:t>
        <a:bodyPr/>
        <a:lstStyle/>
        <a:p>
          <a:endParaRPr lang="en-CA"/>
        </a:p>
      </dgm:t>
    </dgm:pt>
    <dgm:pt modelId="{C85B1949-82E3-4524-8E43-F52287E0EA36}">
      <dgm:prSet phldrT="[Text]" custT="1"/>
      <dgm:spPr/>
      <dgm:t>
        <a:bodyPr/>
        <a:lstStyle/>
        <a:p>
          <a:r>
            <a:rPr lang="en-CA" sz="2200">
              <a:latin typeface="Segoe UI Semibold" panose="020B0702040204020203" pitchFamily="34" charset="0"/>
              <a:cs typeface="Segoe UI Semibold" panose="020B0702040204020203" pitchFamily="34" charset="0"/>
            </a:rPr>
            <a:t>Provincial</a:t>
          </a:r>
        </a:p>
      </dgm:t>
    </dgm:pt>
    <dgm:pt modelId="{44130B0A-5D70-45EE-97F6-B537C7760DC1}" type="parTrans" cxnId="{F311F90E-0A2C-45E2-9903-E2F06B831E67}">
      <dgm:prSet/>
      <dgm:spPr/>
      <dgm:t>
        <a:bodyPr/>
        <a:lstStyle/>
        <a:p>
          <a:endParaRPr lang="en-CA"/>
        </a:p>
      </dgm:t>
    </dgm:pt>
    <dgm:pt modelId="{43D6F869-74CE-499F-90F4-BFD51884E410}" type="sibTrans" cxnId="{F311F90E-0A2C-45E2-9903-E2F06B831E67}">
      <dgm:prSet/>
      <dgm:spPr/>
      <dgm:t>
        <a:bodyPr/>
        <a:lstStyle/>
        <a:p>
          <a:endParaRPr lang="en-CA"/>
        </a:p>
      </dgm:t>
    </dgm:pt>
    <dgm:pt modelId="{744B649A-9B09-4F5E-B210-A81F339FFA88}">
      <dgm:prSet phldrT="[Text]" custT="1"/>
      <dgm:spPr/>
      <dgm:t>
        <a:bodyPr/>
        <a:lstStyle/>
        <a:p>
          <a:r>
            <a:rPr lang="en-CA" sz="2200">
              <a:latin typeface="Segoe UI" panose="020B0502040204020203" pitchFamily="34" charset="0"/>
              <a:cs typeface="Segoe UI" panose="020B0502040204020203" pitchFamily="34" charset="0"/>
            </a:rPr>
            <a:t>NSTU Executive Staff Officer</a:t>
          </a:r>
        </a:p>
      </dgm:t>
    </dgm:pt>
    <dgm:pt modelId="{A0377B57-D0F6-4EBC-92BB-DFBC753CFACC}" type="parTrans" cxnId="{33D4C8F0-7A04-4455-898A-EE148A9DA5BB}">
      <dgm:prSet/>
      <dgm:spPr/>
      <dgm:t>
        <a:bodyPr/>
        <a:lstStyle/>
        <a:p>
          <a:endParaRPr lang="en-CA"/>
        </a:p>
      </dgm:t>
    </dgm:pt>
    <dgm:pt modelId="{2EFE8C6D-67E0-4174-B6B9-9E08A00F8E0D}" type="sibTrans" cxnId="{33D4C8F0-7A04-4455-898A-EE148A9DA5BB}">
      <dgm:prSet/>
      <dgm:spPr/>
      <dgm:t>
        <a:bodyPr/>
        <a:lstStyle/>
        <a:p>
          <a:endParaRPr lang="en-CA"/>
        </a:p>
      </dgm:t>
    </dgm:pt>
    <dgm:pt modelId="{8D97E3A9-2E65-4D7F-AC89-553D3003BCD2}">
      <dgm:prSet phldrT="[Text]" phldr="0" custT="1"/>
      <dgm:spPr/>
      <dgm:t>
        <a:bodyPr/>
        <a:lstStyle/>
        <a:p>
          <a:r>
            <a:rPr lang="en-CA" sz="2000">
              <a:latin typeface="Segoe UI" panose="020B0502040204020203" pitchFamily="34" charset="0"/>
              <a:cs typeface="Segoe UI" panose="020B0502040204020203" pitchFamily="34" charset="0"/>
            </a:rPr>
            <a:t>For matters related to the Teachers’ Provincial Agreement and to access information and supports through NSTU Central Office – Member Services, Professional Learning, MAP </a:t>
          </a:r>
        </a:p>
      </dgm:t>
    </dgm:pt>
    <dgm:pt modelId="{84ADE04D-35BB-41D1-B1E0-9D94DFCFA091}" type="parTrans" cxnId="{12D08064-AB4F-4648-BB5A-F7B196731BAB}">
      <dgm:prSet/>
      <dgm:spPr/>
      <dgm:t>
        <a:bodyPr/>
        <a:lstStyle/>
        <a:p>
          <a:endParaRPr lang="en-CA"/>
        </a:p>
      </dgm:t>
    </dgm:pt>
    <dgm:pt modelId="{F569E690-0E56-4846-B933-F60294E6C41B}" type="sibTrans" cxnId="{12D08064-AB4F-4648-BB5A-F7B196731BAB}">
      <dgm:prSet/>
      <dgm:spPr/>
      <dgm:t>
        <a:bodyPr/>
        <a:lstStyle/>
        <a:p>
          <a:endParaRPr lang="en-CA"/>
        </a:p>
      </dgm:t>
    </dgm:pt>
    <dgm:pt modelId="{CB41BA38-56B0-41EE-AA9D-6606B04C3F24}" type="pres">
      <dgm:prSet presAssocID="{C3595EB2-6D78-4B0A-AC9E-2FF40D3E3A4B}" presName="Name0" presStyleCnt="0">
        <dgm:presLayoutVars>
          <dgm:chMax/>
          <dgm:chPref val="3"/>
          <dgm:dir/>
          <dgm:animOne val="branch"/>
          <dgm:animLvl val="lvl"/>
        </dgm:presLayoutVars>
      </dgm:prSet>
      <dgm:spPr/>
    </dgm:pt>
    <dgm:pt modelId="{BBBF79EC-2100-4610-80EB-9D9235750F59}" type="pres">
      <dgm:prSet presAssocID="{986AED32-959C-4024-9E6A-2820D123CBD1}" presName="composite" presStyleCnt="0"/>
      <dgm:spPr/>
    </dgm:pt>
    <dgm:pt modelId="{46C75B9D-E4B3-4894-8D42-70D95AB17C65}" type="pres">
      <dgm:prSet presAssocID="{986AED32-959C-4024-9E6A-2820D123CBD1}" presName="FirstChild" presStyleLbl="revTx" presStyleIdx="0" presStyleCnt="6">
        <dgm:presLayoutVars>
          <dgm:chMax val="0"/>
          <dgm:chPref val="0"/>
          <dgm:bulletEnabled val="1"/>
        </dgm:presLayoutVars>
      </dgm:prSet>
      <dgm:spPr/>
    </dgm:pt>
    <dgm:pt modelId="{2AC64F61-F673-4EB7-A2BE-AA12FDF58124}" type="pres">
      <dgm:prSet presAssocID="{986AED32-959C-4024-9E6A-2820D123CBD1}" presName="Parent" presStyleLbl="alignNode1" presStyleIdx="0" presStyleCnt="3">
        <dgm:presLayoutVars>
          <dgm:chMax val="3"/>
          <dgm:chPref val="3"/>
          <dgm:bulletEnabled val="1"/>
        </dgm:presLayoutVars>
      </dgm:prSet>
      <dgm:spPr/>
    </dgm:pt>
    <dgm:pt modelId="{0F055DF9-F185-4117-96A4-58D33371AD40}" type="pres">
      <dgm:prSet presAssocID="{986AED32-959C-4024-9E6A-2820D123CBD1}" presName="Accent" presStyleLbl="parChTrans1D1" presStyleIdx="0" presStyleCnt="3"/>
      <dgm:spPr/>
    </dgm:pt>
    <dgm:pt modelId="{ECB8D284-FC0F-442B-B8B4-69B18B4B09BF}" type="pres">
      <dgm:prSet presAssocID="{986AED32-959C-4024-9E6A-2820D123CBD1}" presName="Child" presStyleLbl="revTx" presStyleIdx="1" presStyleCnt="6">
        <dgm:presLayoutVars>
          <dgm:chMax val="0"/>
          <dgm:chPref val="0"/>
          <dgm:bulletEnabled val="1"/>
        </dgm:presLayoutVars>
      </dgm:prSet>
      <dgm:spPr/>
    </dgm:pt>
    <dgm:pt modelId="{03B3DD7C-54E7-4DFD-813D-B113E200637B}" type="pres">
      <dgm:prSet presAssocID="{14FE9B9D-9462-481F-AA51-73D947B03996}" presName="sibTrans" presStyleCnt="0"/>
      <dgm:spPr/>
    </dgm:pt>
    <dgm:pt modelId="{0A4538EB-A372-489E-8327-6FDEDCC64DA3}" type="pres">
      <dgm:prSet presAssocID="{CC19A8D2-AA96-4CD8-93DF-3D670B0C31B6}" presName="composite" presStyleCnt="0"/>
      <dgm:spPr/>
    </dgm:pt>
    <dgm:pt modelId="{CBF0B3F0-72F9-480A-B802-C970ECBE33DB}" type="pres">
      <dgm:prSet presAssocID="{CC19A8D2-AA96-4CD8-93DF-3D670B0C31B6}" presName="FirstChild" presStyleLbl="revTx" presStyleIdx="2" presStyleCnt="6">
        <dgm:presLayoutVars>
          <dgm:chMax val="0"/>
          <dgm:chPref val="0"/>
          <dgm:bulletEnabled val="1"/>
        </dgm:presLayoutVars>
      </dgm:prSet>
      <dgm:spPr/>
    </dgm:pt>
    <dgm:pt modelId="{994736A6-272C-4C25-980E-35FD6E171A66}" type="pres">
      <dgm:prSet presAssocID="{CC19A8D2-AA96-4CD8-93DF-3D670B0C31B6}" presName="Parent" presStyleLbl="alignNode1" presStyleIdx="1" presStyleCnt="3">
        <dgm:presLayoutVars>
          <dgm:chMax val="3"/>
          <dgm:chPref val="3"/>
          <dgm:bulletEnabled val="1"/>
        </dgm:presLayoutVars>
      </dgm:prSet>
      <dgm:spPr/>
    </dgm:pt>
    <dgm:pt modelId="{147E2828-43FA-42FB-8F3B-7222C8D5FCC0}" type="pres">
      <dgm:prSet presAssocID="{CC19A8D2-AA96-4CD8-93DF-3D670B0C31B6}" presName="Accent" presStyleLbl="parChTrans1D1" presStyleIdx="1" presStyleCnt="3"/>
      <dgm:spPr/>
    </dgm:pt>
    <dgm:pt modelId="{3FF5CC1C-35D3-4FF6-9067-44DF836C7E1F}" type="pres">
      <dgm:prSet presAssocID="{CC19A8D2-AA96-4CD8-93DF-3D670B0C31B6}" presName="Child" presStyleLbl="revTx" presStyleIdx="3" presStyleCnt="6">
        <dgm:presLayoutVars>
          <dgm:chMax val="0"/>
          <dgm:chPref val="0"/>
          <dgm:bulletEnabled val="1"/>
        </dgm:presLayoutVars>
      </dgm:prSet>
      <dgm:spPr/>
    </dgm:pt>
    <dgm:pt modelId="{8D6BF139-DD53-42EE-B9BE-AE52E9B683CC}" type="pres">
      <dgm:prSet presAssocID="{1B8A567E-4DE7-4C22-B5FD-EF23945E5734}" presName="sibTrans" presStyleCnt="0"/>
      <dgm:spPr/>
    </dgm:pt>
    <dgm:pt modelId="{7B2FF6A3-DC59-4DBB-9AE2-944A80AF0EE9}" type="pres">
      <dgm:prSet presAssocID="{C85B1949-82E3-4524-8E43-F52287E0EA36}" presName="composite" presStyleCnt="0"/>
      <dgm:spPr/>
    </dgm:pt>
    <dgm:pt modelId="{7228DEA5-A77E-4808-AFCF-D1BCEAC45124}" type="pres">
      <dgm:prSet presAssocID="{C85B1949-82E3-4524-8E43-F52287E0EA36}" presName="FirstChild" presStyleLbl="revTx" presStyleIdx="4" presStyleCnt="6">
        <dgm:presLayoutVars>
          <dgm:chMax val="0"/>
          <dgm:chPref val="0"/>
          <dgm:bulletEnabled val="1"/>
        </dgm:presLayoutVars>
      </dgm:prSet>
      <dgm:spPr/>
    </dgm:pt>
    <dgm:pt modelId="{9A8F08C6-171E-4669-BC2A-07857EB483AF}" type="pres">
      <dgm:prSet presAssocID="{C85B1949-82E3-4524-8E43-F52287E0EA36}" presName="Parent" presStyleLbl="alignNode1" presStyleIdx="2" presStyleCnt="3">
        <dgm:presLayoutVars>
          <dgm:chMax val="3"/>
          <dgm:chPref val="3"/>
          <dgm:bulletEnabled val="1"/>
        </dgm:presLayoutVars>
      </dgm:prSet>
      <dgm:spPr/>
    </dgm:pt>
    <dgm:pt modelId="{CC922799-E665-46E8-BEA2-76FE9B4A829F}" type="pres">
      <dgm:prSet presAssocID="{C85B1949-82E3-4524-8E43-F52287E0EA36}" presName="Accent" presStyleLbl="parChTrans1D1" presStyleIdx="2" presStyleCnt="3"/>
      <dgm:spPr/>
    </dgm:pt>
    <dgm:pt modelId="{B4A71E48-478D-4092-93D6-3DD21DE45778}" type="pres">
      <dgm:prSet presAssocID="{C85B1949-82E3-4524-8E43-F52287E0EA36}" presName="Child" presStyleLbl="revTx" presStyleIdx="5" presStyleCnt="6">
        <dgm:presLayoutVars>
          <dgm:chMax val="0"/>
          <dgm:chPref val="0"/>
          <dgm:bulletEnabled val="1"/>
        </dgm:presLayoutVars>
      </dgm:prSet>
      <dgm:spPr/>
    </dgm:pt>
  </dgm:ptLst>
  <dgm:cxnLst>
    <dgm:cxn modelId="{77C2480B-D802-446E-B44B-7F25EDAA6410}" srcId="{C3595EB2-6D78-4B0A-AC9E-2FF40D3E3A4B}" destId="{CC19A8D2-AA96-4CD8-93DF-3D670B0C31B6}" srcOrd="1" destOrd="0" parTransId="{D0F52A30-FA9D-4921-8DF2-7A78921E6DAA}" sibTransId="{1B8A567E-4DE7-4C22-B5FD-EF23945E5734}"/>
    <dgm:cxn modelId="{F311F90E-0A2C-45E2-9903-E2F06B831E67}" srcId="{C3595EB2-6D78-4B0A-AC9E-2FF40D3E3A4B}" destId="{C85B1949-82E3-4524-8E43-F52287E0EA36}" srcOrd="2" destOrd="0" parTransId="{44130B0A-5D70-45EE-97F6-B537C7760DC1}" sibTransId="{43D6F869-74CE-499F-90F4-BFD51884E410}"/>
    <dgm:cxn modelId="{41611B14-BF29-40EB-B5CC-E2B5AA0A56DC}" srcId="{986AED32-959C-4024-9E6A-2820D123CBD1}" destId="{56E4C82E-D663-4E75-A0BF-8CC3718E6936}" srcOrd="0" destOrd="0" parTransId="{CDB4B527-372D-4485-BD26-009524E4D2D6}" sibTransId="{3E15EA81-CFAA-49B6-A38E-03D54D22A6D0}"/>
    <dgm:cxn modelId="{BDFCEE15-1AE4-415C-8871-FD2CF6DD4F23}" type="presOf" srcId="{744B649A-9B09-4F5E-B210-A81F339FFA88}" destId="{7228DEA5-A77E-4808-AFCF-D1BCEAC45124}" srcOrd="0" destOrd="0" presId="urn:microsoft.com/office/officeart/2011/layout/TabList"/>
    <dgm:cxn modelId="{6190871A-D64B-4D38-A748-A23615D96EFD}" type="presOf" srcId="{C85B1949-82E3-4524-8E43-F52287E0EA36}" destId="{9A8F08C6-171E-4669-BC2A-07857EB483AF}" srcOrd="0" destOrd="0" presId="urn:microsoft.com/office/officeart/2011/layout/TabList"/>
    <dgm:cxn modelId="{9E001E21-A2F6-4339-B3AD-F04FE95CAAA3}" type="presOf" srcId="{56E4C82E-D663-4E75-A0BF-8CC3718E6936}" destId="{46C75B9D-E4B3-4894-8D42-70D95AB17C65}" srcOrd="0" destOrd="0" presId="urn:microsoft.com/office/officeart/2011/layout/TabList"/>
    <dgm:cxn modelId="{38BAFD5E-ED49-4F29-B7AB-11CC7F51CA96}" type="presOf" srcId="{CC19A8D2-AA96-4CD8-93DF-3D670B0C31B6}" destId="{994736A6-272C-4C25-980E-35FD6E171A66}" srcOrd="0" destOrd="0" presId="urn:microsoft.com/office/officeart/2011/layout/TabList"/>
    <dgm:cxn modelId="{41914642-2300-485D-BB24-B1A7D40D6D09}" type="presOf" srcId="{EA75033B-D13D-4D84-904D-55BD1DEB9FA0}" destId="{3FF5CC1C-35D3-4FF6-9067-44DF836C7E1F}" srcOrd="0" destOrd="0" presId="urn:microsoft.com/office/officeart/2011/layout/TabList"/>
    <dgm:cxn modelId="{12D08064-AB4F-4648-BB5A-F7B196731BAB}" srcId="{C85B1949-82E3-4524-8E43-F52287E0EA36}" destId="{8D97E3A9-2E65-4D7F-AC89-553D3003BCD2}" srcOrd="1" destOrd="0" parTransId="{84ADE04D-35BB-41D1-B1E0-9D94DFCFA091}" sibTransId="{F569E690-0E56-4846-B933-F60294E6C41B}"/>
    <dgm:cxn modelId="{9CDD3650-482F-4467-8131-3A4A02E66B52}" srcId="{CC19A8D2-AA96-4CD8-93DF-3D670B0C31B6}" destId="{EA75033B-D13D-4D84-904D-55BD1DEB9FA0}" srcOrd="1" destOrd="0" parTransId="{5F8EBD74-7D4F-4762-88F5-F8913C08BD65}" sibTransId="{4FA9CA53-B2D0-48B5-B7C2-61F7C769756A}"/>
    <dgm:cxn modelId="{CD5A1977-2BF8-4C20-8547-3FF7B68EB93F}" type="presOf" srcId="{8C460E1B-5CCB-420C-874E-742B929E592F}" destId="{ECB8D284-FC0F-442B-B8B4-69B18B4B09BF}" srcOrd="0" destOrd="0" presId="urn:microsoft.com/office/officeart/2011/layout/TabList"/>
    <dgm:cxn modelId="{C8A22E58-E36D-4A62-96B2-262F25E3E26D}" type="presOf" srcId="{8D97E3A9-2E65-4D7F-AC89-553D3003BCD2}" destId="{B4A71E48-478D-4092-93D6-3DD21DE45778}" srcOrd="0" destOrd="0" presId="urn:microsoft.com/office/officeart/2011/layout/TabList"/>
    <dgm:cxn modelId="{3B46B358-680C-4C76-B36D-AF643AF26167}" srcId="{C3595EB2-6D78-4B0A-AC9E-2FF40D3E3A4B}" destId="{986AED32-959C-4024-9E6A-2820D123CBD1}" srcOrd="0" destOrd="0" parTransId="{877CFA94-8E3C-4191-B8B9-289686220FA9}" sibTransId="{14FE9B9D-9462-481F-AA51-73D947B03996}"/>
    <dgm:cxn modelId="{A2EA0B5A-D674-43B7-A646-4E13249AA9F6}" srcId="{986AED32-959C-4024-9E6A-2820D123CBD1}" destId="{8C460E1B-5CCB-420C-874E-742B929E592F}" srcOrd="1" destOrd="0" parTransId="{95613DDE-10D7-4593-8BF5-41F2F6F4255E}" sibTransId="{9CFD0396-46E9-4D20-9D35-235A4CC1950C}"/>
    <dgm:cxn modelId="{BBA6509E-F546-4F75-821C-CC9A36A32F89}" srcId="{CC19A8D2-AA96-4CD8-93DF-3D670B0C31B6}" destId="{A2BA3480-F16A-4260-8785-477725BB93DE}" srcOrd="0" destOrd="0" parTransId="{BC457B15-08F2-48D3-B3C7-6FD3E1E66DBE}" sibTransId="{E0813ED4-90D9-4A09-9A3F-F0FA91A0BC98}"/>
    <dgm:cxn modelId="{865E3AD1-2F47-44D5-8385-989EDEF7F99F}" type="presOf" srcId="{C3595EB2-6D78-4B0A-AC9E-2FF40D3E3A4B}" destId="{CB41BA38-56B0-41EE-AA9D-6606B04C3F24}" srcOrd="0" destOrd="0" presId="urn:microsoft.com/office/officeart/2011/layout/TabList"/>
    <dgm:cxn modelId="{EF6813E3-DAA8-4F64-9769-CE156C2679C9}" type="presOf" srcId="{986AED32-959C-4024-9E6A-2820D123CBD1}" destId="{2AC64F61-F673-4EB7-A2BE-AA12FDF58124}" srcOrd="0" destOrd="0" presId="urn:microsoft.com/office/officeart/2011/layout/TabList"/>
    <dgm:cxn modelId="{6D3197ED-3C10-47E6-ABB6-2B9522D3055A}" type="presOf" srcId="{A2BA3480-F16A-4260-8785-477725BB93DE}" destId="{CBF0B3F0-72F9-480A-B802-C970ECBE33DB}" srcOrd="0" destOrd="0" presId="urn:microsoft.com/office/officeart/2011/layout/TabList"/>
    <dgm:cxn modelId="{33D4C8F0-7A04-4455-898A-EE148A9DA5BB}" srcId="{C85B1949-82E3-4524-8E43-F52287E0EA36}" destId="{744B649A-9B09-4F5E-B210-A81F339FFA88}" srcOrd="0" destOrd="0" parTransId="{A0377B57-D0F6-4EBC-92BB-DFBC753CFACC}" sibTransId="{2EFE8C6D-67E0-4174-B6B9-9E08A00F8E0D}"/>
    <dgm:cxn modelId="{DABDCD5F-1AAD-494B-BF78-A19D1524715E}" type="presParOf" srcId="{CB41BA38-56B0-41EE-AA9D-6606B04C3F24}" destId="{BBBF79EC-2100-4610-80EB-9D9235750F59}" srcOrd="0" destOrd="0" presId="urn:microsoft.com/office/officeart/2011/layout/TabList"/>
    <dgm:cxn modelId="{B03BE3CC-C434-4BC5-B65A-614EA51091B3}" type="presParOf" srcId="{BBBF79EC-2100-4610-80EB-9D9235750F59}" destId="{46C75B9D-E4B3-4894-8D42-70D95AB17C65}" srcOrd="0" destOrd="0" presId="urn:microsoft.com/office/officeart/2011/layout/TabList"/>
    <dgm:cxn modelId="{A5A682A4-0324-4473-A899-D06C50ABDB3C}" type="presParOf" srcId="{BBBF79EC-2100-4610-80EB-9D9235750F59}" destId="{2AC64F61-F673-4EB7-A2BE-AA12FDF58124}" srcOrd="1" destOrd="0" presId="urn:microsoft.com/office/officeart/2011/layout/TabList"/>
    <dgm:cxn modelId="{C2C1C14A-F1BA-47F9-9A90-1B254E9996C9}" type="presParOf" srcId="{BBBF79EC-2100-4610-80EB-9D9235750F59}" destId="{0F055DF9-F185-4117-96A4-58D33371AD40}" srcOrd="2" destOrd="0" presId="urn:microsoft.com/office/officeart/2011/layout/TabList"/>
    <dgm:cxn modelId="{63936A82-C418-4BC6-AE70-1232620A2781}" type="presParOf" srcId="{CB41BA38-56B0-41EE-AA9D-6606B04C3F24}" destId="{ECB8D284-FC0F-442B-B8B4-69B18B4B09BF}" srcOrd="1" destOrd="0" presId="urn:microsoft.com/office/officeart/2011/layout/TabList"/>
    <dgm:cxn modelId="{5405FE94-0083-411F-9677-BB65AEFF1DF8}" type="presParOf" srcId="{CB41BA38-56B0-41EE-AA9D-6606B04C3F24}" destId="{03B3DD7C-54E7-4DFD-813D-B113E200637B}" srcOrd="2" destOrd="0" presId="urn:microsoft.com/office/officeart/2011/layout/TabList"/>
    <dgm:cxn modelId="{19E8AFF5-F317-4D4A-B871-5CC4B9CE463E}" type="presParOf" srcId="{CB41BA38-56B0-41EE-AA9D-6606B04C3F24}" destId="{0A4538EB-A372-489E-8327-6FDEDCC64DA3}" srcOrd="3" destOrd="0" presId="urn:microsoft.com/office/officeart/2011/layout/TabList"/>
    <dgm:cxn modelId="{8FA124B8-C326-45CD-A46E-FE093525B2AB}" type="presParOf" srcId="{0A4538EB-A372-489E-8327-6FDEDCC64DA3}" destId="{CBF0B3F0-72F9-480A-B802-C970ECBE33DB}" srcOrd="0" destOrd="0" presId="urn:microsoft.com/office/officeart/2011/layout/TabList"/>
    <dgm:cxn modelId="{55C9BC99-B050-41A7-97F0-9F94588FD736}" type="presParOf" srcId="{0A4538EB-A372-489E-8327-6FDEDCC64DA3}" destId="{994736A6-272C-4C25-980E-35FD6E171A66}" srcOrd="1" destOrd="0" presId="urn:microsoft.com/office/officeart/2011/layout/TabList"/>
    <dgm:cxn modelId="{10F6D33C-0F39-4F0A-8038-BBCC04D172B1}" type="presParOf" srcId="{0A4538EB-A372-489E-8327-6FDEDCC64DA3}" destId="{147E2828-43FA-42FB-8F3B-7222C8D5FCC0}" srcOrd="2" destOrd="0" presId="urn:microsoft.com/office/officeart/2011/layout/TabList"/>
    <dgm:cxn modelId="{5782A014-2ED6-4D9C-A72D-B198B03AA1EE}" type="presParOf" srcId="{CB41BA38-56B0-41EE-AA9D-6606B04C3F24}" destId="{3FF5CC1C-35D3-4FF6-9067-44DF836C7E1F}" srcOrd="4" destOrd="0" presId="urn:microsoft.com/office/officeart/2011/layout/TabList"/>
    <dgm:cxn modelId="{F4BE6066-5EB8-497A-BB42-B2E43E3A44D1}" type="presParOf" srcId="{CB41BA38-56B0-41EE-AA9D-6606B04C3F24}" destId="{8D6BF139-DD53-42EE-B9BE-AE52E9B683CC}" srcOrd="5" destOrd="0" presId="urn:microsoft.com/office/officeart/2011/layout/TabList"/>
    <dgm:cxn modelId="{7234A748-DCE4-4E2E-B1F1-708BE2A755A1}" type="presParOf" srcId="{CB41BA38-56B0-41EE-AA9D-6606B04C3F24}" destId="{7B2FF6A3-DC59-4DBB-9AE2-944A80AF0EE9}" srcOrd="6" destOrd="0" presId="urn:microsoft.com/office/officeart/2011/layout/TabList"/>
    <dgm:cxn modelId="{8215F80B-DEB8-451C-84E1-AA2C3D00F88A}" type="presParOf" srcId="{7B2FF6A3-DC59-4DBB-9AE2-944A80AF0EE9}" destId="{7228DEA5-A77E-4808-AFCF-D1BCEAC45124}" srcOrd="0" destOrd="0" presId="urn:microsoft.com/office/officeart/2011/layout/TabList"/>
    <dgm:cxn modelId="{F0DEA431-F9A4-44B1-8254-A1D02D175DDB}" type="presParOf" srcId="{7B2FF6A3-DC59-4DBB-9AE2-944A80AF0EE9}" destId="{9A8F08C6-171E-4669-BC2A-07857EB483AF}" srcOrd="1" destOrd="0" presId="urn:microsoft.com/office/officeart/2011/layout/TabList"/>
    <dgm:cxn modelId="{70502921-BE0D-499B-8BF6-1B49E815D5CB}" type="presParOf" srcId="{7B2FF6A3-DC59-4DBB-9AE2-944A80AF0EE9}" destId="{CC922799-E665-46E8-BEA2-76FE9B4A829F}" srcOrd="2" destOrd="0" presId="urn:microsoft.com/office/officeart/2011/layout/TabList"/>
    <dgm:cxn modelId="{422131CF-69B8-41B1-A71F-489463EA3117}" type="presParOf" srcId="{CB41BA38-56B0-41EE-AA9D-6606B04C3F24}" destId="{B4A71E48-478D-4092-93D6-3DD21DE45778}" srcOrd="7"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22799-E665-46E8-BEA2-76FE9B4A829F}">
      <dsp:nvSpPr>
        <dsp:cNvPr id="0" name=""/>
        <dsp:cNvSpPr/>
      </dsp:nvSpPr>
      <dsp:spPr>
        <a:xfrm>
          <a:off x="0" y="3259977"/>
          <a:ext cx="10373032" cy="0"/>
        </a:xfrm>
        <a:prstGeom prst="line">
          <a:avLst/>
        </a:pr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47E2828-43FA-42FB-8F3B-7222C8D5FCC0}">
      <dsp:nvSpPr>
        <dsp:cNvPr id="0" name=""/>
        <dsp:cNvSpPr/>
      </dsp:nvSpPr>
      <dsp:spPr>
        <a:xfrm>
          <a:off x="0" y="1859765"/>
          <a:ext cx="10373032" cy="0"/>
        </a:xfrm>
        <a:prstGeom prst="line">
          <a:avLst/>
        </a:pr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F055DF9-F185-4117-96A4-58D33371AD40}">
      <dsp:nvSpPr>
        <dsp:cNvPr id="0" name=""/>
        <dsp:cNvSpPr/>
      </dsp:nvSpPr>
      <dsp:spPr>
        <a:xfrm>
          <a:off x="0" y="459553"/>
          <a:ext cx="10373032" cy="0"/>
        </a:xfrm>
        <a:prstGeom prst="line">
          <a:avLst/>
        </a:pr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6C75B9D-E4B3-4894-8D42-70D95AB17C65}">
      <dsp:nvSpPr>
        <dsp:cNvPr id="0" name=""/>
        <dsp:cNvSpPr/>
      </dsp:nvSpPr>
      <dsp:spPr>
        <a:xfrm>
          <a:off x="2696988" y="512"/>
          <a:ext cx="7676043" cy="459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b" anchorCtr="0">
          <a:noAutofit/>
        </a:bodyPr>
        <a:lstStyle/>
        <a:p>
          <a:pPr marL="0" lvl="0" indent="0" algn="l" defTabSz="977900">
            <a:lnSpc>
              <a:spcPct val="90000"/>
            </a:lnSpc>
            <a:spcBef>
              <a:spcPct val="0"/>
            </a:spcBef>
            <a:spcAft>
              <a:spcPct val="35000"/>
            </a:spcAft>
            <a:buNone/>
          </a:pPr>
          <a:r>
            <a:rPr lang="en-CA" sz="2200" kern="1200">
              <a:latin typeface="Segoe UI" panose="020B0502040204020203" pitchFamily="34" charset="0"/>
              <a:cs typeface="Segoe UI" panose="020B0502040204020203" pitchFamily="34" charset="0"/>
            </a:rPr>
            <a:t>Local President and First Vice-president</a:t>
          </a:r>
        </a:p>
      </dsp:txBody>
      <dsp:txXfrm>
        <a:off x="2696988" y="512"/>
        <a:ext cx="7676043" cy="459040"/>
      </dsp:txXfrm>
    </dsp:sp>
    <dsp:sp modelId="{2AC64F61-F673-4EB7-A2BE-AA12FDF58124}">
      <dsp:nvSpPr>
        <dsp:cNvPr id="0" name=""/>
        <dsp:cNvSpPr/>
      </dsp:nvSpPr>
      <dsp:spPr>
        <a:xfrm>
          <a:off x="0" y="512"/>
          <a:ext cx="2696988" cy="459040"/>
        </a:xfrm>
        <a:prstGeom prst="round2SameRect">
          <a:avLst>
            <a:gd name="adj1" fmla="val 16670"/>
            <a:gd name="adj2" fmla="val 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CA" sz="2200" kern="1200">
              <a:latin typeface="Segoe UI Semibold" panose="020B0702040204020203" pitchFamily="34" charset="0"/>
              <a:cs typeface="Segoe UI Semibold" panose="020B0702040204020203" pitchFamily="34" charset="0"/>
            </a:rPr>
            <a:t>Local</a:t>
          </a:r>
        </a:p>
      </dsp:txBody>
      <dsp:txXfrm>
        <a:off x="22413" y="22925"/>
        <a:ext cx="2652162" cy="436627"/>
      </dsp:txXfrm>
    </dsp:sp>
    <dsp:sp modelId="{ECB8D284-FC0F-442B-B8B4-69B18B4B09BF}">
      <dsp:nvSpPr>
        <dsp:cNvPr id="0" name=""/>
        <dsp:cNvSpPr/>
      </dsp:nvSpPr>
      <dsp:spPr>
        <a:xfrm>
          <a:off x="0" y="459553"/>
          <a:ext cx="10373032" cy="918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Char char="•"/>
          </a:pPr>
          <a:r>
            <a:rPr lang="en-CA" sz="2000" kern="1200">
              <a:latin typeface="Segoe UI" panose="020B0502040204020203" pitchFamily="34" charset="0"/>
              <a:cs typeface="Segoe UI" panose="020B0502040204020203" pitchFamily="34" charset="0"/>
            </a:rPr>
            <a:t>A great starting point for Local and Regional matters</a:t>
          </a:r>
        </a:p>
      </dsp:txBody>
      <dsp:txXfrm>
        <a:off x="0" y="459553"/>
        <a:ext cx="10373032" cy="918219"/>
      </dsp:txXfrm>
    </dsp:sp>
    <dsp:sp modelId="{CBF0B3F0-72F9-480A-B802-C970ECBE33DB}">
      <dsp:nvSpPr>
        <dsp:cNvPr id="0" name=""/>
        <dsp:cNvSpPr/>
      </dsp:nvSpPr>
      <dsp:spPr>
        <a:xfrm>
          <a:off x="2696988" y="1400724"/>
          <a:ext cx="7676043" cy="459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b" anchorCtr="0">
          <a:noAutofit/>
        </a:bodyPr>
        <a:lstStyle/>
        <a:p>
          <a:pPr marL="0" lvl="0" indent="0" algn="l" defTabSz="977900">
            <a:lnSpc>
              <a:spcPct val="90000"/>
            </a:lnSpc>
            <a:spcBef>
              <a:spcPct val="0"/>
            </a:spcBef>
            <a:spcAft>
              <a:spcPct val="35000"/>
            </a:spcAft>
            <a:buNone/>
          </a:pPr>
          <a:r>
            <a:rPr lang="en-CA" sz="2200" kern="1200">
              <a:latin typeface="Segoe UI" panose="020B0502040204020203" pitchFamily="34" charset="0"/>
              <a:cs typeface="Segoe UI" panose="020B0502040204020203" pitchFamily="34" charset="0"/>
            </a:rPr>
            <a:t>Regional Representative Council (RRC) Chair</a:t>
          </a:r>
        </a:p>
      </dsp:txBody>
      <dsp:txXfrm>
        <a:off x="2696988" y="1400724"/>
        <a:ext cx="7676043" cy="459040"/>
      </dsp:txXfrm>
    </dsp:sp>
    <dsp:sp modelId="{994736A6-272C-4C25-980E-35FD6E171A66}">
      <dsp:nvSpPr>
        <dsp:cNvPr id="0" name=""/>
        <dsp:cNvSpPr/>
      </dsp:nvSpPr>
      <dsp:spPr>
        <a:xfrm>
          <a:off x="0" y="1400724"/>
          <a:ext cx="2696988" cy="459040"/>
        </a:xfrm>
        <a:prstGeom prst="round2SameRect">
          <a:avLst>
            <a:gd name="adj1" fmla="val 16670"/>
            <a:gd name="adj2" fmla="val 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CA" sz="2200" kern="1200">
              <a:latin typeface="Segoe UI Semibold" panose="020B0702040204020203" pitchFamily="34" charset="0"/>
              <a:cs typeface="Segoe UI Semibold" panose="020B0702040204020203" pitchFamily="34" charset="0"/>
            </a:rPr>
            <a:t>Regional</a:t>
          </a:r>
        </a:p>
      </dsp:txBody>
      <dsp:txXfrm>
        <a:off x="22413" y="1423137"/>
        <a:ext cx="2652162" cy="436627"/>
      </dsp:txXfrm>
    </dsp:sp>
    <dsp:sp modelId="{3FF5CC1C-35D3-4FF6-9067-44DF836C7E1F}">
      <dsp:nvSpPr>
        <dsp:cNvPr id="0" name=""/>
        <dsp:cNvSpPr/>
      </dsp:nvSpPr>
      <dsp:spPr>
        <a:xfrm>
          <a:off x="0" y="1859765"/>
          <a:ext cx="10373032" cy="918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Char char="•"/>
          </a:pPr>
          <a:r>
            <a:rPr lang="en-CA" sz="2000" kern="1200">
              <a:latin typeface="Segoe UI" panose="020B0502040204020203" pitchFamily="34" charset="0"/>
              <a:cs typeface="Segoe UI" panose="020B0502040204020203" pitchFamily="34" charset="0"/>
            </a:rPr>
            <a:t>For matters related to the regional collective agreement</a:t>
          </a:r>
        </a:p>
      </dsp:txBody>
      <dsp:txXfrm>
        <a:off x="0" y="1859765"/>
        <a:ext cx="10373032" cy="918219"/>
      </dsp:txXfrm>
    </dsp:sp>
    <dsp:sp modelId="{7228DEA5-A77E-4808-AFCF-D1BCEAC45124}">
      <dsp:nvSpPr>
        <dsp:cNvPr id="0" name=""/>
        <dsp:cNvSpPr/>
      </dsp:nvSpPr>
      <dsp:spPr>
        <a:xfrm>
          <a:off x="2696988" y="2800936"/>
          <a:ext cx="7676043" cy="459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b" anchorCtr="0">
          <a:noAutofit/>
        </a:bodyPr>
        <a:lstStyle/>
        <a:p>
          <a:pPr marL="0" lvl="0" indent="0" algn="l" defTabSz="977900">
            <a:lnSpc>
              <a:spcPct val="90000"/>
            </a:lnSpc>
            <a:spcBef>
              <a:spcPct val="0"/>
            </a:spcBef>
            <a:spcAft>
              <a:spcPct val="35000"/>
            </a:spcAft>
            <a:buNone/>
          </a:pPr>
          <a:r>
            <a:rPr lang="en-CA" sz="2200" kern="1200">
              <a:latin typeface="Segoe UI" panose="020B0502040204020203" pitchFamily="34" charset="0"/>
              <a:cs typeface="Segoe UI" panose="020B0502040204020203" pitchFamily="34" charset="0"/>
            </a:rPr>
            <a:t>NSTU Executive Staff Officer</a:t>
          </a:r>
        </a:p>
      </dsp:txBody>
      <dsp:txXfrm>
        <a:off x="2696988" y="2800936"/>
        <a:ext cx="7676043" cy="459040"/>
      </dsp:txXfrm>
    </dsp:sp>
    <dsp:sp modelId="{9A8F08C6-171E-4669-BC2A-07857EB483AF}">
      <dsp:nvSpPr>
        <dsp:cNvPr id="0" name=""/>
        <dsp:cNvSpPr/>
      </dsp:nvSpPr>
      <dsp:spPr>
        <a:xfrm>
          <a:off x="0" y="2800936"/>
          <a:ext cx="2696988" cy="459040"/>
        </a:xfrm>
        <a:prstGeom prst="round2SameRect">
          <a:avLst>
            <a:gd name="adj1" fmla="val 16670"/>
            <a:gd name="adj2" fmla="val 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en-CA" sz="2200" kern="1200">
              <a:latin typeface="Segoe UI Semibold" panose="020B0702040204020203" pitchFamily="34" charset="0"/>
              <a:cs typeface="Segoe UI Semibold" panose="020B0702040204020203" pitchFamily="34" charset="0"/>
            </a:rPr>
            <a:t>Provincial</a:t>
          </a:r>
        </a:p>
      </dsp:txBody>
      <dsp:txXfrm>
        <a:off x="22413" y="2823349"/>
        <a:ext cx="2652162" cy="436627"/>
      </dsp:txXfrm>
    </dsp:sp>
    <dsp:sp modelId="{B4A71E48-478D-4092-93D6-3DD21DE45778}">
      <dsp:nvSpPr>
        <dsp:cNvPr id="0" name=""/>
        <dsp:cNvSpPr/>
      </dsp:nvSpPr>
      <dsp:spPr>
        <a:xfrm>
          <a:off x="0" y="3259977"/>
          <a:ext cx="10373032" cy="918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Char char="•"/>
          </a:pPr>
          <a:r>
            <a:rPr lang="en-CA" sz="2000" kern="1200">
              <a:latin typeface="Segoe UI" panose="020B0502040204020203" pitchFamily="34" charset="0"/>
              <a:cs typeface="Segoe UI" panose="020B0502040204020203" pitchFamily="34" charset="0"/>
            </a:rPr>
            <a:t>For matters related to the Teachers’ Provincial Agreement and to access information and supports through NSTU Central Office – Member Services, Professional Learning, MAP </a:t>
          </a:r>
        </a:p>
      </dsp:txBody>
      <dsp:txXfrm>
        <a:off x="0" y="3259977"/>
        <a:ext cx="10373032" cy="918219"/>
      </dsp:txXfrm>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3407"/>
          </a:xfrm>
          <a:prstGeom prst="rect">
            <a:avLst/>
          </a:prstGeom>
        </p:spPr>
        <p:txBody>
          <a:bodyPr vert="horz" lIns="93177" tIns="46589" rIns="93177" bIns="46589" rtlCol="0"/>
          <a:lstStyle>
            <a:lvl1pPr algn="r">
              <a:defRPr sz="1200"/>
            </a:lvl1pPr>
          </a:lstStyle>
          <a:p>
            <a:fld id="{5627325D-7C6B-4659-A656-A772019985A7}" type="datetimeFigureOut">
              <a:rPr lang="en-US" smtClean="0"/>
              <a:t>8/17/2026</a:t>
            </a:fld>
            <a:endParaRPr lang="en-US"/>
          </a:p>
        </p:txBody>
      </p:sp>
      <p:sp>
        <p:nvSpPr>
          <p:cNvPr id="4" name="Footer Placeholder 3"/>
          <p:cNvSpPr>
            <a:spLocks noGrp="1"/>
          </p:cNvSpPr>
          <p:nvPr>
            <p:ph type="ftr" sz="quarter" idx="2"/>
          </p:nvPr>
        </p:nvSpPr>
        <p:spPr>
          <a:xfrm>
            <a:off x="0" y="8772669"/>
            <a:ext cx="3037840" cy="463406"/>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72669"/>
            <a:ext cx="3037840" cy="463406"/>
          </a:xfrm>
          <a:prstGeom prst="rect">
            <a:avLst/>
          </a:prstGeom>
        </p:spPr>
        <p:txBody>
          <a:bodyPr vert="horz" lIns="93177" tIns="46589" rIns="93177" bIns="46589" rtlCol="0" anchor="b"/>
          <a:lstStyle>
            <a:lvl1pPr algn="r">
              <a:defRPr sz="1200"/>
            </a:lvl1pPr>
          </a:lstStyle>
          <a:p>
            <a:fld id="{DAB6F1DE-7011-44EB-ACA9-621AFE57E05B}" type="slidenum">
              <a:rPr lang="en-US" smtClean="0"/>
              <a:t>‹#›</a:t>
            </a:fld>
            <a:endParaRPr lang="en-US"/>
          </a:p>
        </p:txBody>
      </p:sp>
    </p:spTree>
    <p:extLst>
      <p:ext uri="{BB962C8B-B14F-4D97-AF65-F5344CB8AC3E}">
        <p14:creationId xmlns:p14="http://schemas.microsoft.com/office/powerpoint/2010/main" val="37769527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3407"/>
          </a:xfrm>
          <a:prstGeom prst="rect">
            <a:avLst/>
          </a:prstGeom>
        </p:spPr>
        <p:txBody>
          <a:bodyPr vert="horz" lIns="93177" tIns="46589" rIns="93177" bIns="46589" rtlCol="0"/>
          <a:lstStyle>
            <a:lvl1pPr algn="r">
              <a:defRPr sz="1200"/>
            </a:lvl1pPr>
          </a:lstStyle>
          <a:p>
            <a:fld id="{D75FD80F-0FDC-4A05-9EF1-C028EC4EDC0A}" type="datetimeFigureOut">
              <a:rPr lang="en-US" smtClean="0"/>
              <a:t>8/17/2026</a:t>
            </a:fld>
            <a:endParaRPr lang="en-US"/>
          </a:p>
        </p:txBody>
      </p:sp>
      <p:sp>
        <p:nvSpPr>
          <p:cNvPr id="4" name="Slide Image Placeholder 3"/>
          <p:cNvSpPr>
            <a:spLocks noGrp="1" noRot="1" noChangeAspect="1"/>
          </p:cNvSpPr>
          <p:nvPr>
            <p:ph type="sldImg" idx="2"/>
          </p:nvPr>
        </p:nvSpPr>
        <p:spPr>
          <a:xfrm>
            <a:off x="735013" y="1154113"/>
            <a:ext cx="5540375" cy="3116262"/>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3177" tIns="46589" rIns="93177" bIns="46589" rtlCol="0" anchor="b"/>
          <a:lstStyle>
            <a:lvl1pPr algn="r">
              <a:defRPr sz="1200"/>
            </a:lvl1pPr>
          </a:lstStyle>
          <a:p>
            <a:fld id="{EB6039D5-9119-4C2A-87C5-029C8B6BFFEF}" type="slidenum">
              <a:rPr lang="en-US" smtClean="0"/>
              <a:t>‹#›</a:t>
            </a:fld>
            <a:endParaRPr lang="en-US"/>
          </a:p>
        </p:txBody>
      </p:sp>
    </p:spTree>
    <p:extLst>
      <p:ext uri="{BB962C8B-B14F-4D97-AF65-F5344CB8AC3E}">
        <p14:creationId xmlns:p14="http://schemas.microsoft.com/office/powerpoint/2010/main" val="333752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mailto:nurse@nstu.ca"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EB6039D5-9119-4C2A-87C5-029C8B6BFFEF}" type="slidenum">
              <a:rPr lang="en-US" smtClean="0"/>
              <a:t>1</a:t>
            </a:fld>
            <a:endParaRPr lang="en-US"/>
          </a:p>
        </p:txBody>
      </p:sp>
    </p:spTree>
    <p:extLst>
      <p:ext uri="{BB962C8B-B14F-4D97-AF65-F5344CB8AC3E}">
        <p14:creationId xmlns:p14="http://schemas.microsoft.com/office/powerpoint/2010/main" val="655042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EB6039D5-9119-4C2A-87C5-029C8B6BFFEF}" type="slidenum">
              <a:rPr lang="en-US" smtClean="0"/>
              <a:t>4</a:t>
            </a:fld>
            <a:endParaRPr lang="en-US"/>
          </a:p>
        </p:txBody>
      </p:sp>
    </p:spTree>
    <p:extLst>
      <p:ext uri="{BB962C8B-B14F-4D97-AF65-F5344CB8AC3E}">
        <p14:creationId xmlns:p14="http://schemas.microsoft.com/office/powerpoint/2010/main" val="2274508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a:t>The NSTU Rep is often the first contact for the NSTU.</a:t>
            </a:r>
          </a:p>
          <a:p>
            <a:endParaRPr lang="en-US">
              <a:latin typeface="Arial"/>
              <a:ea typeface="Calibri"/>
              <a:cs typeface="Aria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EB6039D5-9119-4C2A-87C5-029C8B6BFFEF}" type="slidenum">
              <a:rPr lang="en-US" smtClean="0"/>
              <a:t>5</a:t>
            </a:fld>
            <a:endParaRPr lang="en-US"/>
          </a:p>
        </p:txBody>
      </p:sp>
    </p:spTree>
    <p:extLst>
      <p:ext uri="{BB962C8B-B14F-4D97-AF65-F5344CB8AC3E}">
        <p14:creationId xmlns:p14="http://schemas.microsoft.com/office/powerpoint/2010/main" val="3569607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a:t>Local Executives should connect with the incumbent rep to ensure the is NSTU representation at each site.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EB6039D5-9119-4C2A-87C5-029C8B6BFFEF}" type="slidenum">
              <a:rPr lang="en-US" smtClean="0"/>
              <a:t>6</a:t>
            </a:fld>
            <a:endParaRPr lang="en-US"/>
          </a:p>
        </p:txBody>
      </p:sp>
    </p:spTree>
    <p:extLst>
      <p:ext uri="{BB962C8B-B14F-4D97-AF65-F5344CB8AC3E}">
        <p14:creationId xmlns:p14="http://schemas.microsoft.com/office/powerpoint/2010/main" val="143313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59B89-4B68-9BF6-8550-B3AA0D5A31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DD931E-C03E-708A-83C4-A7BCA577D11C}"/>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2FD4AA1C-3F61-5A9B-99BB-6C6B4B34EFBA}"/>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F192D073-037B-5407-18E3-CAC68FE107B9}"/>
              </a:ext>
            </a:extLst>
          </p:cNvPr>
          <p:cNvSpPr>
            <a:spLocks noGrp="1"/>
          </p:cNvSpPr>
          <p:nvPr>
            <p:ph type="sldNum" sz="quarter" idx="5"/>
          </p:nvPr>
        </p:nvSpPr>
        <p:spPr/>
        <p:txBody>
          <a:bodyPr/>
          <a:lstStyle/>
          <a:p>
            <a:fld id="{EB6039D5-9119-4C2A-87C5-029C8B6BFFEF}" type="slidenum">
              <a:rPr lang="en-US" smtClean="0"/>
              <a:t>9</a:t>
            </a:fld>
            <a:endParaRPr lang="en-US"/>
          </a:p>
        </p:txBody>
      </p:sp>
    </p:spTree>
    <p:extLst>
      <p:ext uri="{BB962C8B-B14F-4D97-AF65-F5344CB8AC3E}">
        <p14:creationId xmlns:p14="http://schemas.microsoft.com/office/powerpoint/2010/main" val="3043882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a:t>If there is cause for sharing information in advance of a staff meeting or is an upcoming deadline, reps can call meetings to keep the members at their site up to date. Local executive can solicit ideas for desired training from their reps.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EB6039D5-9119-4C2A-87C5-029C8B6BFFEF}" type="slidenum">
              <a:rPr lang="en-US" smtClean="0"/>
              <a:t>11</a:t>
            </a:fld>
            <a:endParaRPr lang="en-US"/>
          </a:p>
        </p:txBody>
      </p:sp>
    </p:spTree>
    <p:extLst>
      <p:ext uri="{BB962C8B-B14F-4D97-AF65-F5344CB8AC3E}">
        <p14:creationId xmlns:p14="http://schemas.microsoft.com/office/powerpoint/2010/main" val="948585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a:t>If a member comes to the rep with a specific concern, they should direct them to the Local President or the RRC Chair. In some situations, it may be important to have a member to understand deadlines (14 day from injury for IOD and regional grievance timelines) A member can connect with the MAP (MEMBER ASSISTANCE PROGRAM) by emailing </a:t>
            </a:r>
            <a:r>
              <a:rPr lang="en-US">
                <a:hlinkClick r:id="rId3"/>
              </a:rPr>
              <a:t>nurse@nstu.ca</a:t>
            </a:r>
            <a:r>
              <a:rPr lang="en-US"/>
              <a:t>. </a:t>
            </a:r>
          </a:p>
          <a:p>
            <a:endParaRPr lang="en-US">
              <a:cs typeface="Arial"/>
            </a:endParaRPr>
          </a:p>
        </p:txBody>
      </p:sp>
      <p:sp>
        <p:nvSpPr>
          <p:cNvPr id="4" name="Slide Number Placeholder 3"/>
          <p:cNvSpPr>
            <a:spLocks noGrp="1"/>
          </p:cNvSpPr>
          <p:nvPr>
            <p:ph type="sldNum" sz="quarter" idx="5"/>
          </p:nvPr>
        </p:nvSpPr>
        <p:spPr/>
        <p:txBody>
          <a:bodyPr/>
          <a:lstStyle/>
          <a:p>
            <a:fld id="{EB6039D5-9119-4C2A-87C5-029C8B6BFFEF}" type="slidenum">
              <a:rPr lang="en-US" smtClean="0"/>
              <a:t>12</a:t>
            </a:fld>
            <a:endParaRPr lang="en-US"/>
          </a:p>
        </p:txBody>
      </p:sp>
    </p:spTree>
    <p:extLst>
      <p:ext uri="{BB962C8B-B14F-4D97-AF65-F5344CB8AC3E}">
        <p14:creationId xmlns:p14="http://schemas.microsoft.com/office/powerpoint/2010/main" val="354334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a:t>Local Executives can send the draft agenda for local meetings to the reps up to a week in advance. Some local presidents will send out a call for agenda items to be able to research or get further clarification in advance of the meeting.</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EB6039D5-9119-4C2A-87C5-029C8B6BFFEF}" type="slidenum">
              <a:rPr lang="en-US" smtClean="0"/>
              <a:t>17</a:t>
            </a:fld>
            <a:endParaRPr lang="en-US"/>
          </a:p>
        </p:txBody>
      </p:sp>
    </p:spTree>
    <p:extLst>
      <p:ext uri="{BB962C8B-B14F-4D97-AF65-F5344CB8AC3E}">
        <p14:creationId xmlns:p14="http://schemas.microsoft.com/office/powerpoint/2010/main" val="3466965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a:highlight>
                  <a:srgbClr val="F5F5F5"/>
                </a:highlight>
              </a:rPr>
              <a:t>Article 60, although in the provincial agreement, is a regional committee. There are lots of opportunities available to NSTU members and members may have questions about reimbursement. Local presidents may choose to include important deadlines/dates on their agendas.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EB6039D5-9119-4C2A-87C5-029C8B6BFFEF}" type="slidenum">
              <a:rPr lang="en-US" smtClean="0"/>
              <a:t>18</a:t>
            </a:fld>
            <a:endParaRPr lang="en-US"/>
          </a:p>
        </p:txBody>
      </p:sp>
    </p:spTree>
    <p:extLst>
      <p:ext uri="{BB962C8B-B14F-4D97-AF65-F5344CB8AC3E}">
        <p14:creationId xmlns:p14="http://schemas.microsoft.com/office/powerpoint/2010/main" val="1623780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a:t>Leading up to a vote, it may be helpful to review the process for the vote including voting card checks, who the Returning Officer is, and who is eligible to vote.</a:t>
            </a:r>
          </a:p>
        </p:txBody>
      </p:sp>
      <p:sp>
        <p:nvSpPr>
          <p:cNvPr id="4" name="Slide Number Placeholder 3"/>
          <p:cNvSpPr>
            <a:spLocks noGrp="1"/>
          </p:cNvSpPr>
          <p:nvPr>
            <p:ph type="sldNum" sz="quarter" idx="5"/>
          </p:nvPr>
        </p:nvSpPr>
        <p:spPr/>
        <p:txBody>
          <a:bodyPr/>
          <a:lstStyle/>
          <a:p>
            <a:fld id="{EB6039D5-9119-4C2A-87C5-029C8B6BFFEF}" type="slidenum">
              <a:rPr lang="en-US" smtClean="0"/>
              <a:t>19</a:t>
            </a:fld>
            <a:endParaRPr lang="en-US"/>
          </a:p>
        </p:txBody>
      </p:sp>
    </p:spTree>
    <p:extLst>
      <p:ext uri="{BB962C8B-B14F-4D97-AF65-F5344CB8AC3E}">
        <p14:creationId xmlns:p14="http://schemas.microsoft.com/office/powerpoint/2010/main" val="1523498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EE970-0F12-6725-6A64-F1E1D0DE16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CA0BB9-A6A9-CC35-A27D-5649E878D212}"/>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E570A981-4474-A299-80C6-25879C1CE859}"/>
              </a:ext>
            </a:extLst>
          </p:cNvPr>
          <p:cNvSpPr>
            <a:spLocks noGrp="1"/>
          </p:cNvSpPr>
          <p:nvPr>
            <p:ph type="body" idx="1"/>
          </p:nvPr>
        </p:nvSpPr>
        <p:spPr/>
        <p:txBody>
          <a:bodyPr/>
          <a:lstStyle/>
          <a:p>
            <a:endParaRPr lang="en-CA">
              <a:effectLst/>
            </a:endParaRPr>
          </a:p>
        </p:txBody>
      </p:sp>
      <p:sp>
        <p:nvSpPr>
          <p:cNvPr id="4" name="Slide Number Placeholder 3">
            <a:extLst>
              <a:ext uri="{FF2B5EF4-FFF2-40B4-BE49-F238E27FC236}">
                <a16:creationId xmlns:a16="http://schemas.microsoft.com/office/drawing/2014/main" id="{6461422A-E529-B78C-B49E-F24B26DFC24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6039D5-9119-4C2A-87C5-029C8B6BFFEF}" type="slidenum">
              <a:rPr kumimoji="0" lang="en-US"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854603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C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33B570-2685-4A4E-BEA2-E5DD3CF85C2B}" type="slidenum">
              <a:rPr lang="en-CA" smtClean="0"/>
              <a:t>22</a:t>
            </a:fld>
            <a:endParaRPr lang="en-CA"/>
          </a:p>
        </p:txBody>
      </p:sp>
    </p:spTree>
    <p:extLst>
      <p:ext uri="{BB962C8B-B14F-4D97-AF65-F5344CB8AC3E}">
        <p14:creationId xmlns:p14="http://schemas.microsoft.com/office/powerpoint/2010/main" val="2326511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C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33B570-2685-4A4E-BEA2-E5DD3CF85C2B}" type="slidenum">
              <a:rPr lang="en-CA" smtClean="0"/>
              <a:t>23</a:t>
            </a:fld>
            <a:endParaRPr lang="en-CA"/>
          </a:p>
        </p:txBody>
      </p:sp>
    </p:spTree>
    <p:extLst>
      <p:ext uri="{BB962C8B-B14F-4D97-AF65-F5344CB8AC3E}">
        <p14:creationId xmlns:p14="http://schemas.microsoft.com/office/powerpoint/2010/main" val="1364752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C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33B570-2685-4A4E-BEA2-E5DD3CF85C2B}" type="slidenum">
              <a:rPr lang="en-CA" smtClean="0"/>
              <a:t>24</a:t>
            </a:fld>
            <a:endParaRPr lang="en-CA"/>
          </a:p>
        </p:txBody>
      </p:sp>
    </p:spTree>
    <p:extLst>
      <p:ext uri="{BB962C8B-B14F-4D97-AF65-F5344CB8AC3E}">
        <p14:creationId xmlns:p14="http://schemas.microsoft.com/office/powerpoint/2010/main" val="1966497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8966A-CFDB-F76B-5086-AC6477C699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ECC6A5-6023-1736-80D2-48EF4815AFF5}"/>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FEB21E84-2949-1FB1-26BC-7B135E7811DF}"/>
              </a:ext>
            </a:extLst>
          </p:cNvPr>
          <p:cNvSpPr>
            <a:spLocks noGrp="1"/>
          </p:cNvSpPr>
          <p:nvPr>
            <p:ph type="body" idx="1"/>
          </p:nvPr>
        </p:nvSpPr>
        <p:spPr/>
        <p:txBody>
          <a:bodyPr/>
          <a:lstStyle/>
          <a:p>
            <a:r>
              <a:rPr lang="en-CA" b="0">
                <a:effectLst/>
                <a:highlight>
                  <a:srgbClr val="F5F5F5"/>
                </a:highlight>
              </a:rPr>
              <a:t>Review Important dates</a:t>
            </a:r>
            <a:r>
              <a:rPr lang="en-CA">
                <a:highlight>
                  <a:srgbClr val="F5F5F5"/>
                </a:highlight>
              </a:rPr>
              <a:t> on local meeting agendas. Some locals do a newsletter to highlight parts of the regional agreement and/or publications (ex. OHS) and resources (ex. nstuinsurance.ca) </a:t>
            </a:r>
            <a:r>
              <a:rPr lang="en-CA" err="1">
                <a:highlight>
                  <a:srgbClr val="F5F5F5"/>
                </a:highlight>
              </a:rPr>
              <a:t>availabe</a:t>
            </a:r>
            <a:r>
              <a:rPr lang="en-CA">
                <a:highlight>
                  <a:srgbClr val="F5F5F5"/>
                </a:highlight>
              </a:rPr>
              <a:t>.</a:t>
            </a:r>
            <a:endParaRPr lang="en-US">
              <a:highlight>
                <a:srgbClr val="F5F5F5"/>
              </a:highlight>
            </a:endParaRPr>
          </a:p>
          <a:p>
            <a:endParaRPr lang="en-CA">
              <a:effectLst/>
              <a:cs typeface="Arial"/>
            </a:endParaRPr>
          </a:p>
        </p:txBody>
      </p:sp>
      <p:sp>
        <p:nvSpPr>
          <p:cNvPr id="4" name="Slide Number Placeholder 3">
            <a:extLst>
              <a:ext uri="{FF2B5EF4-FFF2-40B4-BE49-F238E27FC236}">
                <a16:creationId xmlns:a16="http://schemas.microsoft.com/office/drawing/2014/main" id="{E65E27A0-F61D-AA38-56F9-CBA61318BFD6}"/>
              </a:ext>
            </a:extLst>
          </p:cNvPr>
          <p:cNvSpPr>
            <a:spLocks noGrp="1"/>
          </p:cNvSpPr>
          <p:nvPr>
            <p:ph type="sldNum" sz="quarter" idx="10"/>
          </p:nvPr>
        </p:nvSpPr>
        <p:spPr/>
        <p:txBody>
          <a:bodyPr/>
          <a:lstStyle/>
          <a:p>
            <a:fld id="{EB6039D5-9119-4C2A-87C5-029C8B6BFFEF}" type="slidenum">
              <a:rPr lang="en-US" smtClean="0"/>
              <a:t>26</a:t>
            </a:fld>
            <a:endParaRPr lang="en-US"/>
          </a:p>
        </p:txBody>
      </p:sp>
    </p:spTree>
    <p:extLst>
      <p:ext uri="{BB962C8B-B14F-4D97-AF65-F5344CB8AC3E}">
        <p14:creationId xmlns:p14="http://schemas.microsoft.com/office/powerpoint/2010/main" val="24209365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2C8D3-3AE9-A45D-040D-04D8C1001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66014A-7F95-22CE-7743-A89C62247172}"/>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2051BE60-6E45-AF09-EB6C-21E2800014A0}"/>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6E681E9D-C1F0-1762-5127-D6C06C047E00}"/>
              </a:ext>
            </a:extLst>
          </p:cNvPr>
          <p:cNvSpPr>
            <a:spLocks noGrp="1"/>
          </p:cNvSpPr>
          <p:nvPr>
            <p:ph type="sldNum" sz="quarter" idx="5"/>
          </p:nvPr>
        </p:nvSpPr>
        <p:spPr/>
        <p:txBody>
          <a:bodyPr/>
          <a:lstStyle/>
          <a:p>
            <a:fld id="{EB6039D5-9119-4C2A-87C5-029C8B6BFFEF}" type="slidenum">
              <a:rPr lang="en-US" smtClean="0"/>
              <a:t>27</a:t>
            </a:fld>
            <a:endParaRPr lang="en-US"/>
          </a:p>
        </p:txBody>
      </p:sp>
    </p:spTree>
    <p:extLst>
      <p:ext uri="{BB962C8B-B14F-4D97-AF65-F5344CB8AC3E}">
        <p14:creationId xmlns:p14="http://schemas.microsoft.com/office/powerpoint/2010/main" val="1358083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E8BBF-CB62-C7C3-A94D-100AE34122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92FE5F-1870-3D57-9338-E7DB5F935B59}"/>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D9E38DAE-2509-8210-5B27-C2D5A08A985E}"/>
              </a:ext>
            </a:extLst>
          </p:cNvPr>
          <p:cNvSpPr>
            <a:spLocks noGrp="1"/>
          </p:cNvSpPr>
          <p:nvPr>
            <p:ph type="body" idx="1"/>
          </p:nvPr>
        </p:nvSpPr>
        <p:spPr/>
        <p:txBody>
          <a:bodyPr/>
          <a:lstStyle/>
          <a:p>
            <a:r>
              <a:rPr lang="en-CA" b="0">
                <a:effectLst/>
              </a:rPr>
              <a:t>Review Important dates</a:t>
            </a:r>
            <a:endParaRPr lang="en-CA">
              <a:effectLst/>
            </a:endParaRPr>
          </a:p>
        </p:txBody>
      </p:sp>
      <p:sp>
        <p:nvSpPr>
          <p:cNvPr id="4" name="Slide Number Placeholder 3">
            <a:extLst>
              <a:ext uri="{FF2B5EF4-FFF2-40B4-BE49-F238E27FC236}">
                <a16:creationId xmlns:a16="http://schemas.microsoft.com/office/drawing/2014/main" id="{B183E0AD-2F90-FF41-D694-737467D73B4D}"/>
              </a:ext>
            </a:extLst>
          </p:cNvPr>
          <p:cNvSpPr>
            <a:spLocks noGrp="1"/>
          </p:cNvSpPr>
          <p:nvPr>
            <p:ph type="sldNum" sz="quarter" idx="10"/>
          </p:nvPr>
        </p:nvSpPr>
        <p:spPr/>
        <p:txBody>
          <a:bodyPr/>
          <a:lstStyle/>
          <a:p>
            <a:fld id="{EB6039D5-9119-4C2A-87C5-029C8B6BFFEF}" type="slidenum">
              <a:rPr lang="en-US" smtClean="0"/>
              <a:t>28</a:t>
            </a:fld>
            <a:endParaRPr lang="en-US"/>
          </a:p>
        </p:txBody>
      </p:sp>
    </p:spTree>
    <p:extLst>
      <p:ext uri="{BB962C8B-B14F-4D97-AF65-F5344CB8AC3E}">
        <p14:creationId xmlns:p14="http://schemas.microsoft.com/office/powerpoint/2010/main" val="37517771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6333B-8D94-C0D3-7057-0685B7340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9DFF78-5F71-46B1-5319-200DCECF3002}"/>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6DCFAD17-E754-0E7E-C6A4-3C53DB3CCB72}"/>
              </a:ext>
            </a:extLst>
          </p:cNvPr>
          <p:cNvSpPr>
            <a:spLocks noGrp="1"/>
          </p:cNvSpPr>
          <p:nvPr>
            <p:ph type="body" idx="1"/>
          </p:nvPr>
        </p:nvSpPr>
        <p:spPr/>
        <p:txBody>
          <a:bodyPr/>
          <a:lstStyle/>
          <a:p>
            <a:endParaRPr lang="en-CA">
              <a:effectLst/>
              <a:cs typeface="Arial"/>
            </a:endParaRPr>
          </a:p>
        </p:txBody>
      </p:sp>
      <p:sp>
        <p:nvSpPr>
          <p:cNvPr id="4" name="Slide Number Placeholder 3">
            <a:extLst>
              <a:ext uri="{FF2B5EF4-FFF2-40B4-BE49-F238E27FC236}">
                <a16:creationId xmlns:a16="http://schemas.microsoft.com/office/drawing/2014/main" id="{2DDA8DF5-B630-1A5B-578C-D244D44052DB}"/>
              </a:ext>
            </a:extLst>
          </p:cNvPr>
          <p:cNvSpPr>
            <a:spLocks noGrp="1"/>
          </p:cNvSpPr>
          <p:nvPr>
            <p:ph type="sldNum" sz="quarter" idx="10"/>
          </p:nvPr>
        </p:nvSpPr>
        <p:spPr/>
        <p:txBody>
          <a:bodyPr/>
          <a:lstStyle/>
          <a:p>
            <a:fld id="{EB6039D5-9119-4C2A-87C5-029C8B6BFFEF}" type="slidenum">
              <a:rPr lang="en-US" smtClean="0"/>
              <a:t>29</a:t>
            </a:fld>
            <a:endParaRPr lang="en-US"/>
          </a:p>
        </p:txBody>
      </p:sp>
    </p:spTree>
    <p:extLst>
      <p:ext uri="{BB962C8B-B14F-4D97-AF65-F5344CB8AC3E}">
        <p14:creationId xmlns:p14="http://schemas.microsoft.com/office/powerpoint/2010/main" val="1900325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EB6039D5-9119-4C2A-87C5-029C8B6BFFEF}" type="slidenum">
              <a:rPr lang="en-US" smtClean="0"/>
              <a:t>32</a:t>
            </a:fld>
            <a:endParaRPr lang="en-US"/>
          </a:p>
        </p:txBody>
      </p:sp>
    </p:spTree>
    <p:extLst>
      <p:ext uri="{BB962C8B-B14F-4D97-AF65-F5344CB8AC3E}">
        <p14:creationId xmlns:p14="http://schemas.microsoft.com/office/powerpoint/2010/main" val="2547739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678426" y="889820"/>
            <a:ext cx="9989574" cy="3598606"/>
          </a:xfrm>
        </p:spPr>
        <p:txBody>
          <a:bodyPr anchor="t">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678426"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12575099-B3AD-44D7-919B-BCB6DC3E7F21}" type="datetimeFigureOut">
              <a:rPr lang="en-US" dirty="0"/>
              <a:t>8/17/2026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638923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2A4BF121-2723-4D35-ADA9-215CD054C4BC}" type="datetimeFigureOut">
              <a:rPr lang="en-US" dirty="0"/>
              <a:t>8/17/2026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961298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C54F54BA-4BC6-480F-839C-951A49B248A9}" type="datetimeFigureOut">
              <a:rPr lang="en-US" dirty="0"/>
              <a:t>8/17/2026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3822256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22096"/>
            <a:ext cx="10691265" cy="112793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15383" y="2128684"/>
            <a:ext cx="5304417" cy="3844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72200" y="2128684"/>
            <a:ext cx="5219700" cy="3844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0F9DD0EA-4726-4440-BF9D-E88296FC3068}" type="datetimeFigureOut">
              <a:rPr lang="en-US" dirty="0"/>
              <a:t>8/17/2026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2278966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685887" y="929148"/>
            <a:ext cx="10640005" cy="761540"/>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15384" y="1681163"/>
            <a:ext cx="5282192" cy="657225"/>
          </a:xfrm>
        </p:spPr>
        <p:txBody>
          <a:bodyPr anchor="b">
            <a:normAutofit/>
          </a:bodyPr>
          <a:lstStyle>
            <a:lvl1pPr marL="0" indent="0">
              <a:buNone/>
              <a:defRPr sz="1600" b="1">
                <a:latin typeface="+mj-lt"/>
              </a:defRPr>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15384" y="2505075"/>
            <a:ext cx="5282192"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72200" y="1681163"/>
            <a:ext cx="5183188" cy="657225"/>
          </a:xfrm>
        </p:spPr>
        <p:txBody>
          <a:bodyPr anchor="b">
            <a:normAutofit/>
          </a:bodyPr>
          <a:lstStyle>
            <a:lvl1pPr marL="0" indent="0">
              <a:buNone/>
              <a:defRPr sz="1600" b="1">
                <a:latin typeface="+mj-lt"/>
              </a:defRPr>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72200" y="2505075"/>
            <a:ext cx="5183188"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19CAD10D-99D1-46B2-A85A-C16850FCF8CF}" type="datetimeFigureOut">
              <a:rPr lang="en-US" dirty="0"/>
              <a:t>8/17/2026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1013839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48C67E51-34D6-4E3D-8F41-CC63EA446EDD}" type="datetimeFigureOut">
              <a:rPr lang="en-US" dirty="0"/>
              <a:t>8/17/2026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1928294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8D49E550-CE3F-497F-B953-7DE0932F91C0}" type="datetimeFigureOut">
              <a:rPr lang="en-US" dirty="0"/>
              <a:t>8/17/2026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1904637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678426" y="781665"/>
            <a:ext cx="4093599" cy="122345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688258" y="2315497"/>
            <a:ext cx="4093599" cy="35534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217A0BF4-BAA0-4539-95F2-9C4277F97478}" type="datetimeFigureOut">
              <a:rPr lang="en-US" dirty="0"/>
              <a:t>8/17/2026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3734788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683342" y="1066800"/>
            <a:ext cx="4103431" cy="1317523"/>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05F473-761A-4002-AF70-9FF878D0139E}"/>
              </a:ext>
            </a:extLst>
          </p:cNvPr>
          <p:cNvSpPr>
            <a:spLocks noGrp="1" noChangeAspect="1"/>
          </p:cNvSpPr>
          <p:nvPr>
            <p:ph type="pic" idx="1"/>
          </p:nvPr>
        </p:nvSpPr>
        <p:spPr>
          <a:xfrm>
            <a:off x="5183188" y="1066800"/>
            <a:ext cx="6172200" cy="479425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683342"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2E9884E-D945-496C-84BE-49C61F78F9EC}" type="datetimeFigureOut">
              <a:rPr lang="en-US" dirty="0"/>
              <a:t>8/17/2026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1152192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F18115DA-6CBC-4AEF-A85F-371C66916CF8}" type="datetimeFigureOut">
              <a:rPr lang="en-US" dirty="0"/>
              <a:t>8/17/2026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3321098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838200" y="997973"/>
            <a:ext cx="8404122"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2A6007E4-95E8-4ABC-B20B-51235318A487}" type="datetimeFigureOut">
              <a:rPr lang="en-US" dirty="0"/>
              <a:t>8/17/2026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3207533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22096"/>
            <a:ext cx="10691265" cy="137103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93126"/>
            <a:ext cx="10691265" cy="36360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92594" cy="365125"/>
          </a:xfrm>
          <a:prstGeom prst="rect">
            <a:avLst/>
          </a:prstGeom>
        </p:spPr>
        <p:txBody>
          <a:bodyPr vert="horz" lIns="91440" tIns="45720" rIns="91440" bIns="45720" rtlCol="0" anchor="ctr"/>
          <a:lstStyle>
            <a:lvl1pPr algn="r">
              <a:defRPr sz="1050">
                <a:solidFill>
                  <a:schemeClr val="tx1"/>
                </a:solidFill>
                <a:latin typeface="+mj-lt"/>
              </a:defRPr>
            </a:lvl1pPr>
          </a:lstStyle>
          <a:p>
            <a:fld id="{CD438618-DEE5-47CF-A8B2-A9E090D503CD}" type="datetimeFigureOut">
              <a:rPr lang="en-US" dirty="0"/>
              <a:t>8/17/2026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15383"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r>
              <a:rPr lang="en-US"/>
              <a:t>
              </a:t>
            </a:r>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E30AF5A0-43BB-4336-8627-9123B9144D80}" type="slidenum">
              <a:rPr lang="en-US" dirty="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45466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672">
          <p15:clr>
            <a:srgbClr val="F26B43"/>
          </p15:clr>
        </p15:guide>
        <p15:guide id="4" orient="horz" pos="912">
          <p15:clr>
            <a:srgbClr val="F26B43"/>
          </p15:clr>
        </p15:guide>
        <p15:guide id="5" pos="7176">
          <p15:clr>
            <a:srgbClr val="F26B43"/>
          </p15:clr>
        </p15:guide>
        <p15:guide id="6" pos="504">
          <p15:clr>
            <a:srgbClr val="F26B43"/>
          </p15:clr>
        </p15:guide>
        <p15:guide id="7" orient="horz" pos="3864">
          <p15:clr>
            <a:srgbClr val="F26B43"/>
          </p15:clr>
        </p15:guide>
        <p15:guide id="8" orient="horz" pos="45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microsoft.com/office/2018/10/relationships/comments" Target="../comments/modernComment_1B9_58B1E89B.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8A_BB6A2945.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belairdirect.com/en/group-insurance/nstu.html" TargetMode="External"/><Relationship Id="rId2" Type="http://schemas.openxmlformats.org/officeDocument/2006/relationships/hyperlink" Target="https://nstu.ca/the-nstu/communications/online-forms/membership-information-form" TargetMode="External"/><Relationship Id="rId1" Type="http://schemas.openxmlformats.org/officeDocument/2006/relationships/slideLayout" Target="../slideLayouts/slideLayout4.xml"/><Relationship Id="rId4" Type="http://schemas.openxmlformats.org/officeDocument/2006/relationships/hyperlink" Target="https://nstu.ca/nstu-members/professional-development/professional-associations/professional-association-conferences"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belairdirect.com/en/group-insurance/nstu.html" TargetMode="External"/><Relationship Id="rId2" Type="http://schemas.openxmlformats.org/officeDocument/2006/relationships/hyperlink" Target="https://nstu.ca/the-nstu/communications/online-forms/membership-information-form" TargetMode="External"/><Relationship Id="rId1" Type="http://schemas.openxmlformats.org/officeDocument/2006/relationships/slideLayout" Target="../slideLayouts/slideLayout4.xml"/><Relationship Id="rId4" Type="http://schemas.openxmlformats.org/officeDocument/2006/relationships/hyperlink" Target="https://nstu.ca/nstu-members/professional-development/professional-associations/professional-association-conferences"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05DBFAB-690F-99FF-9606-E65C48C7E966}"/>
              </a:ext>
            </a:extLst>
          </p:cNvPr>
          <p:cNvSpPr txBox="1"/>
          <p:nvPr/>
        </p:nvSpPr>
        <p:spPr>
          <a:xfrm>
            <a:off x="460829" y="1870453"/>
            <a:ext cx="11270342" cy="1723549"/>
          </a:xfrm>
          <a:prstGeom prst="rect">
            <a:avLst/>
          </a:prstGeom>
          <a:noFill/>
          <a:ln>
            <a:noFill/>
          </a:ln>
        </p:spPr>
        <p:txBody>
          <a:bodyPr rot="0" spcFirstLastPara="0" vertOverflow="overflow" horzOverflow="overflow" vert="horz" wrap="square" lIns="91440" tIns="45720" rIns="91440" bIns="45720" numCol="1" spcCol="0" rtlCol="0" fromWordArt="0" anchor="ctr" anchorCtr="1" forceAA="0" compatLnSpc="1">
            <a:prstTxWarp prst="textNoShape">
              <a:avLst/>
            </a:prstTxWarp>
            <a:spAutoFit/>
          </a:bodyPr>
          <a:lstStyle/>
          <a:p>
            <a:pPr algn="ctr"/>
            <a:r>
              <a:rPr lang="en-US" sz="4400" b="0" i="0" u="none" strike="noStrike" cap="all" baseline="0">
                <a:solidFill>
                  <a:schemeClr val="bg2">
                    <a:lumMod val="49000"/>
                  </a:schemeClr>
                </a:solidFill>
                <a:latin typeface="Segoe UI" panose="020B0502040204020203" pitchFamily="34" charset="0"/>
                <a:ea typeface="Verdana" panose="020B0604030504040204" pitchFamily="34" charset="0"/>
                <a:cs typeface="Segoe UI" panose="020B0502040204020203" pitchFamily="34" charset="0"/>
              </a:rPr>
              <a:t>Planning Effective </a:t>
            </a:r>
            <a:endParaRPr lang="en-US" sz="4400">
              <a:solidFill>
                <a:schemeClr val="bg2">
                  <a:lumMod val="49000"/>
                </a:schemeClr>
              </a:solidFill>
              <a:latin typeface="Segoe UI" panose="020B0502040204020203" pitchFamily="34" charset="0"/>
              <a:ea typeface="Verdana" panose="020B0604030504040204" pitchFamily="34" charset="0"/>
              <a:cs typeface="Segoe UI" panose="020B0502040204020203" pitchFamily="34" charset="0"/>
            </a:endParaRPr>
          </a:p>
          <a:p>
            <a:pPr algn="ctr"/>
            <a:r>
              <a:rPr lang="en-US" sz="4400" cap="all">
                <a:solidFill>
                  <a:srgbClr val="A37451"/>
                </a:solidFill>
                <a:latin typeface="Segoe UI" panose="020B0502040204020203" pitchFamily="34" charset="0"/>
                <a:ea typeface="Verdana" panose="020B0604030504040204" pitchFamily="34" charset="0"/>
                <a:cs typeface="Segoe UI" panose="020B0502040204020203" pitchFamily="34" charset="0"/>
              </a:rPr>
              <a:t>NSTU</a:t>
            </a:r>
            <a:r>
              <a:rPr lang="en-US" sz="4400" cap="all">
                <a:solidFill>
                  <a:schemeClr val="bg2">
                    <a:lumMod val="49000"/>
                  </a:schemeClr>
                </a:solidFill>
                <a:latin typeface="Segoe UI" panose="020B0502040204020203" pitchFamily="34" charset="0"/>
                <a:ea typeface="Verdana" panose="020B0604030504040204" pitchFamily="34" charset="0"/>
                <a:cs typeface="Segoe UI" panose="020B0502040204020203" pitchFamily="34" charset="0"/>
              </a:rPr>
              <a:t> Representative Training</a:t>
            </a:r>
            <a:endParaRPr lang="en-US" sz="4400">
              <a:solidFill>
                <a:schemeClr val="bg2">
                  <a:lumMod val="49000"/>
                </a:schemeClr>
              </a:solidFill>
              <a:latin typeface="Segoe UI" panose="020B0502040204020203" pitchFamily="34" charset="0"/>
              <a:ea typeface="Verdana" panose="020B0604030504040204" pitchFamily="34" charset="0"/>
              <a:cs typeface="Segoe UI" panose="020B0502040204020203" pitchFamily="34" charset="0"/>
            </a:endParaRPr>
          </a:p>
          <a:p>
            <a:pPr algn="ctr"/>
            <a:endParaRPr lang="en-US"/>
          </a:p>
        </p:txBody>
      </p:sp>
      <p:sp>
        <p:nvSpPr>
          <p:cNvPr id="3" name="TextBox 2">
            <a:extLst>
              <a:ext uri="{FF2B5EF4-FFF2-40B4-BE49-F238E27FC236}">
                <a16:creationId xmlns:a16="http://schemas.microsoft.com/office/drawing/2014/main" id="{AB20B826-0478-0E92-CB87-48BABFDE66A6}"/>
              </a:ext>
            </a:extLst>
          </p:cNvPr>
          <p:cNvSpPr txBox="1"/>
          <p:nvPr/>
        </p:nvSpPr>
        <p:spPr>
          <a:xfrm>
            <a:off x="1366684" y="4377501"/>
            <a:ext cx="6096000" cy="1200329"/>
          </a:xfrm>
          <a:prstGeom prst="rect">
            <a:avLst/>
          </a:prstGeom>
          <a:noFill/>
        </p:spPr>
        <p:txBody>
          <a:bodyPr wrap="square">
            <a:spAutoFit/>
          </a:bodyPr>
          <a:lstStyle/>
          <a:p>
            <a:r>
              <a:rPr lang="en-US" sz="2400">
                <a:solidFill>
                  <a:schemeClr val="accent2">
                    <a:lumMod val="75000"/>
                  </a:schemeClr>
                </a:solidFill>
                <a:latin typeface="Segoe UI" panose="020B0502040204020203" pitchFamily="34" charset="0"/>
                <a:cs typeface="Segoe UI" panose="020B0502040204020203" pitchFamily="34" charset="0"/>
              </a:rPr>
              <a:t>Concurrent </a:t>
            </a:r>
            <a:r>
              <a:rPr lang="en-US" sz="2400">
                <a:solidFill>
                  <a:srgbClr val="62709A"/>
                </a:solidFill>
                <a:latin typeface="Segoe UI" panose="020B0502040204020203" pitchFamily="34" charset="0"/>
                <a:cs typeface="Segoe UI" panose="020B0502040204020203" pitchFamily="34" charset="0"/>
              </a:rPr>
              <a:t>Session</a:t>
            </a:r>
            <a:r>
              <a:rPr lang="en-US" sz="2400">
                <a:solidFill>
                  <a:schemeClr val="accent2">
                    <a:lumMod val="75000"/>
                  </a:schemeClr>
                </a:solidFill>
                <a:latin typeface="Segoe UI" panose="020B0502040204020203" pitchFamily="34" charset="0"/>
                <a:cs typeface="Segoe UI" panose="020B0502040204020203" pitchFamily="34" charset="0"/>
              </a:rPr>
              <a:t> 4 </a:t>
            </a:r>
          </a:p>
          <a:p>
            <a:r>
              <a:rPr lang="en-US" sz="2400">
                <a:solidFill>
                  <a:schemeClr val="accent2">
                    <a:lumMod val="75000"/>
                  </a:schemeClr>
                </a:solidFill>
                <a:latin typeface="Segoe UI" panose="020B0502040204020203" pitchFamily="34" charset="0"/>
                <a:cs typeface="Segoe UI" panose="020B0502040204020203" pitchFamily="34" charset="0"/>
              </a:rPr>
              <a:t>Thursday, August 13</a:t>
            </a:r>
          </a:p>
          <a:p>
            <a:r>
              <a:rPr lang="en-US" sz="2400">
                <a:solidFill>
                  <a:schemeClr val="accent2">
                    <a:lumMod val="75000"/>
                  </a:schemeClr>
                </a:solidFill>
                <a:latin typeface="Segoe UI" panose="020B0502040204020203" pitchFamily="34" charset="0"/>
                <a:cs typeface="Segoe UI" panose="020B0502040204020203" pitchFamily="34" charset="0"/>
              </a:rPr>
              <a:t>2:30-3:40 pm</a:t>
            </a:r>
          </a:p>
        </p:txBody>
      </p:sp>
      <p:pic>
        <p:nvPicPr>
          <p:cNvPr id="6" name="Picture 5">
            <a:extLst>
              <a:ext uri="{FF2B5EF4-FFF2-40B4-BE49-F238E27FC236}">
                <a16:creationId xmlns:a16="http://schemas.microsoft.com/office/drawing/2014/main" id="{4B22BA72-3A2D-A4B6-80B7-464597BA413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328165" y="4401873"/>
            <a:ext cx="2497151" cy="1175957"/>
          </a:xfrm>
          <a:prstGeom prst="rect">
            <a:avLst/>
          </a:prstGeom>
        </p:spPr>
      </p:pic>
    </p:spTree>
    <p:extLst>
      <p:ext uri="{BB962C8B-B14F-4D97-AF65-F5344CB8AC3E}">
        <p14:creationId xmlns:p14="http://schemas.microsoft.com/office/powerpoint/2010/main" val="2961228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773DD6-2106-D6CE-A8C0-BD6DBCF05BA0}"/>
              </a:ext>
            </a:extLst>
          </p:cNvPr>
          <p:cNvSpPr>
            <a:spLocks noGrp="1"/>
          </p:cNvSpPr>
          <p:nvPr>
            <p:ph type="title"/>
          </p:nvPr>
        </p:nvSpPr>
        <p:spPr>
          <a:xfrm>
            <a:off x="750367" y="860810"/>
            <a:ext cx="10691265" cy="1371030"/>
          </a:xfrm>
        </p:spPr>
        <p:txBody>
          <a:bodyPr>
            <a:normAutofit/>
          </a:bodyPr>
          <a:lstStyle/>
          <a:p>
            <a:pPr algn="ctr"/>
            <a:r>
              <a:rPr lang="en-US" sz="3600">
                <a:latin typeface="Segoe UI Semilight" panose="020B0402040204020203" pitchFamily="34" charset="0"/>
                <a:ea typeface="Verdana" panose="020B0604030504040204" pitchFamily="34" charset="0"/>
                <a:cs typeface="Segoe UI Semilight" panose="020B0402040204020203" pitchFamily="34" charset="0"/>
              </a:rPr>
              <a:t>facilitators</a:t>
            </a:r>
          </a:p>
        </p:txBody>
      </p:sp>
      <p:sp>
        <p:nvSpPr>
          <p:cNvPr id="4" name="TextBox 2">
            <a:extLst>
              <a:ext uri="{FF2B5EF4-FFF2-40B4-BE49-F238E27FC236}">
                <a16:creationId xmlns:a16="http://schemas.microsoft.com/office/drawing/2014/main" id="{801FD8ED-E735-261C-721E-0070EEDE6C0D}"/>
              </a:ext>
            </a:extLst>
          </p:cNvPr>
          <p:cNvSpPr txBox="1"/>
          <p:nvPr/>
        </p:nvSpPr>
        <p:spPr>
          <a:xfrm>
            <a:off x="7365367" y="4320239"/>
            <a:ext cx="3456384" cy="175432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CA" sz="2800">
                <a:latin typeface="Segoe UI" panose="020B0502040204020203" pitchFamily="34" charset="0"/>
                <a:ea typeface="Verdana" panose="020B0604030504040204" pitchFamily="34" charset="0"/>
                <a:cs typeface="Segoe UI" panose="020B0502040204020203" pitchFamily="34" charset="0"/>
              </a:rPr>
              <a:t>Tim MacLeod</a:t>
            </a:r>
          </a:p>
          <a:p>
            <a:pPr algn="ctr"/>
            <a:r>
              <a:rPr lang="en-CA" sz="2000" i="1">
                <a:latin typeface="Segoe UI" panose="020B0502040204020203" pitchFamily="34" charset="0"/>
                <a:ea typeface="Verdana" panose="020B0604030504040204" pitchFamily="34" charset="0"/>
                <a:cs typeface="Segoe UI" panose="020B0502040204020203" pitchFamily="34" charset="0"/>
              </a:rPr>
              <a:t>Executive Staff Officer </a:t>
            </a:r>
          </a:p>
          <a:p>
            <a:pPr algn="ctr"/>
            <a:r>
              <a:rPr lang="en-CA" sz="2000" i="1">
                <a:latin typeface="Segoe UI" panose="020B0502040204020203" pitchFamily="34" charset="0"/>
                <a:ea typeface="Verdana" panose="020B0604030504040204" pitchFamily="34" charset="0"/>
                <a:cs typeface="Segoe UI" panose="020B0502040204020203" pitchFamily="34" charset="0"/>
              </a:rPr>
              <a:t>Member Services</a:t>
            </a:r>
          </a:p>
          <a:p>
            <a:pPr algn="ctr"/>
            <a:endParaRPr lang="en-CA" sz="2000" i="1">
              <a:latin typeface="Segoe UI" panose="020B0502040204020203" pitchFamily="34" charset="0"/>
              <a:ea typeface="Verdana" panose="020B0604030504040204" pitchFamily="34" charset="0"/>
              <a:cs typeface="Segoe UI" panose="020B0502040204020203" pitchFamily="34" charset="0"/>
            </a:endParaRPr>
          </a:p>
          <a:p>
            <a:pPr algn="ctr"/>
            <a:r>
              <a:rPr lang="en-CA" sz="2000">
                <a:latin typeface="Segoe UI" panose="020B0502040204020203" pitchFamily="34" charset="0"/>
                <a:ea typeface="Verdana" panose="020B0604030504040204" pitchFamily="34" charset="0"/>
                <a:cs typeface="Segoe UI" panose="020B0502040204020203" pitchFamily="34" charset="0"/>
              </a:rPr>
              <a:t>tmacleod@staff.nstu.ca</a:t>
            </a:r>
          </a:p>
        </p:txBody>
      </p:sp>
      <p:pic>
        <p:nvPicPr>
          <p:cNvPr id="5" name="Picture 4">
            <a:extLst>
              <a:ext uri="{FF2B5EF4-FFF2-40B4-BE49-F238E27FC236}">
                <a16:creationId xmlns:a16="http://schemas.microsoft.com/office/drawing/2014/main" id="{8A214FEA-CDD6-650D-8B32-78877DBC563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8251593" y="1676540"/>
            <a:ext cx="1801923" cy="25172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2">
            <a:extLst>
              <a:ext uri="{FF2B5EF4-FFF2-40B4-BE49-F238E27FC236}">
                <a16:creationId xmlns:a16="http://schemas.microsoft.com/office/drawing/2014/main" id="{A97CCA6F-6055-5568-4483-476F7E272D5D}"/>
              </a:ext>
            </a:extLst>
          </p:cNvPr>
          <p:cNvSpPr txBox="1"/>
          <p:nvPr/>
        </p:nvSpPr>
        <p:spPr>
          <a:xfrm>
            <a:off x="1262120" y="4323986"/>
            <a:ext cx="3456384" cy="175432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CA" sz="2800">
                <a:latin typeface="Segoe UI" panose="020B0502040204020203" pitchFamily="34" charset="0"/>
                <a:ea typeface="Verdana" panose="020B0604030504040204" pitchFamily="34" charset="0"/>
                <a:cs typeface="Segoe UI" panose="020B0502040204020203" pitchFamily="34" charset="0"/>
              </a:rPr>
              <a:t>Elizabeth Thomas</a:t>
            </a:r>
          </a:p>
          <a:p>
            <a:pPr algn="ctr"/>
            <a:r>
              <a:rPr lang="en-CA" sz="2000" i="1">
                <a:latin typeface="Segoe UI" panose="020B0502040204020203" pitchFamily="34" charset="0"/>
                <a:ea typeface="Verdana" panose="020B0604030504040204" pitchFamily="34" charset="0"/>
                <a:cs typeface="Segoe UI" panose="020B0502040204020203" pitchFamily="34" charset="0"/>
              </a:rPr>
              <a:t>Executive Staff Officer </a:t>
            </a:r>
          </a:p>
          <a:p>
            <a:pPr algn="ctr"/>
            <a:r>
              <a:rPr lang="en-CA" sz="2000" i="1">
                <a:latin typeface="Segoe UI" panose="020B0502040204020203" pitchFamily="34" charset="0"/>
                <a:ea typeface="Verdana" panose="020B0604030504040204" pitchFamily="34" charset="0"/>
                <a:cs typeface="Segoe UI" panose="020B0502040204020203" pitchFamily="34" charset="0"/>
              </a:rPr>
              <a:t>Member Services</a:t>
            </a:r>
          </a:p>
          <a:p>
            <a:pPr algn="ctr"/>
            <a:endParaRPr lang="en-CA" sz="2000" i="1">
              <a:latin typeface="Segoe UI" panose="020B0502040204020203" pitchFamily="34" charset="0"/>
              <a:ea typeface="Verdana" panose="020B0604030504040204" pitchFamily="34" charset="0"/>
              <a:cs typeface="Segoe UI" panose="020B0502040204020203" pitchFamily="34" charset="0"/>
            </a:endParaRPr>
          </a:p>
          <a:p>
            <a:pPr algn="ctr"/>
            <a:r>
              <a:rPr lang="en-CA" sz="2000">
                <a:latin typeface="Segoe UI" panose="020B0502040204020203" pitchFamily="34" charset="0"/>
                <a:ea typeface="Verdana" panose="020B0604030504040204" pitchFamily="34" charset="0"/>
                <a:cs typeface="Segoe UI" panose="020B0502040204020203" pitchFamily="34" charset="0"/>
              </a:rPr>
              <a:t>ethomas@staff.nstu.ca</a:t>
            </a:r>
          </a:p>
        </p:txBody>
      </p:sp>
      <p:pic>
        <p:nvPicPr>
          <p:cNvPr id="2050" name="33135DD7-2534-4E08-B980-46AB22781137" descr="IMG_2864.JPG">
            <a:extLst>
              <a:ext uri="{FF2B5EF4-FFF2-40B4-BE49-F238E27FC236}">
                <a16:creationId xmlns:a16="http://schemas.microsoft.com/office/drawing/2014/main" id="{C63D21AC-9854-EA4A-7C57-88B43CDA67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3468" y="1676540"/>
            <a:ext cx="1846941" cy="25172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066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780D70-43E0-A10B-9FA3-DD861EED1DBA}"/>
              </a:ext>
            </a:extLst>
          </p:cNvPr>
          <p:cNvSpPr>
            <a:spLocks noGrp="1"/>
          </p:cNvSpPr>
          <p:nvPr>
            <p:ph type="title"/>
          </p:nvPr>
        </p:nvSpPr>
        <p:spPr>
          <a:xfrm>
            <a:off x="700635" y="922096"/>
            <a:ext cx="10691265" cy="1127930"/>
          </a:xfrm>
        </p:spPr>
        <p:txBody>
          <a:bodyPr anchor="t">
            <a:normAutofit/>
          </a:bodyPr>
          <a:lstStyle/>
          <a:p>
            <a:r>
              <a:rPr lang="en-US" sz="3200">
                <a:latin typeface="Segoe UI Light" panose="020B0502040204020203" pitchFamily="34" charset="0"/>
                <a:cs typeface="Segoe UI Light" panose="020B0502040204020203" pitchFamily="34" charset="0"/>
              </a:rPr>
              <a:t>Planning Effective Representative Training </a:t>
            </a:r>
          </a:p>
        </p:txBody>
      </p:sp>
      <p:sp>
        <p:nvSpPr>
          <p:cNvPr id="2" name="Content Placeholder 1">
            <a:extLst>
              <a:ext uri="{FF2B5EF4-FFF2-40B4-BE49-F238E27FC236}">
                <a16:creationId xmlns:a16="http://schemas.microsoft.com/office/drawing/2014/main" id="{4252D269-F750-18FB-9F8D-7B096941E942}"/>
              </a:ext>
            </a:extLst>
          </p:cNvPr>
          <p:cNvSpPr>
            <a:spLocks noGrp="1"/>
          </p:cNvSpPr>
          <p:nvPr>
            <p:ph sz="half" idx="1"/>
          </p:nvPr>
        </p:nvSpPr>
        <p:spPr>
          <a:xfrm>
            <a:off x="715384" y="1905164"/>
            <a:ext cx="5304417" cy="3844414"/>
          </a:xfrm>
        </p:spPr>
        <p:txBody>
          <a:bodyPr vert="horz" lIns="91440" tIns="45720" rIns="91440" bIns="45720" rtlCol="0">
            <a:normAutofit fontScale="92500"/>
          </a:bodyPr>
          <a:lstStyle/>
          <a:p>
            <a:pPr marL="45720" indent="0">
              <a:lnSpc>
                <a:spcPct val="100000"/>
              </a:lnSpc>
              <a:buNone/>
            </a:pPr>
            <a:r>
              <a:rPr lang="en-US" sz="1900" b="1" u="sng">
                <a:latin typeface="Segoe UI" panose="020B0502040204020203" pitchFamily="34" charset="0"/>
                <a:cs typeface="Segoe UI" panose="020B0502040204020203" pitchFamily="34" charset="0"/>
              </a:rPr>
              <a:t>Concurrent Session 4 – Thursday 2:30-3:40 pm</a:t>
            </a:r>
            <a:endParaRPr lang="en-US" sz="1900">
              <a:latin typeface="Segoe UI" panose="020B0502040204020203" pitchFamily="34" charset="0"/>
              <a:cs typeface="Segoe UI" panose="020B0502040204020203" pitchFamily="34" charset="0"/>
            </a:endParaRPr>
          </a:p>
          <a:p>
            <a:pPr marL="45720" indent="0">
              <a:lnSpc>
                <a:spcPct val="100000"/>
              </a:lnSpc>
              <a:buNone/>
            </a:pPr>
            <a:r>
              <a:rPr lang="en-US" sz="1900" i="1">
                <a:latin typeface="Segoe UI" panose="020B0502040204020203" pitchFamily="34" charset="0"/>
                <a:cs typeface="Segoe UI" panose="020B0502040204020203" pitchFamily="34" charset="0"/>
              </a:rPr>
              <a:t>Designed for Local Leaders responsible for planning NSTU Representative training, this session will use a train-the-trainer model to explore effective approaches to Representative development. A minimum of ten percent (10%) of each Local’s budget is designated for NSTU Representative training, whether delivered through Local Meetings throughout the year or through dedicated events such as a Rep Retreat. This session will highlight best practices that help build Representatives’ knowledge and strengthen the skills needed to effectively carry out their role.</a:t>
            </a:r>
            <a:endParaRPr lang="en-US" sz="1900">
              <a:latin typeface="Segoe UI" panose="020B0502040204020203" pitchFamily="34" charset="0"/>
              <a:cs typeface="Segoe UI" panose="020B0502040204020203" pitchFamily="34" charset="0"/>
            </a:endParaRPr>
          </a:p>
          <a:p>
            <a:pPr>
              <a:lnSpc>
                <a:spcPct val="100000"/>
              </a:lnSpc>
            </a:pPr>
            <a:endParaRPr lang="en-US" sz="1900"/>
          </a:p>
        </p:txBody>
      </p:sp>
      <p:pic>
        <p:nvPicPr>
          <p:cNvPr id="5" name="Picture 4">
            <a:extLst>
              <a:ext uri="{FF2B5EF4-FFF2-40B4-BE49-F238E27FC236}">
                <a16:creationId xmlns:a16="http://schemas.microsoft.com/office/drawing/2014/main" id="{08792AB7-FB08-68C3-5F56-F1221F82CA39}"/>
              </a:ext>
            </a:extLst>
          </p:cNvPr>
          <p:cNvPicPr>
            <a:picLocks noChangeAspect="1"/>
          </p:cNvPicPr>
          <p:nvPr/>
        </p:nvPicPr>
        <p:blipFill>
          <a:blip r:embed="rId2">
            <a:extLst>
              <a:ext uri="{28A0092B-C50C-407E-A947-70E740481C1C}">
                <a14:useLocalDpi xmlns:a14="http://schemas.microsoft.com/office/drawing/2010/main" val="0"/>
              </a:ext>
            </a:extLst>
          </a:blip>
          <a:srcRect t="35524" r="-1" b="11630"/>
          <a:stretch>
            <a:fillRect/>
          </a:stretch>
        </p:blipFill>
        <p:spPr>
          <a:xfrm>
            <a:off x="6172200" y="1905164"/>
            <a:ext cx="5219700" cy="3844414"/>
          </a:xfrm>
          <a:prstGeom prst="roundRect">
            <a:avLst>
              <a:gd name="adj" fmla="val 8594"/>
            </a:avLst>
          </a:prstGeom>
          <a:noFill/>
          <a:ln>
            <a:noFill/>
          </a:ln>
          <a:effectLst>
            <a:reflection blurRad="12700" stA="38000" endPos="28000" dist="5000" dir="5400000" sy="-100000" algn="bl" rotWithShape="0"/>
          </a:effectLst>
        </p:spPr>
      </p:pic>
      <p:sp>
        <p:nvSpPr>
          <p:cNvPr id="10" name="Date Placeholder 4">
            <a:extLst>
              <a:ext uri="{FF2B5EF4-FFF2-40B4-BE49-F238E27FC236}">
                <a16:creationId xmlns:a16="http://schemas.microsoft.com/office/drawing/2014/main" id="{DF84EC91-7E90-A947-5D8B-538E3F5D68BA}"/>
              </a:ext>
            </a:extLst>
          </p:cNvPr>
          <p:cNvSpPr>
            <a:spLocks noGrp="1"/>
          </p:cNvSpPr>
          <p:nvPr>
            <p:ph type="dt" sz="half" idx="10"/>
          </p:nvPr>
        </p:nvSpPr>
        <p:spPr>
          <a:xfrm>
            <a:off x="8369448" y="6356350"/>
            <a:ext cx="2592594" cy="365125"/>
          </a:xfrm>
        </p:spPr>
        <p:txBody>
          <a:bodyPr/>
          <a:lstStyle/>
          <a:p>
            <a:pPr>
              <a:spcAft>
                <a:spcPts val="600"/>
              </a:spcAft>
            </a:pPr>
            <a:fld id="{5F349AED-3E78-4B59-8893-04344936C3CC}" type="datetime1">
              <a:rPr lang="en-US" smtClean="0"/>
              <a:pPr>
                <a:spcAft>
                  <a:spcPts val="600"/>
                </a:spcAft>
              </a:pPr>
              <a:t>8/17/2026</a:t>
            </a:fld>
            <a:endParaRPr lang="en-US"/>
          </a:p>
        </p:txBody>
      </p:sp>
      <p:sp>
        <p:nvSpPr>
          <p:cNvPr id="12" name="Footer Placeholder 5">
            <a:extLst>
              <a:ext uri="{FF2B5EF4-FFF2-40B4-BE49-F238E27FC236}">
                <a16:creationId xmlns:a16="http://schemas.microsoft.com/office/drawing/2014/main" id="{44C25C35-E201-6D0B-ABD0-2C7D270D7B5F}"/>
              </a:ext>
            </a:extLst>
          </p:cNvPr>
          <p:cNvSpPr>
            <a:spLocks noGrp="1"/>
          </p:cNvSpPr>
          <p:nvPr>
            <p:ph type="ftr" sz="quarter" idx="11"/>
          </p:nvPr>
        </p:nvSpPr>
        <p:spPr>
          <a:xfrm>
            <a:off x="715383" y="6356350"/>
            <a:ext cx="4539727" cy="365125"/>
          </a:xfrm>
        </p:spPr>
        <p:txBody>
          <a:bodyPr/>
          <a:lstStyle/>
          <a:p>
            <a:pPr>
              <a:spcAft>
                <a:spcPts val="600"/>
              </a:spcAft>
            </a:pPr>
            <a:r>
              <a:rPr lang="en-US"/>
              <a:t>
              </a:t>
            </a:r>
          </a:p>
        </p:txBody>
      </p:sp>
      <p:sp>
        <p:nvSpPr>
          <p:cNvPr id="14" name="Slide Number Placeholder 6">
            <a:extLst>
              <a:ext uri="{FF2B5EF4-FFF2-40B4-BE49-F238E27FC236}">
                <a16:creationId xmlns:a16="http://schemas.microsoft.com/office/drawing/2014/main" id="{5C36416E-1202-833C-17F5-E4BD9AECB432}"/>
              </a:ext>
            </a:extLst>
          </p:cNvPr>
          <p:cNvSpPr>
            <a:spLocks noGrp="1"/>
          </p:cNvSpPr>
          <p:nvPr>
            <p:ph type="sldNum" sz="quarter" idx="12"/>
          </p:nvPr>
        </p:nvSpPr>
        <p:spPr>
          <a:xfrm>
            <a:off x="10919012" y="6356350"/>
            <a:ext cx="672354" cy="365125"/>
          </a:xfrm>
        </p:spPr>
        <p:txBody>
          <a:bodyPr/>
          <a:lstStyle/>
          <a:p>
            <a:pPr>
              <a:spcAft>
                <a:spcPts val="600"/>
              </a:spcAft>
            </a:pPr>
            <a:fld id="{E30AF5A0-43BB-4336-8627-9123B9144D80}" type="slidenum">
              <a:rPr lang="en-US" smtClean="0"/>
              <a:pPr>
                <a:spcAft>
                  <a:spcPts val="600"/>
                </a:spcAft>
              </a:pPr>
              <a:t>3</a:t>
            </a:fld>
            <a:endParaRPr lang="en-US"/>
          </a:p>
        </p:txBody>
      </p:sp>
    </p:spTree>
    <p:extLst>
      <p:ext uri="{BB962C8B-B14F-4D97-AF65-F5344CB8AC3E}">
        <p14:creationId xmlns:p14="http://schemas.microsoft.com/office/powerpoint/2010/main" val="147376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613 Project Overview Word Stock Photos - Free &amp; Royalty-Free Stock ...">
            <a:extLst>
              <a:ext uri="{FF2B5EF4-FFF2-40B4-BE49-F238E27FC236}">
                <a16:creationId xmlns:a16="http://schemas.microsoft.com/office/drawing/2014/main" id="{877270C2-6D47-3E88-15C9-A2AF0F9FD7A5}"/>
              </a:ext>
            </a:extLst>
          </p:cNvPr>
          <p:cNvPicPr>
            <a:picLocks noChangeAspect="1"/>
          </p:cNvPicPr>
          <p:nvPr/>
        </p:nvPicPr>
        <p:blipFill>
          <a:blip r:embed="rId3"/>
          <a:stretch>
            <a:fillRect/>
          </a:stretch>
        </p:blipFill>
        <p:spPr>
          <a:xfrm>
            <a:off x="721620" y="1812562"/>
            <a:ext cx="4648202" cy="32254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Content Placeholder 1">
            <a:extLst>
              <a:ext uri="{FF2B5EF4-FFF2-40B4-BE49-F238E27FC236}">
                <a16:creationId xmlns:a16="http://schemas.microsoft.com/office/drawing/2014/main" id="{2E27DB09-8DC1-7FE6-F4B9-5F658ED9C68B}"/>
              </a:ext>
            </a:extLst>
          </p:cNvPr>
          <p:cNvSpPr>
            <a:spLocks noGrp="1"/>
          </p:cNvSpPr>
          <p:nvPr>
            <p:ph type="body" sz="half" idx="2"/>
          </p:nvPr>
        </p:nvSpPr>
        <p:spPr>
          <a:xfrm>
            <a:off x="5807515" y="2000527"/>
            <a:ext cx="6002909" cy="2852462"/>
          </a:xfrm>
        </p:spPr>
        <p:txBody>
          <a:bodyPr vert="horz" lIns="91440" tIns="45720" rIns="91440" bIns="45720" rtlCol="0" anchor="t">
            <a:noAutofit/>
          </a:bodyPr>
          <a:lstStyle/>
          <a:p>
            <a:pPr marL="342900" indent="-342900">
              <a:buChar char="•"/>
            </a:pPr>
            <a:r>
              <a:rPr lang="en-CA" sz="2000">
                <a:latin typeface="Segoe UI"/>
                <a:cs typeface="Segoe UI"/>
              </a:rPr>
              <a:t>Role of the NSTU Representative</a:t>
            </a:r>
            <a:endParaRPr lang="en-US"/>
          </a:p>
          <a:p>
            <a:pPr marL="342900" indent="-342900">
              <a:buChar char="•"/>
            </a:pPr>
            <a:r>
              <a:rPr lang="en-CA" sz="2000">
                <a:latin typeface="Segoe UI"/>
                <a:cs typeface="Segoe UI"/>
              </a:rPr>
              <a:t>Election of the NSTU Representative</a:t>
            </a:r>
            <a:endParaRPr lang="en-US" sz="2000">
              <a:latin typeface="Segoe UI"/>
              <a:cs typeface="Segoe UI"/>
            </a:endParaRPr>
          </a:p>
          <a:p>
            <a:pPr marL="342900" indent="-342900">
              <a:buChar char="•"/>
            </a:pPr>
            <a:r>
              <a:rPr lang="en-CA" sz="2000">
                <a:latin typeface="Segoe UI"/>
                <a:cs typeface="Segoe UI"/>
              </a:rPr>
              <a:t>Duties of the NSTU Representative</a:t>
            </a:r>
          </a:p>
          <a:p>
            <a:pPr marL="342900" indent="-342900">
              <a:buChar char="•"/>
            </a:pPr>
            <a:r>
              <a:rPr lang="en-CA" sz="2000">
                <a:latin typeface="Segoe UI"/>
                <a:cs typeface="Segoe UI"/>
              </a:rPr>
              <a:t>How can we support our NSTU Representative</a:t>
            </a:r>
          </a:p>
          <a:p>
            <a:pPr marL="342900" indent="-342900">
              <a:buChar char="•"/>
            </a:pPr>
            <a:r>
              <a:rPr lang="en-CA" sz="2000">
                <a:latin typeface="Segoe UI"/>
                <a:cs typeface="Segoe UI"/>
              </a:rPr>
              <a:t>NSTU Representative Checklist</a:t>
            </a:r>
          </a:p>
          <a:p>
            <a:pPr marL="342900" indent="-342900">
              <a:buChar char="•"/>
            </a:pPr>
            <a:r>
              <a:rPr lang="en-CA" sz="2000">
                <a:latin typeface="Segoe UI"/>
                <a:cs typeface="Segoe UI"/>
              </a:rPr>
              <a:t>Questions or Comments?</a:t>
            </a:r>
          </a:p>
          <a:p>
            <a:endParaRPr lang="en-CA"/>
          </a:p>
          <a:p>
            <a:endParaRPr lang="en-CA"/>
          </a:p>
          <a:p>
            <a:pPr marL="0" indent="0">
              <a:buNone/>
            </a:pPr>
            <a:endParaRPr lang="en-CA"/>
          </a:p>
        </p:txBody>
      </p:sp>
      <p:sp>
        <p:nvSpPr>
          <p:cNvPr id="20" name="Date Placeholder 4">
            <a:extLst>
              <a:ext uri="{FF2B5EF4-FFF2-40B4-BE49-F238E27FC236}">
                <a16:creationId xmlns:a16="http://schemas.microsoft.com/office/drawing/2014/main" id="{072667BC-92F9-4F71-41D5-B894961CA107}"/>
              </a:ext>
            </a:extLst>
          </p:cNvPr>
          <p:cNvSpPr>
            <a:spLocks noGrp="1"/>
          </p:cNvSpPr>
          <p:nvPr>
            <p:ph type="dt" sz="half" idx="10"/>
          </p:nvPr>
        </p:nvSpPr>
        <p:spPr>
          <a:xfrm>
            <a:off x="8369448" y="6356350"/>
            <a:ext cx="2592594" cy="365125"/>
          </a:xfrm>
        </p:spPr>
        <p:txBody>
          <a:bodyPr/>
          <a:lstStyle/>
          <a:p>
            <a:pPr>
              <a:spcAft>
                <a:spcPts val="600"/>
              </a:spcAft>
            </a:pPr>
            <a:fld id="{F5B0E1A1-FD9C-4BDE-9C3C-87E60E9C7633}" type="datetime1">
              <a:rPr lang="en-US" smtClean="0"/>
              <a:pPr>
                <a:spcAft>
                  <a:spcPts val="600"/>
                </a:spcAft>
              </a:pPr>
              <a:t>8/17/2026</a:t>
            </a:fld>
            <a:endParaRPr lang="en-US"/>
          </a:p>
        </p:txBody>
      </p:sp>
      <p:sp>
        <p:nvSpPr>
          <p:cNvPr id="21" name="Footer Placeholder 5">
            <a:extLst>
              <a:ext uri="{FF2B5EF4-FFF2-40B4-BE49-F238E27FC236}">
                <a16:creationId xmlns:a16="http://schemas.microsoft.com/office/drawing/2014/main" id="{FECDAA44-658B-794C-79A1-349B9D493D50}"/>
              </a:ext>
            </a:extLst>
          </p:cNvPr>
          <p:cNvSpPr>
            <a:spLocks noGrp="1"/>
          </p:cNvSpPr>
          <p:nvPr>
            <p:ph type="ftr" sz="quarter" idx="11"/>
          </p:nvPr>
        </p:nvSpPr>
        <p:spPr>
          <a:xfrm>
            <a:off x="715383" y="6356350"/>
            <a:ext cx="4539727" cy="365125"/>
          </a:xfrm>
        </p:spPr>
        <p:txBody>
          <a:bodyPr/>
          <a:lstStyle/>
          <a:p>
            <a:pPr>
              <a:spcAft>
                <a:spcPts val="600"/>
              </a:spcAft>
            </a:pPr>
            <a:r>
              <a:rPr lang="en-US"/>
              <a:t>
              </a:t>
            </a:r>
          </a:p>
        </p:txBody>
      </p:sp>
      <p:sp>
        <p:nvSpPr>
          <p:cNvPr id="22" name="Slide Number Placeholder 6">
            <a:extLst>
              <a:ext uri="{FF2B5EF4-FFF2-40B4-BE49-F238E27FC236}">
                <a16:creationId xmlns:a16="http://schemas.microsoft.com/office/drawing/2014/main" id="{EBF63BDE-922D-A6A3-26E9-801AF04BF3B1}"/>
              </a:ext>
            </a:extLst>
          </p:cNvPr>
          <p:cNvSpPr>
            <a:spLocks noGrp="1"/>
          </p:cNvSpPr>
          <p:nvPr>
            <p:ph type="sldNum" sz="quarter" idx="12"/>
          </p:nvPr>
        </p:nvSpPr>
        <p:spPr>
          <a:xfrm>
            <a:off x="10919012" y="6356350"/>
            <a:ext cx="672354" cy="365125"/>
          </a:xfrm>
        </p:spPr>
        <p:txBody>
          <a:bodyPr/>
          <a:lstStyle/>
          <a:p>
            <a:pPr>
              <a:spcAft>
                <a:spcPts val="600"/>
              </a:spcAft>
            </a:pPr>
            <a:fld id="{E30AF5A0-43BB-4336-8627-9123B9144D80}" type="slidenum">
              <a:rPr lang="en-US" smtClean="0"/>
              <a:pPr>
                <a:spcAft>
                  <a:spcPts val="600"/>
                </a:spcAft>
              </a:pPr>
              <a:t>4</a:t>
            </a:fld>
            <a:endParaRPr lang="en-US"/>
          </a:p>
        </p:txBody>
      </p:sp>
    </p:spTree>
    <p:extLst>
      <p:ext uri="{BB962C8B-B14F-4D97-AF65-F5344CB8AC3E}">
        <p14:creationId xmlns:p14="http://schemas.microsoft.com/office/powerpoint/2010/main" val="2202092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ED1AE3-938D-3526-8EAC-7B4784168794}"/>
              </a:ext>
            </a:extLst>
          </p:cNvPr>
          <p:cNvSpPr>
            <a:spLocks noGrp="1"/>
          </p:cNvSpPr>
          <p:nvPr>
            <p:ph type="dt" sz="half" idx="10"/>
          </p:nvPr>
        </p:nvSpPr>
        <p:spPr/>
        <p:txBody>
          <a:bodyPr/>
          <a:lstStyle/>
          <a:p>
            <a:fld id="{77C607B3-299C-4320-8903-307FBEF43846}" type="datetime1">
              <a:rPr lang="en-US" smtClean="0"/>
              <a:t>8/17/2026</a:t>
            </a:fld>
            <a:endParaRPr lang="en-US"/>
          </a:p>
        </p:txBody>
      </p:sp>
      <p:sp>
        <p:nvSpPr>
          <p:cNvPr id="3" name="Footer Placeholder 2">
            <a:extLst>
              <a:ext uri="{FF2B5EF4-FFF2-40B4-BE49-F238E27FC236}">
                <a16:creationId xmlns:a16="http://schemas.microsoft.com/office/drawing/2014/main" id="{DC77366F-F9F5-F59F-EF13-536B6678BBFC}"/>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25BA0FA1-5762-CA6B-D07A-33585CC7C3A7}"/>
              </a:ext>
            </a:extLst>
          </p:cNvPr>
          <p:cNvSpPr>
            <a:spLocks noGrp="1"/>
          </p:cNvSpPr>
          <p:nvPr>
            <p:ph type="sldNum" sz="quarter" idx="12"/>
          </p:nvPr>
        </p:nvSpPr>
        <p:spPr/>
        <p:txBody>
          <a:bodyPr/>
          <a:lstStyle/>
          <a:p>
            <a:fld id="{E30AF5A0-43BB-4336-8627-9123B9144D80}" type="slidenum">
              <a:rPr lang="en-US" smtClean="0"/>
              <a:t>5</a:t>
            </a:fld>
            <a:endParaRPr lang="en-US"/>
          </a:p>
        </p:txBody>
      </p:sp>
      <p:sp>
        <p:nvSpPr>
          <p:cNvPr id="8" name="TextBox 7">
            <a:extLst>
              <a:ext uri="{FF2B5EF4-FFF2-40B4-BE49-F238E27FC236}">
                <a16:creationId xmlns:a16="http://schemas.microsoft.com/office/drawing/2014/main" id="{DB81B90A-1594-910C-BD4C-880BCE684477}"/>
              </a:ext>
            </a:extLst>
          </p:cNvPr>
          <p:cNvSpPr txBox="1"/>
          <p:nvPr/>
        </p:nvSpPr>
        <p:spPr>
          <a:xfrm>
            <a:off x="786009" y="2458029"/>
            <a:ext cx="10520516" cy="3477875"/>
          </a:xfrm>
          <a:prstGeom prst="rect">
            <a:avLst/>
          </a:prstGeom>
          <a:noFill/>
        </p:spPr>
        <p:txBody>
          <a:bodyPr wrap="square">
            <a:spAutoFit/>
          </a:bodyPr>
          <a:lstStyle/>
          <a:p>
            <a:pPr marL="342900" indent="-342900">
              <a:buFont typeface="Arial" panose="020B0604020202020204" pitchFamily="34" charset="0"/>
              <a:buChar char="•"/>
            </a:pPr>
            <a:r>
              <a:rPr lang="en-CA" sz="2000">
                <a:latin typeface="Segoe UI" panose="020B0502040204020203" pitchFamily="34" charset="0"/>
                <a:cs typeface="Segoe UI" panose="020B0502040204020203" pitchFamily="34" charset="0"/>
              </a:rPr>
              <a:t>An NSTU Representative is an Active Member of the NSTU assigned to an educational site within the geographical or educational site boundaries of the Local. </a:t>
            </a:r>
          </a:p>
          <a:p>
            <a:endParaRPr lang="en-CA" sz="200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CA" sz="2000">
                <a:latin typeface="Segoe UI" panose="020B0502040204020203" pitchFamily="34" charset="0"/>
                <a:cs typeface="Segoe UI" panose="020B0502040204020203" pitchFamily="34" charset="0"/>
              </a:rPr>
              <a:t>The number of NSTU Representatives per educational site is based on a formula outlined in the NSTU Operational Procedures. </a:t>
            </a:r>
          </a:p>
          <a:p>
            <a:endParaRPr lang="en-CA" sz="200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CA" sz="2000">
                <a:latin typeface="Segoe UI" panose="020B0502040204020203" pitchFamily="34" charset="0"/>
                <a:cs typeface="Segoe UI" panose="020B0502040204020203" pitchFamily="34" charset="0"/>
              </a:rPr>
              <a:t>NSTU Representatives shall be elected according to election procedures outlined in NSTU Operational Procedures. </a:t>
            </a:r>
          </a:p>
          <a:p>
            <a:endParaRPr lang="en-CA" sz="200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CA" sz="2000">
                <a:latin typeface="Segoe UI" panose="020B0502040204020203" pitchFamily="34" charset="0"/>
                <a:cs typeface="Segoe UI" panose="020B0502040204020203" pitchFamily="34" charset="0"/>
              </a:rPr>
              <a:t>The NSTU Representative shall be responsible for such duties as outlined in NSTU Operational Procedures</a:t>
            </a:r>
            <a:r>
              <a:rPr lang="en-CA">
                <a:latin typeface="Segoe UI" panose="020B0502040204020203" pitchFamily="34" charset="0"/>
                <a:cs typeface="Segoe UI" panose="020B0502040204020203" pitchFamily="34" charset="0"/>
              </a:rPr>
              <a:t>. </a:t>
            </a:r>
          </a:p>
        </p:txBody>
      </p:sp>
      <p:sp>
        <p:nvSpPr>
          <p:cNvPr id="9" name="Title 2">
            <a:extLst>
              <a:ext uri="{FF2B5EF4-FFF2-40B4-BE49-F238E27FC236}">
                <a16:creationId xmlns:a16="http://schemas.microsoft.com/office/drawing/2014/main" id="{D9B77FB0-8D4B-41F7-2D5E-8D33C20E2FE7}"/>
              </a:ext>
            </a:extLst>
          </p:cNvPr>
          <p:cNvSpPr txBox="1">
            <a:spLocks/>
          </p:cNvSpPr>
          <p:nvPr/>
        </p:nvSpPr>
        <p:spPr>
          <a:xfrm>
            <a:off x="700635" y="922096"/>
            <a:ext cx="10691265" cy="1371030"/>
          </a:xfrm>
          <a:prstGeom prst="rect">
            <a:avLst/>
          </a:prstGeom>
        </p:spPr>
        <p:txBody>
          <a:bodyPr>
            <a:normAutofit fontScale="92500" lnSpcReduction="20000"/>
          </a:bodyPr>
          <a:lst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a:lstStyle>
          <a:p>
            <a:r>
              <a:rPr lang="en-US" sz="3500">
                <a:latin typeface="Segoe UI Semilight" panose="020B0402040204020203" pitchFamily="34" charset="0"/>
                <a:cs typeface="Segoe UI Semilight" panose="020B0402040204020203" pitchFamily="34" charset="0"/>
              </a:rPr>
              <a:t>NSTU Representative Role:  Disseminating information and directing member requests</a:t>
            </a:r>
          </a:p>
          <a:p>
            <a:pPr algn="r"/>
            <a:endParaRPr lang="en-CA" sz="2200">
              <a:latin typeface="Segoe UI" panose="020B0502040204020203" pitchFamily="34" charset="0"/>
              <a:cs typeface="Segoe UI" panose="020B0502040204020203" pitchFamily="34" charset="0"/>
            </a:endParaRPr>
          </a:p>
          <a:p>
            <a:pPr algn="r"/>
            <a:r>
              <a:rPr lang="en-CA" sz="2200">
                <a:latin typeface="Segoe UI" panose="020B0502040204020203" pitchFamily="34" charset="0"/>
                <a:cs typeface="Segoe UI" panose="020B0502040204020203" pitchFamily="34" charset="0"/>
              </a:rPr>
              <a:t>- Article V </a:t>
            </a:r>
            <a:r>
              <a:rPr lang="en-CA" sz="2200" i="1" cap="none">
                <a:latin typeface="Segoe UI" panose="020B0502040204020203" pitchFamily="34" charset="0"/>
                <a:cs typeface="Segoe UI" panose="020B0502040204020203" pitchFamily="34" charset="0"/>
              </a:rPr>
              <a:t>of the</a:t>
            </a:r>
            <a:r>
              <a:rPr lang="en-CA" sz="2200">
                <a:latin typeface="Segoe UI" panose="020B0502040204020203" pitchFamily="34" charset="0"/>
                <a:cs typeface="Segoe UI" panose="020B0502040204020203" pitchFamily="34" charset="0"/>
              </a:rPr>
              <a:t> </a:t>
            </a:r>
            <a:r>
              <a:rPr lang="en-US" sz="2200">
                <a:latin typeface="Segoe UI" panose="020B0502040204020203" pitchFamily="34" charset="0"/>
                <a:cs typeface="Segoe UI" panose="020B0502040204020203" pitchFamily="34" charset="0"/>
              </a:rPr>
              <a:t>Model Local Constitution</a:t>
            </a:r>
          </a:p>
          <a:p>
            <a:endParaRPr lang="en-US" sz="360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3692071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BA24DF-BFA2-58DD-0CCB-22DB6AFE810D}"/>
              </a:ext>
            </a:extLst>
          </p:cNvPr>
          <p:cNvSpPr>
            <a:spLocks noGrp="1"/>
          </p:cNvSpPr>
          <p:nvPr>
            <p:ph type="dt" sz="half" idx="10"/>
          </p:nvPr>
        </p:nvSpPr>
        <p:spPr/>
        <p:txBody>
          <a:bodyPr/>
          <a:lstStyle/>
          <a:p>
            <a:fld id="{15ED13CC-8259-4DD1-ACCB-031B53CCA8AF}" type="datetime1">
              <a:rPr lang="en-US" smtClean="0"/>
              <a:t>8/17/2026</a:t>
            </a:fld>
            <a:endParaRPr lang="en-US"/>
          </a:p>
        </p:txBody>
      </p:sp>
      <p:sp>
        <p:nvSpPr>
          <p:cNvPr id="3" name="Footer Placeholder 2">
            <a:extLst>
              <a:ext uri="{FF2B5EF4-FFF2-40B4-BE49-F238E27FC236}">
                <a16:creationId xmlns:a16="http://schemas.microsoft.com/office/drawing/2014/main" id="{3A7BDD6F-FBB2-4229-1D0F-3D34FA30D86E}"/>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F1A00DE5-C962-B8B6-8144-C7B2CA68DB10}"/>
              </a:ext>
            </a:extLst>
          </p:cNvPr>
          <p:cNvSpPr>
            <a:spLocks noGrp="1"/>
          </p:cNvSpPr>
          <p:nvPr>
            <p:ph type="sldNum" sz="quarter" idx="12"/>
          </p:nvPr>
        </p:nvSpPr>
        <p:spPr/>
        <p:txBody>
          <a:bodyPr/>
          <a:lstStyle/>
          <a:p>
            <a:fld id="{E30AF5A0-43BB-4336-8627-9123B9144D80}" type="slidenum">
              <a:rPr lang="en-US" smtClean="0"/>
              <a:t>6</a:t>
            </a:fld>
            <a:endParaRPr lang="en-US"/>
          </a:p>
        </p:txBody>
      </p:sp>
      <p:graphicFrame>
        <p:nvGraphicFramePr>
          <p:cNvPr id="7" name="Table 6">
            <a:extLst>
              <a:ext uri="{FF2B5EF4-FFF2-40B4-BE49-F238E27FC236}">
                <a16:creationId xmlns:a16="http://schemas.microsoft.com/office/drawing/2014/main" id="{860C71AE-AF0C-4BA7-76B1-01D93E647F5F}"/>
              </a:ext>
            </a:extLst>
          </p:cNvPr>
          <p:cNvGraphicFramePr>
            <a:graphicFrameLocks noGrp="1"/>
          </p:cNvGraphicFramePr>
          <p:nvPr>
            <p:extLst>
              <p:ext uri="{D42A27DB-BD31-4B8C-83A1-F6EECF244321}">
                <p14:modId xmlns:p14="http://schemas.microsoft.com/office/powerpoint/2010/main" val="2850898383"/>
              </p:ext>
            </p:extLst>
          </p:nvPr>
        </p:nvGraphicFramePr>
        <p:xfrm>
          <a:off x="927962" y="3560226"/>
          <a:ext cx="10251358" cy="1981200"/>
        </p:xfrm>
        <a:graphic>
          <a:graphicData uri="http://schemas.openxmlformats.org/drawingml/2006/table">
            <a:tbl>
              <a:tblPr>
                <a:tableStyleId>{E269D01E-BC32-4049-B463-5C60D7B0CCD2}</a:tableStyleId>
              </a:tblPr>
              <a:tblGrid>
                <a:gridCol w="5125679">
                  <a:extLst>
                    <a:ext uri="{9D8B030D-6E8A-4147-A177-3AD203B41FA5}">
                      <a16:colId xmlns:a16="http://schemas.microsoft.com/office/drawing/2014/main" val="929840948"/>
                    </a:ext>
                  </a:extLst>
                </a:gridCol>
                <a:gridCol w="5125679">
                  <a:extLst>
                    <a:ext uri="{9D8B030D-6E8A-4147-A177-3AD203B41FA5}">
                      <a16:colId xmlns:a16="http://schemas.microsoft.com/office/drawing/2014/main" val="85524913"/>
                    </a:ext>
                  </a:extLst>
                </a:gridCol>
              </a:tblGrid>
              <a:tr h="0">
                <a:tc>
                  <a:txBody>
                    <a:bodyPr/>
                    <a:lstStyle/>
                    <a:p>
                      <a:pPr>
                        <a:buNone/>
                      </a:pPr>
                      <a:r>
                        <a:rPr lang="en-CA" sz="2000">
                          <a:latin typeface="Segoe UI Semibold" panose="020B0702040204020203" pitchFamily="34" charset="0"/>
                          <a:cs typeface="Segoe UI Semibold" panose="020B0702040204020203" pitchFamily="34" charset="0"/>
                        </a:rPr>
                        <a:t>Site Membership</a:t>
                      </a:r>
                    </a:p>
                  </a:txBody>
                  <a:tcPr anchor="ctr"/>
                </a:tc>
                <a:tc>
                  <a:txBody>
                    <a:bodyPr/>
                    <a:lstStyle/>
                    <a:p>
                      <a:pPr>
                        <a:buNone/>
                      </a:pPr>
                      <a:r>
                        <a:rPr lang="en-CA" sz="2000">
                          <a:latin typeface="Segoe UI Semibold" panose="020B0702040204020203" pitchFamily="34" charset="0"/>
                          <a:cs typeface="Segoe UI Semibold" panose="020B0702040204020203" pitchFamily="34" charset="0"/>
                        </a:rPr>
                        <a:t>Maximum Representatives</a:t>
                      </a:r>
                    </a:p>
                  </a:txBody>
                  <a:tcPr anchor="ctr"/>
                </a:tc>
                <a:extLst>
                  <a:ext uri="{0D108BD9-81ED-4DB2-BD59-A6C34878D82A}">
                    <a16:rowId xmlns:a16="http://schemas.microsoft.com/office/drawing/2014/main" val="2431962486"/>
                  </a:ext>
                </a:extLst>
              </a:tr>
              <a:tr h="0">
                <a:tc>
                  <a:txBody>
                    <a:bodyPr/>
                    <a:lstStyle/>
                    <a:p>
                      <a:pPr>
                        <a:buNone/>
                      </a:pPr>
                      <a:r>
                        <a:rPr lang="en-CA" sz="2000">
                          <a:latin typeface="Segoe UI" panose="020B0502040204020203" pitchFamily="34" charset="0"/>
                          <a:cs typeface="Segoe UI" panose="020B0502040204020203" pitchFamily="34" charset="0"/>
                        </a:rPr>
                        <a:t>Up to 25 members</a:t>
                      </a:r>
                    </a:p>
                  </a:txBody>
                  <a:tcPr anchor="ctr"/>
                </a:tc>
                <a:tc>
                  <a:txBody>
                    <a:bodyPr/>
                    <a:lstStyle/>
                    <a:p>
                      <a:pPr>
                        <a:buNone/>
                      </a:pPr>
                      <a:r>
                        <a:rPr lang="en-CA" sz="2000">
                          <a:latin typeface="Segoe UI" panose="020B0502040204020203" pitchFamily="34" charset="0"/>
                          <a:cs typeface="Segoe UI" panose="020B0502040204020203" pitchFamily="34" charset="0"/>
                        </a:rPr>
                        <a:t>1 representative</a:t>
                      </a:r>
                    </a:p>
                  </a:txBody>
                  <a:tcPr anchor="ctr"/>
                </a:tc>
                <a:extLst>
                  <a:ext uri="{0D108BD9-81ED-4DB2-BD59-A6C34878D82A}">
                    <a16:rowId xmlns:a16="http://schemas.microsoft.com/office/drawing/2014/main" val="4143504745"/>
                  </a:ext>
                </a:extLst>
              </a:tr>
              <a:tr h="0">
                <a:tc>
                  <a:txBody>
                    <a:bodyPr/>
                    <a:lstStyle/>
                    <a:p>
                      <a:pPr>
                        <a:buNone/>
                      </a:pPr>
                      <a:r>
                        <a:rPr lang="en-CA" sz="2000">
                          <a:latin typeface="Segoe UI" panose="020B0502040204020203" pitchFamily="34" charset="0"/>
                          <a:cs typeface="Segoe UI" panose="020B0502040204020203" pitchFamily="34" charset="0"/>
                        </a:rPr>
                        <a:t>26 – 50 members</a:t>
                      </a:r>
                    </a:p>
                  </a:txBody>
                  <a:tcPr anchor="ctr"/>
                </a:tc>
                <a:tc>
                  <a:txBody>
                    <a:bodyPr/>
                    <a:lstStyle/>
                    <a:p>
                      <a:pPr>
                        <a:buNone/>
                      </a:pPr>
                      <a:r>
                        <a:rPr lang="en-CA" sz="2000">
                          <a:latin typeface="Segoe UI" panose="020B0502040204020203" pitchFamily="34" charset="0"/>
                          <a:cs typeface="Segoe UI" panose="020B0502040204020203" pitchFamily="34" charset="0"/>
                        </a:rPr>
                        <a:t>2 representatives</a:t>
                      </a:r>
                    </a:p>
                  </a:txBody>
                  <a:tcPr anchor="ctr"/>
                </a:tc>
                <a:extLst>
                  <a:ext uri="{0D108BD9-81ED-4DB2-BD59-A6C34878D82A}">
                    <a16:rowId xmlns:a16="http://schemas.microsoft.com/office/drawing/2014/main" val="3823882349"/>
                  </a:ext>
                </a:extLst>
              </a:tr>
              <a:tr h="0">
                <a:tc>
                  <a:txBody>
                    <a:bodyPr/>
                    <a:lstStyle/>
                    <a:p>
                      <a:pPr>
                        <a:buNone/>
                      </a:pPr>
                      <a:r>
                        <a:rPr lang="en-CA" sz="2000">
                          <a:latin typeface="Segoe UI" panose="020B0502040204020203" pitchFamily="34" charset="0"/>
                          <a:cs typeface="Segoe UI" panose="020B0502040204020203" pitchFamily="34" charset="0"/>
                        </a:rPr>
                        <a:t>51 – 100 members</a:t>
                      </a:r>
                    </a:p>
                  </a:txBody>
                  <a:tcPr anchor="ctr"/>
                </a:tc>
                <a:tc>
                  <a:txBody>
                    <a:bodyPr/>
                    <a:lstStyle/>
                    <a:p>
                      <a:pPr>
                        <a:buNone/>
                      </a:pPr>
                      <a:r>
                        <a:rPr lang="en-CA" sz="2000">
                          <a:latin typeface="Segoe UI" panose="020B0502040204020203" pitchFamily="34" charset="0"/>
                          <a:cs typeface="Segoe UI" panose="020B0502040204020203" pitchFamily="34" charset="0"/>
                        </a:rPr>
                        <a:t>3 representatives</a:t>
                      </a:r>
                    </a:p>
                  </a:txBody>
                  <a:tcPr anchor="ctr"/>
                </a:tc>
                <a:extLst>
                  <a:ext uri="{0D108BD9-81ED-4DB2-BD59-A6C34878D82A}">
                    <a16:rowId xmlns:a16="http://schemas.microsoft.com/office/drawing/2014/main" val="3303964977"/>
                  </a:ext>
                </a:extLst>
              </a:tr>
              <a:tr h="0">
                <a:tc>
                  <a:txBody>
                    <a:bodyPr/>
                    <a:lstStyle/>
                    <a:p>
                      <a:pPr>
                        <a:buNone/>
                      </a:pPr>
                      <a:r>
                        <a:rPr lang="en-CA" sz="2000">
                          <a:latin typeface="Segoe UI" panose="020B0502040204020203" pitchFamily="34" charset="0"/>
                          <a:cs typeface="Segoe UI" panose="020B0502040204020203" pitchFamily="34" charset="0"/>
                        </a:rPr>
                        <a:t>100+ members</a:t>
                      </a:r>
                    </a:p>
                  </a:txBody>
                  <a:tcPr anchor="ctr"/>
                </a:tc>
                <a:tc>
                  <a:txBody>
                    <a:bodyPr/>
                    <a:lstStyle/>
                    <a:p>
                      <a:pPr>
                        <a:buNone/>
                      </a:pPr>
                      <a:r>
                        <a:rPr lang="en-CA" sz="2000">
                          <a:latin typeface="Segoe UI" panose="020B0502040204020203" pitchFamily="34" charset="0"/>
                          <a:cs typeface="Segoe UI" panose="020B0502040204020203" pitchFamily="34" charset="0"/>
                        </a:rPr>
                        <a:t>4 representatives</a:t>
                      </a:r>
                    </a:p>
                  </a:txBody>
                  <a:tcPr anchor="ctr"/>
                </a:tc>
                <a:extLst>
                  <a:ext uri="{0D108BD9-81ED-4DB2-BD59-A6C34878D82A}">
                    <a16:rowId xmlns:a16="http://schemas.microsoft.com/office/drawing/2014/main" val="449371310"/>
                  </a:ext>
                </a:extLst>
              </a:tr>
            </a:tbl>
          </a:graphicData>
        </a:graphic>
      </p:graphicFrame>
      <p:sp>
        <p:nvSpPr>
          <p:cNvPr id="9" name="TextBox 8">
            <a:extLst>
              <a:ext uri="{FF2B5EF4-FFF2-40B4-BE49-F238E27FC236}">
                <a16:creationId xmlns:a16="http://schemas.microsoft.com/office/drawing/2014/main" id="{2D561C3C-22BA-F539-B185-101BAF7A7B0B}"/>
              </a:ext>
            </a:extLst>
          </p:cNvPr>
          <p:cNvSpPr txBox="1"/>
          <p:nvPr/>
        </p:nvSpPr>
        <p:spPr>
          <a:xfrm>
            <a:off x="828229" y="2589889"/>
            <a:ext cx="10875984" cy="707886"/>
          </a:xfrm>
          <a:prstGeom prst="rect">
            <a:avLst/>
          </a:prstGeom>
          <a:noFill/>
        </p:spPr>
        <p:txBody>
          <a:bodyPr wrap="square">
            <a:spAutoFit/>
          </a:bodyPr>
          <a:lstStyle/>
          <a:p>
            <a:pPr marL="285750" indent="-285750">
              <a:buFont typeface="Arial" panose="020B0604020202020204" pitchFamily="34" charset="0"/>
              <a:buChar char="•"/>
            </a:pPr>
            <a:r>
              <a:rPr lang="en-CA" sz="2000">
                <a:latin typeface="Segoe UI" panose="020B0502040204020203" pitchFamily="34" charset="0"/>
                <a:cs typeface="Segoe UI" panose="020B0502040204020203" pitchFamily="34" charset="0"/>
              </a:rPr>
              <a:t>Every educational site must elect a </a:t>
            </a:r>
            <a:r>
              <a:rPr lang="en-CA" sz="2000" b="1">
                <a:latin typeface="Segoe UI" panose="020B0502040204020203" pitchFamily="34" charset="0"/>
                <a:cs typeface="Segoe UI" panose="020B0502040204020203" pitchFamily="34" charset="0"/>
              </a:rPr>
              <a:t>minimum of one (1)</a:t>
            </a:r>
            <a:r>
              <a:rPr lang="en-CA" sz="2000">
                <a:latin typeface="Segoe UI" panose="020B0502040204020203" pitchFamily="34" charset="0"/>
                <a:cs typeface="Segoe UI" panose="020B0502040204020203" pitchFamily="34" charset="0"/>
              </a:rPr>
              <a:t> NSTU representative</a:t>
            </a:r>
          </a:p>
          <a:p>
            <a:pPr marL="285750" indent="-285750">
              <a:buFont typeface="Arial" panose="020B0604020202020204" pitchFamily="34" charset="0"/>
              <a:buChar char="•"/>
            </a:pPr>
            <a:r>
              <a:rPr lang="en-CA" sz="2000">
                <a:latin typeface="Segoe UI" panose="020B0502040204020203" pitchFamily="34" charset="0"/>
                <a:cs typeface="Segoe UI" panose="020B0502040204020203" pitchFamily="34" charset="0"/>
              </a:rPr>
              <a:t>Each site is also entitled to an </a:t>
            </a:r>
            <a:r>
              <a:rPr lang="en-CA" sz="2000" b="1">
                <a:latin typeface="Segoe UI" panose="020B0502040204020203" pitchFamily="34" charset="0"/>
                <a:cs typeface="Segoe UI" panose="020B0502040204020203" pitchFamily="34" charset="0"/>
              </a:rPr>
              <a:t>equal number of alternates</a:t>
            </a:r>
            <a:endParaRPr lang="en-CA" sz="2000">
              <a:latin typeface="Segoe UI" panose="020B0502040204020203" pitchFamily="34" charset="0"/>
              <a:cs typeface="Segoe UI" panose="020B0502040204020203" pitchFamily="34" charset="0"/>
            </a:endParaRPr>
          </a:p>
        </p:txBody>
      </p:sp>
      <p:sp>
        <p:nvSpPr>
          <p:cNvPr id="11" name="TextBox 10">
            <a:extLst>
              <a:ext uri="{FF2B5EF4-FFF2-40B4-BE49-F238E27FC236}">
                <a16:creationId xmlns:a16="http://schemas.microsoft.com/office/drawing/2014/main" id="{1B079315-7D67-4F08-A3EA-9C3418F7DE17}"/>
              </a:ext>
            </a:extLst>
          </p:cNvPr>
          <p:cNvSpPr txBox="1"/>
          <p:nvPr/>
        </p:nvSpPr>
        <p:spPr>
          <a:xfrm>
            <a:off x="715382" y="849649"/>
            <a:ext cx="10676518" cy="1569660"/>
          </a:xfrm>
          <a:prstGeom prst="rect">
            <a:avLst/>
          </a:prstGeom>
          <a:noFill/>
        </p:spPr>
        <p:txBody>
          <a:bodyPr wrap="square">
            <a:spAutoFit/>
          </a:bodyPr>
          <a:lstStyle/>
          <a:p>
            <a:r>
              <a:rPr lang="en-CA" sz="3200">
                <a:latin typeface="Segoe UI Light" panose="020B0502040204020203" pitchFamily="34" charset="0"/>
                <a:cs typeface="Segoe UI Light" panose="020B0502040204020203" pitchFamily="34" charset="0"/>
              </a:rPr>
              <a:t>The number of NSTU Representatives per educational site is based on a formula outlined in the NSTU Operational Procedures</a:t>
            </a:r>
            <a:r>
              <a:rPr lang="en-CA" sz="3200">
                <a:latin typeface="Segoe UI" panose="020B0502040204020203" pitchFamily="34" charset="0"/>
                <a:cs typeface="Segoe UI" panose="020B0502040204020203" pitchFamily="34" charset="0"/>
              </a:rPr>
              <a:t>. </a:t>
            </a:r>
          </a:p>
        </p:txBody>
      </p:sp>
    </p:spTree>
    <p:extLst>
      <p:ext uri="{BB962C8B-B14F-4D97-AF65-F5344CB8AC3E}">
        <p14:creationId xmlns:p14="http://schemas.microsoft.com/office/powerpoint/2010/main" val="2166872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8621C5-B4E8-52EE-525E-92FB9D08690E}"/>
              </a:ext>
            </a:extLst>
          </p:cNvPr>
          <p:cNvSpPr>
            <a:spLocks noGrp="1"/>
          </p:cNvSpPr>
          <p:nvPr>
            <p:ph type="dt" sz="half" idx="10"/>
          </p:nvPr>
        </p:nvSpPr>
        <p:spPr/>
        <p:txBody>
          <a:bodyPr/>
          <a:lstStyle/>
          <a:p>
            <a:fld id="{E00D3B54-C7C1-452C-AD07-703A4285C771}" type="datetime1">
              <a:rPr lang="en-US" smtClean="0"/>
              <a:t>8/17/2026</a:t>
            </a:fld>
            <a:endParaRPr lang="en-US"/>
          </a:p>
        </p:txBody>
      </p:sp>
      <p:sp>
        <p:nvSpPr>
          <p:cNvPr id="3" name="Footer Placeholder 2">
            <a:extLst>
              <a:ext uri="{FF2B5EF4-FFF2-40B4-BE49-F238E27FC236}">
                <a16:creationId xmlns:a16="http://schemas.microsoft.com/office/drawing/2014/main" id="{7C153669-DE67-FB59-2EA2-677CB4727812}"/>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CD3A0530-A15F-138E-8CC3-AC33CF9AF330}"/>
              </a:ext>
            </a:extLst>
          </p:cNvPr>
          <p:cNvSpPr>
            <a:spLocks noGrp="1"/>
          </p:cNvSpPr>
          <p:nvPr>
            <p:ph type="sldNum" sz="quarter" idx="12"/>
          </p:nvPr>
        </p:nvSpPr>
        <p:spPr/>
        <p:txBody>
          <a:bodyPr/>
          <a:lstStyle/>
          <a:p>
            <a:fld id="{E30AF5A0-43BB-4336-8627-9123B9144D80}" type="slidenum">
              <a:rPr lang="en-US" smtClean="0"/>
              <a:t>7</a:t>
            </a:fld>
            <a:endParaRPr lang="en-US"/>
          </a:p>
        </p:txBody>
      </p:sp>
      <p:sp>
        <p:nvSpPr>
          <p:cNvPr id="6" name="TextBox 5">
            <a:extLst>
              <a:ext uri="{FF2B5EF4-FFF2-40B4-BE49-F238E27FC236}">
                <a16:creationId xmlns:a16="http://schemas.microsoft.com/office/drawing/2014/main" id="{CED8DCE9-2083-3AEC-4BEC-E112D05045F9}"/>
              </a:ext>
            </a:extLst>
          </p:cNvPr>
          <p:cNvSpPr txBox="1"/>
          <p:nvPr/>
        </p:nvSpPr>
        <p:spPr>
          <a:xfrm>
            <a:off x="715383" y="868685"/>
            <a:ext cx="10650707" cy="1077218"/>
          </a:xfrm>
          <a:prstGeom prst="rect">
            <a:avLst/>
          </a:prstGeom>
          <a:noFill/>
        </p:spPr>
        <p:txBody>
          <a:bodyPr wrap="square">
            <a:spAutoFit/>
          </a:bodyPr>
          <a:lstStyle/>
          <a:p>
            <a:r>
              <a:rPr lang="en-CA" sz="3200">
                <a:latin typeface="Segoe UI Semilight" panose="020B0402040204020203" pitchFamily="34" charset="0"/>
                <a:cs typeface="Segoe UI Semilight" panose="020B0402040204020203" pitchFamily="34" charset="0"/>
              </a:rPr>
              <a:t>NSTU Representatives shall be elected according to election procedures outlined in NSTU Operational Procedures. </a:t>
            </a:r>
          </a:p>
        </p:txBody>
      </p:sp>
      <p:sp>
        <p:nvSpPr>
          <p:cNvPr id="8" name="TextBox 7">
            <a:extLst>
              <a:ext uri="{FF2B5EF4-FFF2-40B4-BE49-F238E27FC236}">
                <a16:creationId xmlns:a16="http://schemas.microsoft.com/office/drawing/2014/main" id="{634E7A05-016F-F2BB-5304-2C6FF60F9B64}"/>
              </a:ext>
            </a:extLst>
          </p:cNvPr>
          <p:cNvSpPr txBox="1"/>
          <p:nvPr/>
        </p:nvSpPr>
        <p:spPr>
          <a:xfrm>
            <a:off x="715383" y="2188971"/>
            <a:ext cx="10540180" cy="3420552"/>
          </a:xfrm>
          <a:prstGeom prst="rect">
            <a:avLst/>
          </a:prstGeom>
          <a:noFill/>
        </p:spPr>
        <p:txBody>
          <a:bodyPr wrap="square">
            <a:spAutoFit/>
          </a:bodyPr>
          <a:lstStyle/>
          <a:p>
            <a:pPr>
              <a:buNone/>
            </a:pPr>
            <a:r>
              <a:rPr lang="en-CA" sz="2000" b="1">
                <a:latin typeface="Segoe UI" panose="020B0502040204020203" pitchFamily="34" charset="0"/>
                <a:cs typeface="Segoe UI" panose="020B0502040204020203" pitchFamily="34" charset="0"/>
              </a:rPr>
              <a:t>Election Procedures for NSTU Representatives</a:t>
            </a:r>
            <a:endParaRPr lang="en-CA" sz="2000">
              <a:latin typeface="Segoe UI" panose="020B0502040204020203" pitchFamily="34" charset="0"/>
              <a:cs typeface="Segoe UI" panose="020B0502040204020203" pitchFamily="34" charset="0"/>
            </a:endParaRPr>
          </a:p>
          <a:p>
            <a:pPr>
              <a:buNone/>
            </a:pPr>
            <a:endParaRPr lang="en-CA" sz="2000">
              <a:latin typeface="Segoe UI" panose="020B0502040204020203" pitchFamily="34" charset="0"/>
              <a:cs typeface="Segoe UI" panose="020B0502040204020203" pitchFamily="34" charset="0"/>
            </a:endParaRPr>
          </a:p>
          <a:p>
            <a:pPr>
              <a:buNone/>
            </a:pPr>
            <a:r>
              <a:rPr lang="en-CA" sz="2000" b="1">
                <a:latin typeface="Segoe UI" panose="020B0502040204020203" pitchFamily="34" charset="0"/>
                <a:cs typeface="Segoe UI" panose="020B0502040204020203" pitchFamily="34" charset="0"/>
              </a:rPr>
              <a:t>Step 1 — Notice (On or Before First Day of School)</a:t>
            </a:r>
            <a:r>
              <a:rPr lang="en-CA" sz="2000">
                <a:latin typeface="Segoe UI" panose="020B0502040204020203" pitchFamily="34" charset="0"/>
                <a:cs typeface="Segoe UI" panose="020B0502040204020203" pitchFamily="34" charset="0"/>
              </a:rPr>
              <a:t> The Local President notifies the</a:t>
            </a:r>
          </a:p>
          <a:p>
            <a:pPr>
              <a:buNone/>
            </a:pPr>
            <a:r>
              <a:rPr lang="en-CA" sz="2000">
                <a:latin typeface="Segoe UI" panose="020B0502040204020203" pitchFamily="34" charset="0"/>
                <a:cs typeface="Segoe UI" panose="020B0502040204020203" pitchFamily="34" charset="0"/>
              </a:rPr>
              <a:t>                 incumbent NSTU Representative at each site outlining:</a:t>
            </a:r>
          </a:p>
          <a:p>
            <a:pPr marL="1714500" lvl="3" indent="-342900">
              <a:lnSpc>
                <a:spcPct val="150000"/>
              </a:lnSpc>
              <a:buFont typeface="Arial" panose="020B0604020202020204" pitchFamily="34" charset="0"/>
              <a:buChar char="•"/>
            </a:pPr>
            <a:r>
              <a:rPr lang="en-CA" sz="2000">
                <a:latin typeface="Segoe UI" panose="020B0502040204020203" pitchFamily="34" charset="0"/>
                <a:cs typeface="Segoe UI" panose="020B0502040204020203" pitchFamily="34" charset="0"/>
              </a:rPr>
              <a:t>The procedure for electing new NSTU Representatives</a:t>
            </a:r>
          </a:p>
          <a:p>
            <a:pPr marL="1714500" lvl="3" indent="-342900">
              <a:lnSpc>
                <a:spcPct val="150000"/>
              </a:lnSpc>
              <a:buFont typeface="Arial" panose="020B0604020202020204" pitchFamily="34" charset="0"/>
              <a:buChar char="•"/>
            </a:pPr>
            <a:r>
              <a:rPr lang="en-CA" sz="2000">
                <a:latin typeface="Segoe UI" panose="020B0502040204020203" pitchFamily="34" charset="0"/>
                <a:cs typeface="Segoe UI" panose="020B0502040204020203" pitchFamily="34" charset="0"/>
              </a:rPr>
              <a:t>The duties and responsibilities of NSTU Representatives</a:t>
            </a:r>
          </a:p>
          <a:p>
            <a:pPr>
              <a:buNone/>
            </a:pPr>
            <a:endParaRPr lang="en-CA" sz="2000">
              <a:latin typeface="Segoe UI" panose="020B0502040204020203" pitchFamily="34" charset="0"/>
              <a:cs typeface="Segoe UI" panose="020B0502040204020203" pitchFamily="34" charset="0"/>
            </a:endParaRPr>
          </a:p>
          <a:p>
            <a:pPr>
              <a:lnSpc>
                <a:spcPct val="150000"/>
              </a:lnSpc>
              <a:buNone/>
            </a:pPr>
            <a:r>
              <a:rPr lang="en-CA" sz="2000" b="1">
                <a:latin typeface="Segoe UI" panose="020B0502040204020203" pitchFamily="34" charset="0"/>
                <a:cs typeface="Segoe UI" panose="020B0502040204020203" pitchFamily="34" charset="0"/>
              </a:rPr>
              <a:t>Step 2 — Nominations (Within First Week of School)</a:t>
            </a:r>
            <a:endParaRPr lang="en-CA" sz="2000">
              <a:latin typeface="Segoe UI" panose="020B0502040204020203" pitchFamily="34" charset="0"/>
              <a:cs typeface="Segoe UI" panose="020B0502040204020203" pitchFamily="34" charset="0"/>
            </a:endParaRPr>
          </a:p>
          <a:p>
            <a:pPr marL="1714500" lvl="3" indent="-342900">
              <a:lnSpc>
                <a:spcPct val="150000"/>
              </a:lnSpc>
              <a:buFont typeface="Arial" panose="020B0604020202020204" pitchFamily="34" charset="0"/>
              <a:buChar char="•"/>
            </a:pPr>
            <a:r>
              <a:rPr lang="en-CA" sz="2000">
                <a:latin typeface="Segoe UI" panose="020B0502040204020203" pitchFamily="34" charset="0"/>
                <a:cs typeface="Segoe UI" panose="020B0502040204020203" pitchFamily="34" charset="0"/>
              </a:rPr>
              <a:t>Nominations open for a minimum of </a:t>
            </a:r>
            <a:r>
              <a:rPr lang="en-CA" sz="2000" b="1">
                <a:latin typeface="Segoe UI" panose="020B0502040204020203" pitchFamily="34" charset="0"/>
                <a:cs typeface="Segoe UI" panose="020B0502040204020203" pitchFamily="34" charset="0"/>
              </a:rPr>
              <a:t>48 hours</a:t>
            </a:r>
            <a:endParaRPr lang="en-CA" sz="20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615649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63C4DB-FCFA-4F43-DD5D-E1063FC1A45B}"/>
              </a:ext>
            </a:extLst>
          </p:cNvPr>
          <p:cNvSpPr>
            <a:spLocks noGrp="1"/>
          </p:cNvSpPr>
          <p:nvPr>
            <p:ph type="dt" sz="half" idx="10"/>
          </p:nvPr>
        </p:nvSpPr>
        <p:spPr/>
        <p:txBody>
          <a:bodyPr/>
          <a:lstStyle/>
          <a:p>
            <a:fld id="{EE659709-0FE1-42C5-BD51-CAE3DC8B665D}" type="datetime1">
              <a:rPr lang="en-US" smtClean="0"/>
              <a:t>8/17/2026</a:t>
            </a:fld>
            <a:endParaRPr lang="en-US"/>
          </a:p>
        </p:txBody>
      </p:sp>
      <p:sp>
        <p:nvSpPr>
          <p:cNvPr id="3" name="Footer Placeholder 2">
            <a:extLst>
              <a:ext uri="{FF2B5EF4-FFF2-40B4-BE49-F238E27FC236}">
                <a16:creationId xmlns:a16="http://schemas.microsoft.com/office/drawing/2014/main" id="{62C8050B-8CFC-5EF6-4138-45015F2F6B25}"/>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2E8B5A5B-FFB0-ED6B-C839-92C389157872}"/>
              </a:ext>
            </a:extLst>
          </p:cNvPr>
          <p:cNvSpPr>
            <a:spLocks noGrp="1"/>
          </p:cNvSpPr>
          <p:nvPr>
            <p:ph type="sldNum" sz="quarter" idx="12"/>
          </p:nvPr>
        </p:nvSpPr>
        <p:spPr/>
        <p:txBody>
          <a:bodyPr/>
          <a:lstStyle/>
          <a:p>
            <a:fld id="{E30AF5A0-43BB-4336-8627-9123B9144D80}" type="slidenum">
              <a:rPr lang="en-US" smtClean="0"/>
              <a:t>8</a:t>
            </a:fld>
            <a:endParaRPr lang="en-US"/>
          </a:p>
        </p:txBody>
      </p:sp>
      <p:sp>
        <p:nvSpPr>
          <p:cNvPr id="6" name="TextBox 5">
            <a:extLst>
              <a:ext uri="{FF2B5EF4-FFF2-40B4-BE49-F238E27FC236}">
                <a16:creationId xmlns:a16="http://schemas.microsoft.com/office/drawing/2014/main" id="{96B1A7D4-883B-8A48-7DE8-4F73BC13D966}"/>
              </a:ext>
            </a:extLst>
          </p:cNvPr>
          <p:cNvSpPr txBox="1"/>
          <p:nvPr/>
        </p:nvSpPr>
        <p:spPr>
          <a:xfrm>
            <a:off x="796413" y="997565"/>
            <a:ext cx="10599174" cy="4862870"/>
          </a:xfrm>
          <a:prstGeom prst="rect">
            <a:avLst/>
          </a:prstGeom>
          <a:noFill/>
        </p:spPr>
        <p:txBody>
          <a:bodyPr wrap="square">
            <a:spAutoFit/>
          </a:bodyPr>
          <a:lstStyle/>
          <a:p>
            <a:pPr>
              <a:buNone/>
            </a:pPr>
            <a:r>
              <a:rPr lang="en-CA" sz="2000" b="1">
                <a:latin typeface="Segoe UI" panose="020B0502040204020203" pitchFamily="34" charset="0"/>
                <a:cs typeface="Segoe UI" panose="020B0502040204020203" pitchFamily="34" charset="0"/>
              </a:rPr>
              <a:t>Election Procedures for NSTU Representatives continued:</a:t>
            </a:r>
            <a:endParaRPr lang="en-CA" sz="2000">
              <a:latin typeface="Segoe UI" panose="020B0502040204020203" pitchFamily="34" charset="0"/>
              <a:cs typeface="Segoe UI" panose="020B0502040204020203" pitchFamily="34" charset="0"/>
            </a:endParaRPr>
          </a:p>
          <a:p>
            <a:pPr>
              <a:buNone/>
            </a:pPr>
            <a:br>
              <a:rPr lang="en-CA" sz="2000">
                <a:latin typeface="Segoe UI" panose="020B0502040204020203" pitchFamily="34" charset="0"/>
                <a:cs typeface="Segoe UI" panose="020B0502040204020203" pitchFamily="34" charset="0"/>
              </a:rPr>
            </a:br>
            <a:r>
              <a:rPr lang="en-CA" sz="2000" b="1">
                <a:latin typeface="Segoe UI" panose="020B0502040204020203" pitchFamily="34" charset="0"/>
                <a:cs typeface="Segoe UI" panose="020B0502040204020203" pitchFamily="34" charset="0"/>
              </a:rPr>
              <a:t>Step 3 — Election Meeting (First Working Day After Nominations Close)</a:t>
            </a:r>
            <a:endParaRPr lang="en-CA" sz="2000">
              <a:latin typeface="Segoe UI" panose="020B0502040204020203" pitchFamily="34" charset="0"/>
              <a:cs typeface="Segoe UI" panose="020B0502040204020203" pitchFamily="34" charset="0"/>
            </a:endParaRPr>
          </a:p>
          <a:p>
            <a:pPr marL="285750" indent="-285750">
              <a:lnSpc>
                <a:spcPct val="150000"/>
              </a:lnSpc>
              <a:buFont typeface="Arial" panose="020B0604020202020204" pitchFamily="34" charset="0"/>
              <a:buChar char="•"/>
            </a:pPr>
            <a:r>
              <a:rPr lang="en-CA" sz="2000">
                <a:latin typeface="Segoe UI" panose="020B0502040204020203" pitchFamily="34" charset="0"/>
                <a:cs typeface="Segoe UI" panose="020B0502040204020203" pitchFamily="34" charset="0"/>
              </a:rPr>
              <a:t>Clear notice of the time, place, and purpose must be given to all members at the site</a:t>
            </a:r>
          </a:p>
          <a:p>
            <a:pPr marL="285750" indent="-285750">
              <a:lnSpc>
                <a:spcPct val="150000"/>
              </a:lnSpc>
              <a:buFont typeface="Arial" panose="020B0604020202020204" pitchFamily="34" charset="0"/>
              <a:buChar char="•"/>
            </a:pPr>
            <a:r>
              <a:rPr lang="en-CA" sz="2000">
                <a:latin typeface="Segoe UI" panose="020B0502040204020203" pitchFamily="34" charset="0"/>
                <a:cs typeface="Segoe UI" panose="020B0502040204020203" pitchFamily="34" charset="0"/>
              </a:rPr>
              <a:t>At the meeting: </a:t>
            </a:r>
          </a:p>
          <a:p>
            <a:pPr marL="742950" lvl="1" indent="-285750">
              <a:lnSpc>
                <a:spcPct val="150000"/>
              </a:lnSpc>
              <a:buFont typeface="Arial" panose="020B0604020202020204" pitchFamily="34" charset="0"/>
              <a:buChar char="•"/>
            </a:pPr>
            <a:r>
              <a:rPr lang="en-CA" sz="2000">
                <a:latin typeface="Segoe UI" panose="020B0502040204020203" pitchFamily="34" charset="0"/>
                <a:cs typeface="Segoe UI" panose="020B0502040204020203" pitchFamily="34" charset="0"/>
              </a:rPr>
              <a:t>Nominees for Representative and Alternate are announced</a:t>
            </a:r>
          </a:p>
          <a:p>
            <a:pPr marL="742950" lvl="1" indent="-285750">
              <a:lnSpc>
                <a:spcPct val="150000"/>
              </a:lnSpc>
              <a:buFont typeface="Arial" panose="020B0604020202020204" pitchFamily="34" charset="0"/>
              <a:buChar char="•"/>
            </a:pPr>
            <a:r>
              <a:rPr lang="en-CA" sz="2000">
                <a:latin typeface="Segoe UI" panose="020B0502040204020203" pitchFamily="34" charset="0"/>
                <a:cs typeface="Segoe UI" panose="020B0502040204020203" pitchFamily="34" charset="0"/>
              </a:rPr>
              <a:t>Three calls for further nominations are made before nominations close</a:t>
            </a:r>
          </a:p>
          <a:p>
            <a:pPr marL="742950" lvl="1" indent="-285750">
              <a:buFont typeface="Arial" panose="020B0604020202020204" pitchFamily="34" charset="0"/>
              <a:buChar char="•"/>
            </a:pPr>
            <a:r>
              <a:rPr lang="en-CA" sz="2000">
                <a:latin typeface="Segoe UI" panose="020B0502040204020203" pitchFamily="34" charset="0"/>
                <a:cs typeface="Segoe UI" panose="020B0502040204020203" pitchFamily="34" charset="0"/>
              </a:rPr>
              <a:t>If nominations </a:t>
            </a:r>
            <a:r>
              <a:rPr lang="en-CA" sz="2000" b="1">
                <a:latin typeface="Segoe UI" panose="020B0502040204020203" pitchFamily="34" charset="0"/>
                <a:cs typeface="Segoe UI" panose="020B0502040204020203" pitchFamily="34" charset="0"/>
              </a:rPr>
              <a:t>equal or are fewer</a:t>
            </a:r>
            <a:r>
              <a:rPr lang="en-CA" sz="2000">
                <a:latin typeface="Segoe UI" panose="020B0502040204020203" pitchFamily="34" charset="0"/>
                <a:cs typeface="Segoe UI" panose="020B0502040204020203" pitchFamily="34" charset="0"/>
              </a:rPr>
              <a:t> than the number of positions allowed → candidates are </a:t>
            </a:r>
            <a:r>
              <a:rPr lang="en-CA" sz="2000" b="1">
                <a:latin typeface="Segoe UI" panose="020B0502040204020203" pitchFamily="34" charset="0"/>
                <a:cs typeface="Segoe UI" panose="020B0502040204020203" pitchFamily="34" charset="0"/>
              </a:rPr>
              <a:t>acclaimed</a:t>
            </a:r>
            <a:endParaRPr lang="en-CA" sz="2000">
              <a:latin typeface="Segoe UI" panose="020B0502040204020203" pitchFamily="34" charset="0"/>
              <a:cs typeface="Segoe UI" panose="020B0502040204020203" pitchFamily="34" charset="0"/>
            </a:endParaRPr>
          </a:p>
          <a:p>
            <a:pPr marL="742950" lvl="1" indent="-285750">
              <a:lnSpc>
                <a:spcPct val="150000"/>
              </a:lnSpc>
              <a:buFont typeface="Arial" panose="020B0604020202020204" pitchFamily="34" charset="0"/>
              <a:buChar char="•"/>
            </a:pPr>
            <a:r>
              <a:rPr lang="en-CA" sz="2000">
                <a:latin typeface="Segoe UI" panose="020B0502040204020203" pitchFamily="34" charset="0"/>
                <a:cs typeface="Segoe UI" panose="020B0502040204020203" pitchFamily="34" charset="0"/>
              </a:rPr>
              <a:t>If nominations </a:t>
            </a:r>
            <a:r>
              <a:rPr lang="en-CA" sz="2000" b="1">
                <a:latin typeface="Segoe UI" panose="020B0502040204020203" pitchFamily="34" charset="0"/>
                <a:cs typeface="Segoe UI" panose="020B0502040204020203" pitchFamily="34" charset="0"/>
              </a:rPr>
              <a:t>exceed</a:t>
            </a:r>
            <a:r>
              <a:rPr lang="en-CA" sz="2000">
                <a:latin typeface="Segoe UI" panose="020B0502040204020203" pitchFamily="34" charset="0"/>
                <a:cs typeface="Segoe UI" panose="020B0502040204020203" pitchFamily="34" charset="0"/>
              </a:rPr>
              <a:t> the number of positions allowed → election by </a:t>
            </a:r>
            <a:r>
              <a:rPr lang="en-CA" sz="2000" b="1">
                <a:latin typeface="Segoe UI" panose="020B0502040204020203" pitchFamily="34" charset="0"/>
                <a:cs typeface="Segoe UI" panose="020B0502040204020203" pitchFamily="34" charset="0"/>
              </a:rPr>
              <a:t>secret ballot</a:t>
            </a:r>
            <a:endParaRPr lang="en-CA" sz="2000">
              <a:latin typeface="Segoe UI" panose="020B0502040204020203" pitchFamily="34" charset="0"/>
              <a:cs typeface="Segoe UI" panose="020B0502040204020203" pitchFamily="34" charset="0"/>
            </a:endParaRPr>
          </a:p>
          <a:p>
            <a:pPr>
              <a:buNone/>
            </a:pPr>
            <a:br>
              <a:rPr lang="en-CA" sz="2000">
                <a:latin typeface="Segoe UI" panose="020B0502040204020203" pitchFamily="34" charset="0"/>
                <a:cs typeface="Segoe UI" panose="020B0502040204020203" pitchFamily="34" charset="0"/>
              </a:rPr>
            </a:br>
            <a:endParaRPr lang="en-CA" sz="2000">
              <a:latin typeface="Segoe UI" panose="020B0502040204020203" pitchFamily="34" charset="0"/>
              <a:cs typeface="Segoe UI" panose="020B0502040204020203" pitchFamily="34" charset="0"/>
            </a:endParaRPr>
          </a:p>
          <a:p>
            <a:pPr>
              <a:buNone/>
            </a:pPr>
            <a:r>
              <a:rPr lang="en-CA" sz="2000">
                <a:latin typeface="Segoe UI" panose="020B0502040204020203" pitchFamily="34" charset="0"/>
                <a:cs typeface="Segoe UI" panose="020B0502040204020203" pitchFamily="34" charset="0"/>
              </a:rPr>
              <a:t>This process applies to both NSTU Representatives and Alternate Representatives</a:t>
            </a:r>
          </a:p>
        </p:txBody>
      </p:sp>
    </p:spTree>
    <p:extLst>
      <p:ext uri="{BB962C8B-B14F-4D97-AF65-F5344CB8AC3E}">
        <p14:creationId xmlns:p14="http://schemas.microsoft.com/office/powerpoint/2010/main" val="455812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FDFB5-BBC9-64D8-2EC8-DD8417A4360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1CAC4E4-A4F4-F495-8764-B8F9EAAC71A0}"/>
              </a:ext>
            </a:extLst>
          </p:cNvPr>
          <p:cNvSpPr txBox="1"/>
          <p:nvPr/>
        </p:nvSpPr>
        <p:spPr>
          <a:xfrm>
            <a:off x="299518" y="2443755"/>
            <a:ext cx="6857298" cy="1815882"/>
          </a:xfrm>
          <a:prstGeom prst="rect">
            <a:avLst/>
          </a:prstGeom>
          <a:noFill/>
          <a:ln>
            <a:noFill/>
          </a:ln>
        </p:spPr>
        <p:txBody>
          <a:bodyPr rot="0" spcFirstLastPara="0" vertOverflow="overflow" horzOverflow="overflow" vert="horz" wrap="square" lIns="91440" tIns="45720" rIns="91440" bIns="45720" numCol="1" spcCol="0" rtlCol="0" fromWordArt="0" anchor="ctr" anchorCtr="1" forceAA="0" compatLnSpc="1">
            <a:prstTxWarp prst="textNoShape">
              <a:avLst/>
            </a:prstTxWarp>
            <a:spAutoFit/>
          </a:bodyPr>
          <a:lstStyle/>
          <a:p>
            <a:pPr algn="ctr"/>
            <a:r>
              <a:rPr lang="en-US" sz="4000" b="0" i="0" u="none" strike="noStrike" cap="all" baseline="0">
                <a:solidFill>
                  <a:schemeClr val="bg2">
                    <a:lumMod val="49000"/>
                  </a:schemeClr>
                </a:solidFill>
                <a:latin typeface="Segoe UI"/>
                <a:ea typeface="Verdana"/>
                <a:cs typeface="Segoe UI"/>
              </a:rPr>
              <a:t>DUTIES OF THE </a:t>
            </a:r>
          </a:p>
          <a:p>
            <a:pPr algn="ctr"/>
            <a:r>
              <a:rPr lang="en-US" sz="4000" b="0" i="0" u="none" strike="noStrike" cap="all" baseline="0">
                <a:solidFill>
                  <a:schemeClr val="bg2">
                    <a:lumMod val="49000"/>
                  </a:schemeClr>
                </a:solidFill>
                <a:latin typeface="Segoe UI"/>
                <a:ea typeface="Verdana"/>
                <a:cs typeface="Segoe UI"/>
              </a:rPr>
              <a:t>NSTU REPRESENTATIVE</a:t>
            </a:r>
            <a:r>
              <a:rPr lang="en-US" sz="3200" b="0" i="0" u="none" strike="noStrike" cap="all" baseline="0">
                <a:solidFill>
                  <a:schemeClr val="bg2">
                    <a:lumMod val="49000"/>
                  </a:schemeClr>
                </a:solidFill>
                <a:latin typeface="Segoe UI"/>
                <a:ea typeface="Verdana"/>
                <a:cs typeface="Segoe UI"/>
              </a:rPr>
              <a:t> </a:t>
            </a:r>
          </a:p>
          <a:p>
            <a:pPr algn="ctr"/>
            <a:r>
              <a:rPr lang="en-US" sz="3200" cap="all">
                <a:solidFill>
                  <a:schemeClr val="bg2">
                    <a:lumMod val="49000"/>
                  </a:schemeClr>
                </a:solidFill>
                <a:latin typeface="Segoe UI"/>
                <a:ea typeface="Verdana"/>
                <a:cs typeface="Segoe UI"/>
              </a:rPr>
              <a:t> </a:t>
            </a:r>
            <a:r>
              <a:rPr lang="en-US" sz="2200" cap="all">
                <a:solidFill>
                  <a:schemeClr val="bg2">
                    <a:lumMod val="49000"/>
                  </a:schemeClr>
                </a:solidFill>
                <a:latin typeface="Segoe UI"/>
                <a:ea typeface="Verdana"/>
                <a:cs typeface="Segoe UI"/>
              </a:rPr>
              <a:t>- </a:t>
            </a:r>
            <a:r>
              <a:rPr lang="en-US" sz="2200" b="0" i="0" u="none" strike="noStrike" cap="all" baseline="0">
                <a:solidFill>
                  <a:schemeClr val="bg2">
                    <a:lumMod val="49000"/>
                  </a:schemeClr>
                </a:solidFill>
                <a:latin typeface="Segoe UI"/>
                <a:ea typeface="Verdana"/>
                <a:cs typeface="Segoe UI"/>
              </a:rPr>
              <a:t>Model Local Operational Procedures -</a:t>
            </a:r>
          </a:p>
        </p:txBody>
      </p:sp>
      <p:pic>
        <p:nvPicPr>
          <p:cNvPr id="5" name="Picture 4">
            <a:extLst>
              <a:ext uri="{FF2B5EF4-FFF2-40B4-BE49-F238E27FC236}">
                <a16:creationId xmlns:a16="http://schemas.microsoft.com/office/drawing/2014/main" id="{2789EB5F-D6DF-7CA3-28E6-FDCC3D610FAC}"/>
              </a:ext>
            </a:extLst>
          </p:cNvPr>
          <p:cNvPicPr>
            <a:picLocks noChangeAspect="1"/>
          </p:cNvPicPr>
          <p:nvPr/>
        </p:nvPicPr>
        <p:blipFill>
          <a:blip r:embed="rId3"/>
          <a:stretch>
            <a:fillRect/>
          </a:stretch>
        </p:blipFill>
        <p:spPr>
          <a:xfrm rot="699817">
            <a:off x="7580078" y="1165534"/>
            <a:ext cx="3555954" cy="45289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00544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F906C27-6D44-85E8-1AA1-3B69C6C5C658}"/>
              </a:ext>
            </a:extLst>
          </p:cNvPr>
          <p:cNvSpPr txBox="1"/>
          <p:nvPr/>
        </p:nvSpPr>
        <p:spPr>
          <a:xfrm>
            <a:off x="688257" y="919185"/>
            <a:ext cx="4093599" cy="1760388"/>
          </a:xfrm>
          <a:prstGeom prst="rect">
            <a:avLst/>
          </a:prstGeom>
        </p:spPr>
        <p:txBody>
          <a:bodyPr vert="horz" lIns="91440" tIns="45720" rIns="91440" bIns="45720" rtlCol="0" anchor="b">
            <a:noAutofit/>
          </a:bodyPr>
          <a:lstStyle/>
          <a:p>
            <a:pPr marL="457200" indent="-457200">
              <a:lnSpc>
                <a:spcPct val="90000"/>
              </a:lnSpc>
              <a:spcBef>
                <a:spcPct val="0"/>
              </a:spcBef>
              <a:spcAft>
                <a:spcPts val="600"/>
              </a:spcAft>
              <a:buFont typeface="+mj-lt"/>
              <a:buAutoNum type="arabicPeriod"/>
            </a:pPr>
            <a:r>
              <a:rPr lang="en-US" sz="2400" kern="1200" spc="30" baseline="0">
                <a:latin typeface="Segoe UI Light" panose="020B0502040204020203" pitchFamily="34" charset="0"/>
                <a:ea typeface="+mj-ea"/>
                <a:cs typeface="Segoe UI Light" panose="020B0502040204020203" pitchFamily="34" charset="0"/>
              </a:rPr>
              <a:t>The NSTU representative shall request time on staff meeting agendas for NSTU updates. </a:t>
            </a:r>
          </a:p>
        </p:txBody>
      </p:sp>
      <p:pic>
        <p:nvPicPr>
          <p:cNvPr id="8" name="Picture 7">
            <a:extLst>
              <a:ext uri="{FF2B5EF4-FFF2-40B4-BE49-F238E27FC236}">
                <a16:creationId xmlns:a16="http://schemas.microsoft.com/office/drawing/2014/main" id="{498A1CD0-6CA7-19E4-79CA-2EF5A0FED0B2}"/>
              </a:ext>
            </a:extLst>
          </p:cNvPr>
          <p:cNvPicPr>
            <a:picLocks noChangeAspect="1"/>
          </p:cNvPicPr>
          <p:nvPr/>
        </p:nvPicPr>
        <p:blipFill>
          <a:blip r:embed="rId2"/>
          <a:srcRect l="1" t="13131" r="-2" b="40362"/>
          <a:stretch>
            <a:fillRect/>
          </a:stretch>
        </p:blipFill>
        <p:spPr>
          <a:xfrm>
            <a:off x="5082989" y="919185"/>
            <a:ext cx="6172200" cy="40715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79F7AD70-8C30-5E4F-E3D1-A910C7700AC2}"/>
              </a:ext>
            </a:extLst>
          </p:cNvPr>
          <p:cNvSpPr txBox="1"/>
          <p:nvPr/>
        </p:nvSpPr>
        <p:spPr>
          <a:xfrm>
            <a:off x="1089589" y="2954975"/>
            <a:ext cx="4093599" cy="3072199"/>
          </a:xfrm>
          <a:prstGeom prst="rect">
            <a:avLst/>
          </a:prstGeom>
        </p:spPr>
        <p:txBody>
          <a:bodyPr vert="horz" lIns="91440" tIns="45720" rIns="91440" bIns="45720" rtlCol="0">
            <a:normAutofit/>
          </a:bodyPr>
          <a:lstStyle/>
          <a:p>
            <a:pPr marL="342900" indent="-342900">
              <a:lnSpc>
                <a:spcPct val="110000"/>
              </a:lnSpc>
              <a:spcBef>
                <a:spcPts val="1000"/>
              </a:spcBef>
              <a:buFont typeface="Arial" panose="020B0604020202020204" pitchFamily="34" charset="0"/>
              <a:buChar char="•"/>
            </a:pPr>
            <a:r>
              <a:rPr lang="en-CA" sz="2000">
                <a:latin typeface="Segoe UI" panose="020B0502040204020203" pitchFamily="34" charset="0"/>
                <a:cs typeface="Segoe UI" panose="020B0502040204020203" pitchFamily="34" charset="0"/>
              </a:rPr>
              <a:t>In September, email the principal to ask to have NSTU Updates added to the staff meeting agenda as a standing item</a:t>
            </a:r>
          </a:p>
          <a:p>
            <a:pPr marL="342900" indent="-342900">
              <a:lnSpc>
                <a:spcPct val="110000"/>
              </a:lnSpc>
              <a:spcBef>
                <a:spcPts val="1000"/>
              </a:spcBef>
              <a:buFont typeface="Arial" panose="020B0604020202020204" pitchFamily="34" charset="0"/>
              <a:buChar char="•"/>
            </a:pPr>
            <a:r>
              <a:rPr lang="en-CA" sz="2000">
                <a:latin typeface="Segoe UI" panose="020B0502040204020203" pitchFamily="34" charset="0"/>
                <a:cs typeface="Segoe UI" panose="020B0502040204020203" pitchFamily="34" charset="0"/>
              </a:rPr>
              <a:t>NSTU information to highlight and share may be provided by your Local executive</a:t>
            </a:r>
            <a:endParaRPr lang="en-US" sz="2000" kern="1200">
              <a:latin typeface="Segoe UI" panose="020B0502040204020203" pitchFamily="34" charset="0"/>
              <a:cs typeface="Segoe UI" panose="020B0502040204020203" pitchFamily="34" charset="0"/>
            </a:endParaRPr>
          </a:p>
        </p:txBody>
      </p:sp>
      <p:sp>
        <p:nvSpPr>
          <p:cNvPr id="2" name="Date Placeholder 1">
            <a:extLst>
              <a:ext uri="{FF2B5EF4-FFF2-40B4-BE49-F238E27FC236}">
                <a16:creationId xmlns:a16="http://schemas.microsoft.com/office/drawing/2014/main" id="{7042D06A-EFD4-8DA8-4D4B-22335547056C}"/>
              </a:ext>
            </a:extLst>
          </p:cNvPr>
          <p:cNvSpPr>
            <a:spLocks noGrp="1"/>
          </p:cNvSpPr>
          <p:nvPr>
            <p:ph type="dt" sz="half" idx="10"/>
          </p:nvPr>
        </p:nvSpPr>
        <p:spPr>
          <a:xfrm>
            <a:off x="8369448" y="6356350"/>
            <a:ext cx="2592594" cy="365125"/>
          </a:xfrm>
        </p:spPr>
        <p:txBody>
          <a:bodyPr vert="horz" lIns="91440" tIns="45720" rIns="91440" bIns="45720" rtlCol="0" anchor="ctr">
            <a:normAutofit/>
          </a:bodyPr>
          <a:lstStyle/>
          <a:p>
            <a:pPr>
              <a:spcAft>
                <a:spcPts val="600"/>
              </a:spcAft>
            </a:pPr>
            <a:fld id="{C6A8EE51-9AAF-463B-B85B-15178855F896}" type="datetime1">
              <a:rPr lang="en-US" smtClean="0"/>
              <a:pPr>
                <a:spcAft>
                  <a:spcPts val="600"/>
                </a:spcAft>
              </a:pPr>
              <a:t>8/17/2026</a:t>
            </a:fld>
            <a:endParaRPr lang="en-US"/>
          </a:p>
        </p:txBody>
      </p:sp>
      <p:sp>
        <p:nvSpPr>
          <p:cNvPr id="3" name="Footer Placeholder 2">
            <a:extLst>
              <a:ext uri="{FF2B5EF4-FFF2-40B4-BE49-F238E27FC236}">
                <a16:creationId xmlns:a16="http://schemas.microsoft.com/office/drawing/2014/main" id="{3A470C4B-278C-2CB1-5F09-90FE99F69A86}"/>
              </a:ext>
            </a:extLst>
          </p:cNvPr>
          <p:cNvSpPr>
            <a:spLocks noGrp="1"/>
          </p:cNvSpPr>
          <p:nvPr>
            <p:ph type="ftr" sz="quarter" idx="11"/>
          </p:nvPr>
        </p:nvSpPr>
        <p:spPr>
          <a:xfrm>
            <a:off x="715383" y="6356350"/>
            <a:ext cx="4539727" cy="365125"/>
          </a:xfrm>
        </p:spPr>
        <p:txBody>
          <a:bodyPr vert="horz" lIns="91440" tIns="45720" rIns="91440" bIns="45720" rtlCol="0" anchor="ctr">
            <a:normAutofit/>
          </a:bodyPr>
          <a:lstStyle/>
          <a:p>
            <a:pPr>
              <a:lnSpc>
                <a:spcPct val="90000"/>
              </a:lnSpc>
              <a:spcAft>
                <a:spcPts val="600"/>
              </a:spcAft>
            </a:pPr>
            <a:r>
              <a:rPr lang="en-US" sz="700" kern="1200">
                <a:latin typeface="+mj-lt"/>
                <a:ea typeface="+mn-ea"/>
                <a:cs typeface="+mn-cs"/>
              </a:rPr>
              <a:t>
              </a:t>
            </a:r>
          </a:p>
        </p:txBody>
      </p:sp>
      <p:sp>
        <p:nvSpPr>
          <p:cNvPr id="4" name="Slide Number Placeholder 3">
            <a:extLst>
              <a:ext uri="{FF2B5EF4-FFF2-40B4-BE49-F238E27FC236}">
                <a16:creationId xmlns:a16="http://schemas.microsoft.com/office/drawing/2014/main" id="{59ABD7FE-B0A5-0B30-EE46-870D573EFDE0}"/>
              </a:ext>
            </a:extLst>
          </p:cNvPr>
          <p:cNvSpPr>
            <a:spLocks noGrp="1"/>
          </p:cNvSpPr>
          <p:nvPr>
            <p:ph type="sldNum" sz="quarter" idx="12"/>
          </p:nvPr>
        </p:nvSpPr>
        <p:spPr>
          <a:xfrm>
            <a:off x="10919012" y="6356350"/>
            <a:ext cx="672354" cy="365125"/>
          </a:xfrm>
        </p:spPr>
        <p:txBody>
          <a:bodyPr vert="horz" lIns="91440" tIns="45720" rIns="91440" bIns="45720" rtlCol="0" anchor="ctr">
            <a:normAutofit/>
          </a:bodyPr>
          <a:lstStyle/>
          <a:p>
            <a:pPr>
              <a:lnSpc>
                <a:spcPct val="90000"/>
              </a:lnSpc>
              <a:spcAft>
                <a:spcPts val="600"/>
              </a:spcAft>
            </a:pPr>
            <a:fld id="{E30AF5A0-43BB-4336-8627-9123B9144D80}" type="slidenum">
              <a:rPr lang="en-US" smtClean="0"/>
              <a:pPr>
                <a:lnSpc>
                  <a:spcPct val="90000"/>
                </a:lnSpc>
                <a:spcAft>
                  <a:spcPts val="600"/>
                </a:spcAft>
              </a:pPr>
              <a:t>10</a:t>
            </a:fld>
            <a:endParaRPr lang="en-US"/>
          </a:p>
        </p:txBody>
      </p:sp>
      <p:sp>
        <p:nvSpPr>
          <p:cNvPr id="10" name="TextBox 9">
            <a:extLst>
              <a:ext uri="{FF2B5EF4-FFF2-40B4-BE49-F238E27FC236}">
                <a16:creationId xmlns:a16="http://schemas.microsoft.com/office/drawing/2014/main" id="{6EA21252-ADC0-080F-90C4-3F662E68046F}"/>
              </a:ext>
            </a:extLst>
          </p:cNvPr>
          <p:cNvSpPr txBox="1"/>
          <p:nvPr/>
        </p:nvSpPr>
        <p:spPr>
          <a:xfrm>
            <a:off x="5121089" y="5195919"/>
            <a:ext cx="6096000" cy="742896"/>
          </a:xfrm>
          <a:prstGeom prst="rect">
            <a:avLst/>
          </a:prstGeom>
        </p:spPr>
        <p:style>
          <a:lnRef idx="1">
            <a:schemeClr val="accent5"/>
          </a:lnRef>
          <a:fillRef idx="3">
            <a:schemeClr val="accent5"/>
          </a:fillRef>
          <a:effectRef idx="2">
            <a:schemeClr val="accent5"/>
          </a:effectRef>
          <a:fontRef idx="minor">
            <a:schemeClr val="lt1"/>
          </a:fontRef>
        </p:style>
        <p:txBody>
          <a:bodyPr wrap="square">
            <a:spAutoFit/>
          </a:bodyPr>
          <a:lstStyle/>
          <a:p>
            <a:pPr>
              <a:lnSpc>
                <a:spcPct val="110000"/>
              </a:lnSpc>
              <a:spcBef>
                <a:spcPts val="1000"/>
              </a:spcBef>
            </a:pPr>
            <a:r>
              <a:rPr lang="en-US" sz="2000" kern="1200">
                <a:latin typeface="Segoe UI" panose="020B0502040204020203" pitchFamily="34" charset="0"/>
                <a:cs typeface="Segoe UI" panose="020B0502040204020203" pitchFamily="34" charset="0"/>
              </a:rPr>
              <a:t>What happens if the admin will not allow the NSTU Rep to have time on the agenda?</a:t>
            </a:r>
          </a:p>
        </p:txBody>
      </p:sp>
    </p:spTree>
    <p:extLst>
      <p:ext uri="{BB962C8B-B14F-4D97-AF65-F5344CB8AC3E}">
        <p14:creationId xmlns:p14="http://schemas.microsoft.com/office/powerpoint/2010/main" val="1835301022"/>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690D03-82CC-73E3-11D4-E4BA1A17577E}"/>
              </a:ext>
            </a:extLst>
          </p:cNvPr>
          <p:cNvSpPr>
            <a:spLocks noGrp="1"/>
          </p:cNvSpPr>
          <p:nvPr>
            <p:ph type="dt" sz="half" idx="10"/>
          </p:nvPr>
        </p:nvSpPr>
        <p:spPr/>
        <p:txBody>
          <a:bodyPr/>
          <a:lstStyle/>
          <a:p>
            <a:fld id="{B5E75177-A913-4B26-A075-BC555B01BCC7}" type="datetime1">
              <a:rPr lang="en-US" smtClean="0"/>
              <a:t>8/17/2026</a:t>
            </a:fld>
            <a:endParaRPr lang="en-US"/>
          </a:p>
        </p:txBody>
      </p:sp>
      <p:sp>
        <p:nvSpPr>
          <p:cNvPr id="3" name="Footer Placeholder 2">
            <a:extLst>
              <a:ext uri="{FF2B5EF4-FFF2-40B4-BE49-F238E27FC236}">
                <a16:creationId xmlns:a16="http://schemas.microsoft.com/office/drawing/2014/main" id="{78686FBF-C931-9D9B-A5FF-313EAC99EEA4}"/>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7E90D9D7-9B94-328B-C36A-4317A4711A94}"/>
              </a:ext>
            </a:extLst>
          </p:cNvPr>
          <p:cNvSpPr>
            <a:spLocks noGrp="1"/>
          </p:cNvSpPr>
          <p:nvPr>
            <p:ph type="sldNum" sz="quarter" idx="12"/>
          </p:nvPr>
        </p:nvSpPr>
        <p:spPr/>
        <p:txBody>
          <a:bodyPr/>
          <a:lstStyle/>
          <a:p>
            <a:fld id="{E30AF5A0-43BB-4336-8627-9123B9144D80}" type="slidenum">
              <a:rPr lang="en-US" smtClean="0"/>
              <a:t>11</a:t>
            </a:fld>
            <a:endParaRPr lang="en-US"/>
          </a:p>
        </p:txBody>
      </p:sp>
      <p:sp>
        <p:nvSpPr>
          <p:cNvPr id="8" name="TextBox 7">
            <a:extLst>
              <a:ext uri="{FF2B5EF4-FFF2-40B4-BE49-F238E27FC236}">
                <a16:creationId xmlns:a16="http://schemas.microsoft.com/office/drawing/2014/main" id="{E1972EE3-58AD-1073-3E71-A4B505411CCC}"/>
              </a:ext>
            </a:extLst>
          </p:cNvPr>
          <p:cNvSpPr txBox="1"/>
          <p:nvPr/>
        </p:nvSpPr>
        <p:spPr>
          <a:xfrm>
            <a:off x="715383" y="1064134"/>
            <a:ext cx="10875983" cy="1573892"/>
          </a:xfrm>
          <a:prstGeom prst="rect">
            <a:avLst/>
          </a:prstGeom>
          <a:noFill/>
        </p:spPr>
        <p:txBody>
          <a:bodyPr wrap="square">
            <a:spAutoFit/>
          </a:bodyPr>
          <a:lstStyle/>
          <a:p>
            <a:pPr marL="457200" indent="-457200">
              <a:buFont typeface="+mj-lt"/>
              <a:buAutoNum type="arabicPeriod" startAt="2"/>
            </a:pPr>
            <a:r>
              <a:rPr lang="en-US" sz="2000">
                <a:latin typeface="Segoe UI" panose="020B0502040204020203" pitchFamily="34" charset="0"/>
                <a:cs typeface="Segoe UI" panose="020B0502040204020203" pitchFamily="34" charset="0"/>
              </a:rPr>
              <a:t>The NSTU Representative shall organize a minimum of three (3) meetings per year with the NSTU members at the educational site in order to: </a:t>
            </a:r>
          </a:p>
          <a:p>
            <a:pPr marL="914400" lvl="1" indent="-457200">
              <a:lnSpc>
                <a:spcPct val="150000"/>
              </a:lnSpc>
              <a:buFont typeface="+mj-lt"/>
              <a:buAutoNum type="alphaLcParenR"/>
            </a:pPr>
            <a:r>
              <a:rPr lang="en-US" sz="2000">
                <a:latin typeface="Segoe UI" panose="020B0502040204020203" pitchFamily="34" charset="0"/>
                <a:cs typeface="Segoe UI" panose="020B0502040204020203" pitchFamily="34" charset="0"/>
              </a:rPr>
              <a:t>obtain NSTU members’ views on professional and economic welfare matters, and </a:t>
            </a:r>
          </a:p>
          <a:p>
            <a:pPr marL="914400" lvl="1" indent="-457200">
              <a:lnSpc>
                <a:spcPct val="150000"/>
              </a:lnSpc>
              <a:buFont typeface="+mj-lt"/>
              <a:buAutoNum type="alphaLcParenR"/>
            </a:pPr>
            <a:r>
              <a:rPr lang="en-US" sz="2000">
                <a:latin typeface="Segoe UI" panose="020B0502040204020203" pitchFamily="34" charset="0"/>
                <a:cs typeface="Segoe UI" panose="020B0502040204020203" pitchFamily="34" charset="0"/>
              </a:rPr>
              <a:t>disseminate information to members concerning Local and Provincial matters. </a:t>
            </a:r>
          </a:p>
        </p:txBody>
      </p:sp>
      <p:sp>
        <p:nvSpPr>
          <p:cNvPr id="7" name="TextBox 6">
            <a:extLst>
              <a:ext uri="{FF2B5EF4-FFF2-40B4-BE49-F238E27FC236}">
                <a16:creationId xmlns:a16="http://schemas.microsoft.com/office/drawing/2014/main" id="{EA9048FE-E93A-2466-3009-0723D126074A}"/>
              </a:ext>
            </a:extLst>
          </p:cNvPr>
          <p:cNvSpPr txBox="1"/>
          <p:nvPr/>
        </p:nvSpPr>
        <p:spPr>
          <a:xfrm>
            <a:off x="4721179" y="3282534"/>
            <a:ext cx="6636179" cy="1323439"/>
          </a:xfrm>
          <a:prstGeom prst="rect">
            <a:avLst/>
          </a:prstGeom>
          <a:noFill/>
        </p:spPr>
        <p:txBody>
          <a:bodyPr wrap="square" lIns="91440" tIns="45720" rIns="91440" bIns="45720" rtlCol="0" anchor="t">
            <a:spAutoFit/>
          </a:bodyPr>
          <a:lstStyle/>
          <a:p>
            <a:r>
              <a:rPr lang="en-CA" sz="2000">
                <a:latin typeface="Segoe UI"/>
                <a:cs typeface="Segoe UI"/>
              </a:rPr>
              <a:t>It could be collecting information as a lead up to bargaining or gathering ideas from the members in the school site for a resolution to Council or for an upcoming rep forum.  </a:t>
            </a:r>
          </a:p>
        </p:txBody>
      </p:sp>
      <p:pic>
        <p:nvPicPr>
          <p:cNvPr id="5" name="Picture 4">
            <a:extLst>
              <a:ext uri="{FF2B5EF4-FFF2-40B4-BE49-F238E27FC236}">
                <a16:creationId xmlns:a16="http://schemas.microsoft.com/office/drawing/2014/main" id="{D0B3B941-9607-63D7-20EC-6FBDB9722552}"/>
              </a:ext>
            </a:extLst>
          </p:cNvPr>
          <p:cNvPicPr>
            <a:picLocks noChangeAspect="1"/>
          </p:cNvPicPr>
          <p:nvPr/>
        </p:nvPicPr>
        <p:blipFill>
          <a:blip r:embed="rId3"/>
          <a:stretch>
            <a:fillRect/>
          </a:stretch>
        </p:blipFill>
        <p:spPr>
          <a:xfrm>
            <a:off x="1241135" y="3278909"/>
            <a:ext cx="3255820" cy="2182091"/>
          </a:xfrm>
          <a:prstGeom prst="rect">
            <a:avLst/>
          </a:prstGeom>
        </p:spPr>
      </p:pic>
    </p:spTree>
    <p:extLst>
      <p:ext uri="{BB962C8B-B14F-4D97-AF65-F5344CB8AC3E}">
        <p14:creationId xmlns:p14="http://schemas.microsoft.com/office/powerpoint/2010/main" val="346350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EBF64-F0D7-EEE3-C199-A6FCC1EF98DA}"/>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64439CF1-AC71-9FB5-0ADD-E42ACBA4B55B}"/>
              </a:ext>
            </a:extLst>
          </p:cNvPr>
          <p:cNvSpPr>
            <a:spLocks noGrp="1"/>
          </p:cNvSpPr>
          <p:nvPr>
            <p:ph type="dt" sz="half" idx="10"/>
          </p:nvPr>
        </p:nvSpPr>
        <p:spPr/>
        <p:txBody>
          <a:bodyPr/>
          <a:lstStyle/>
          <a:p>
            <a:fld id="{C6A8EE51-9AAF-463B-B85B-15178855F896}" type="datetime1">
              <a:rPr lang="en-US" smtClean="0"/>
              <a:t>8/17/2026</a:t>
            </a:fld>
            <a:endParaRPr lang="en-US"/>
          </a:p>
        </p:txBody>
      </p:sp>
      <p:sp>
        <p:nvSpPr>
          <p:cNvPr id="3" name="Footer Placeholder 2">
            <a:extLst>
              <a:ext uri="{FF2B5EF4-FFF2-40B4-BE49-F238E27FC236}">
                <a16:creationId xmlns:a16="http://schemas.microsoft.com/office/drawing/2014/main" id="{5BDBA0FF-09AB-347A-AB32-BAE1B2EE3FB4}"/>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DC45CE38-5A99-FCBD-A7E7-F6B6C90B68DC}"/>
              </a:ext>
            </a:extLst>
          </p:cNvPr>
          <p:cNvSpPr>
            <a:spLocks noGrp="1"/>
          </p:cNvSpPr>
          <p:nvPr>
            <p:ph type="sldNum" sz="quarter" idx="12"/>
          </p:nvPr>
        </p:nvSpPr>
        <p:spPr/>
        <p:txBody>
          <a:bodyPr/>
          <a:lstStyle/>
          <a:p>
            <a:fld id="{E30AF5A0-43BB-4336-8627-9123B9144D80}" type="slidenum">
              <a:rPr lang="en-US" smtClean="0"/>
              <a:t>12</a:t>
            </a:fld>
            <a:endParaRPr lang="en-US"/>
          </a:p>
        </p:txBody>
      </p:sp>
      <p:sp>
        <p:nvSpPr>
          <p:cNvPr id="6" name="TextBox 5">
            <a:extLst>
              <a:ext uri="{FF2B5EF4-FFF2-40B4-BE49-F238E27FC236}">
                <a16:creationId xmlns:a16="http://schemas.microsoft.com/office/drawing/2014/main" id="{C7130872-905C-C644-2853-EAA6F48940A0}"/>
              </a:ext>
            </a:extLst>
          </p:cNvPr>
          <p:cNvSpPr txBox="1"/>
          <p:nvPr/>
        </p:nvSpPr>
        <p:spPr>
          <a:xfrm>
            <a:off x="715382" y="1173485"/>
            <a:ext cx="9478983" cy="1569660"/>
          </a:xfrm>
          <a:prstGeom prst="rect">
            <a:avLst/>
          </a:prstGeom>
          <a:noFill/>
        </p:spPr>
        <p:txBody>
          <a:bodyPr wrap="square">
            <a:spAutoFit/>
          </a:bodyPr>
          <a:lstStyle/>
          <a:p>
            <a:pPr marL="457200" indent="-457200">
              <a:buFont typeface="+mj-lt"/>
              <a:buAutoNum type="arabicPeriod" startAt="3"/>
            </a:pPr>
            <a:r>
              <a:rPr lang="en-US" sz="3200">
                <a:latin typeface="Segoe UI Semilight" panose="020B0402040204020203" pitchFamily="34" charset="0"/>
                <a:cs typeface="Segoe UI Semilight" panose="020B0402040204020203" pitchFamily="34" charset="0"/>
              </a:rPr>
              <a:t>The NSTU Representative shall present the views and concerns of their educational site to the Local Executive. </a:t>
            </a:r>
          </a:p>
        </p:txBody>
      </p:sp>
      <p:sp>
        <p:nvSpPr>
          <p:cNvPr id="9" name="TextBox 8">
            <a:extLst>
              <a:ext uri="{FF2B5EF4-FFF2-40B4-BE49-F238E27FC236}">
                <a16:creationId xmlns:a16="http://schemas.microsoft.com/office/drawing/2014/main" id="{B4249930-46DA-5E7D-DC2D-87796601B2EC}"/>
              </a:ext>
            </a:extLst>
          </p:cNvPr>
          <p:cNvSpPr txBox="1"/>
          <p:nvPr/>
        </p:nvSpPr>
        <p:spPr>
          <a:xfrm>
            <a:off x="715382" y="3010438"/>
            <a:ext cx="8890734" cy="2674077"/>
          </a:xfrm>
          <a:prstGeom prst="rect">
            <a:avLst/>
          </a:prstGeom>
        </p:spPr>
        <p:txBody>
          <a:bodyPr vert="horz" lIns="91440" tIns="45720" rIns="91440" bIns="45720" rtlCol="0" anchor="t">
            <a:noAutofit/>
          </a:bodyPr>
          <a:lstStyle/>
          <a:p>
            <a:pPr marL="342900" indent="-342900">
              <a:spcBef>
                <a:spcPts val="1000"/>
              </a:spcBef>
              <a:buFont typeface="Arial" panose="020B0604020202020204" pitchFamily="34" charset="0"/>
              <a:buChar char="•"/>
            </a:pPr>
            <a:r>
              <a:rPr lang="en-CA" sz="2200">
                <a:latin typeface="Segoe UI"/>
                <a:cs typeface="Segoe UI"/>
              </a:rPr>
              <a:t>NSTU Reps are the </a:t>
            </a:r>
            <a:r>
              <a:rPr lang="en-CA" sz="2200" b="1">
                <a:latin typeface="Segoe UI"/>
                <a:cs typeface="Segoe UI"/>
              </a:rPr>
              <a:t>voice of the staff at a school/site</a:t>
            </a:r>
            <a:r>
              <a:rPr lang="en-CA" sz="2200">
                <a:latin typeface="Segoe UI"/>
                <a:cs typeface="Segoe UI"/>
              </a:rPr>
              <a:t> — bringing forward concerns and questions to the Local Executive </a:t>
            </a:r>
          </a:p>
          <a:p>
            <a:pPr marL="342900" indent="-342900">
              <a:spcBef>
                <a:spcPts val="1000"/>
              </a:spcBef>
              <a:buFont typeface="Arial" panose="020B0604020202020204" pitchFamily="34" charset="0"/>
              <a:buChar char="•"/>
            </a:pPr>
            <a:r>
              <a:rPr lang="en-CA" sz="2200">
                <a:latin typeface="Segoe UI" panose="020B0502040204020203" pitchFamily="34" charset="0"/>
                <a:cs typeface="Segoe UI" panose="020B0502040204020203" pitchFamily="34" charset="0"/>
              </a:rPr>
              <a:t>Many Locals hold a </a:t>
            </a:r>
            <a:r>
              <a:rPr lang="en-CA" sz="2200" b="1">
                <a:latin typeface="Segoe UI" panose="020B0502040204020203" pitchFamily="34" charset="0"/>
                <a:cs typeface="Segoe UI" panose="020B0502040204020203" pitchFamily="34" charset="0"/>
              </a:rPr>
              <a:t>Rep Forum</a:t>
            </a:r>
            <a:r>
              <a:rPr lang="en-CA" sz="2200">
                <a:latin typeface="Segoe UI" panose="020B0502040204020203" pitchFamily="34" charset="0"/>
                <a:cs typeface="Segoe UI" panose="020B0502040204020203" pitchFamily="34" charset="0"/>
              </a:rPr>
              <a:t> as part of their general meeting agenda to provide this opportunity </a:t>
            </a:r>
          </a:p>
          <a:p>
            <a:pPr marL="342900" indent="-342900">
              <a:spcBef>
                <a:spcPts val="1000"/>
              </a:spcBef>
              <a:buFont typeface="Arial" panose="020B0604020202020204" pitchFamily="34" charset="0"/>
              <a:buChar char="•"/>
            </a:pPr>
            <a:r>
              <a:rPr lang="en-CA" sz="2200">
                <a:latin typeface="Segoe UI" panose="020B0502040204020203" pitchFamily="34" charset="0"/>
                <a:cs typeface="Segoe UI" panose="020B0502040204020203" pitchFamily="34" charset="0"/>
              </a:rPr>
              <a:t>Local Executive members attend </a:t>
            </a:r>
            <a:r>
              <a:rPr lang="en-CA" sz="2200" b="1">
                <a:latin typeface="Segoe UI" panose="020B0502040204020203" pitchFamily="34" charset="0"/>
                <a:cs typeface="Segoe UI" panose="020B0502040204020203" pitchFamily="34" charset="0"/>
              </a:rPr>
              <a:t>RRC</a:t>
            </a:r>
            <a:r>
              <a:rPr lang="en-CA" sz="2200">
                <a:latin typeface="Segoe UI" panose="020B0502040204020203" pitchFamily="34" charset="0"/>
                <a:cs typeface="Segoe UI" panose="020B0502040204020203" pitchFamily="34" charset="0"/>
              </a:rPr>
              <a:t> and </a:t>
            </a:r>
            <a:r>
              <a:rPr lang="en-CA" sz="2200" b="1">
                <a:latin typeface="Segoe UI" panose="020B0502040204020203" pitchFamily="34" charset="0"/>
                <a:cs typeface="Segoe UI" panose="020B0502040204020203" pitchFamily="34" charset="0"/>
              </a:rPr>
              <a:t>Teacher-Management meetings</a:t>
            </a:r>
            <a:r>
              <a:rPr lang="en-CA" sz="2200">
                <a:latin typeface="Segoe UI" panose="020B0502040204020203" pitchFamily="34" charset="0"/>
                <a:cs typeface="Segoe UI" panose="020B0502040204020203" pitchFamily="34" charset="0"/>
              </a:rPr>
              <a:t> to further advance these discussions at the regional level</a:t>
            </a:r>
            <a:endParaRPr lang="en-US" sz="2200" kern="1200">
              <a:latin typeface="Segoe UI" panose="020B0502040204020203" pitchFamily="34" charset="0"/>
              <a:cs typeface="Segoe UI" panose="020B0502040204020203" pitchFamily="34" charset="0"/>
            </a:endParaRPr>
          </a:p>
        </p:txBody>
      </p:sp>
      <p:pic>
        <p:nvPicPr>
          <p:cNvPr id="5" name="Picture 4">
            <a:extLst>
              <a:ext uri="{FF2B5EF4-FFF2-40B4-BE49-F238E27FC236}">
                <a16:creationId xmlns:a16="http://schemas.microsoft.com/office/drawing/2014/main" id="{2D8B8893-7000-7142-4ADA-718CDDF08B20}"/>
              </a:ext>
            </a:extLst>
          </p:cNvPr>
          <p:cNvPicPr>
            <a:picLocks noChangeAspect="1"/>
          </p:cNvPicPr>
          <p:nvPr/>
        </p:nvPicPr>
        <p:blipFill>
          <a:blip r:embed="rId3">
            <a:alphaModFix amt="35000"/>
          </a:blip>
          <a:stretch>
            <a:fillRect/>
          </a:stretch>
        </p:blipFill>
        <p:spPr>
          <a:xfrm>
            <a:off x="6095848" y="585304"/>
            <a:ext cx="6106343" cy="5687392"/>
          </a:xfrm>
          <a:prstGeom prst="rect">
            <a:avLst/>
          </a:prstGeom>
        </p:spPr>
      </p:pic>
    </p:spTree>
    <p:extLst>
      <p:ext uri="{BB962C8B-B14F-4D97-AF65-F5344CB8AC3E}">
        <p14:creationId xmlns:p14="http://schemas.microsoft.com/office/powerpoint/2010/main" val="2259556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5BCD1C-C4C7-962C-B35A-8CEB8FCAF543}"/>
              </a:ext>
            </a:extLst>
          </p:cNvPr>
          <p:cNvPicPr>
            <a:picLocks noChangeAspect="1"/>
          </p:cNvPicPr>
          <p:nvPr/>
        </p:nvPicPr>
        <p:blipFill>
          <a:blip r:embed="rId2"/>
          <a:stretch>
            <a:fillRect/>
          </a:stretch>
        </p:blipFill>
        <p:spPr>
          <a:xfrm rot="770402">
            <a:off x="8354915" y="2251072"/>
            <a:ext cx="2533986" cy="3581606"/>
          </a:xfrm>
          <a:prstGeom prst="rect">
            <a:avLst/>
          </a:prstGeom>
          <a:noFill/>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990E9DA7-A48D-447B-4629-B88B6F5468BF}"/>
              </a:ext>
            </a:extLst>
          </p:cNvPr>
          <p:cNvSpPr txBox="1"/>
          <p:nvPr/>
        </p:nvSpPr>
        <p:spPr>
          <a:xfrm>
            <a:off x="1206889" y="2119669"/>
            <a:ext cx="6619587" cy="3844414"/>
          </a:xfrm>
          <a:prstGeom prst="rect">
            <a:avLst/>
          </a:prstGeom>
        </p:spPr>
        <p:txBody>
          <a:bodyPr vert="horz" lIns="91440" tIns="45720" rIns="91440" bIns="45720" rtlCol="0" anchor="t">
            <a:noAutofit/>
          </a:bodyPr>
          <a:lstStyle/>
          <a:p>
            <a:pPr marL="342900" indent="-342900">
              <a:spcBef>
                <a:spcPts val="1000"/>
              </a:spcBef>
              <a:buFont typeface="Arial"/>
              <a:buChar char="•"/>
            </a:pPr>
            <a:r>
              <a:rPr lang="en-US" sz="2200">
                <a:latin typeface="Segoe UI"/>
                <a:cs typeface="Segoe UI"/>
              </a:rPr>
              <a:t>Following Council each year, the NSTU Guidebook is updated and made available both in print and electronically through the NSTU website</a:t>
            </a:r>
          </a:p>
          <a:p>
            <a:pPr marL="342900" indent="-342900">
              <a:spcBef>
                <a:spcPts val="1000"/>
              </a:spcBef>
              <a:buFont typeface="Arial"/>
              <a:buChar char="•"/>
            </a:pPr>
            <a:r>
              <a:rPr lang="en-US" sz="2200">
                <a:latin typeface="Segoe UI"/>
                <a:cs typeface="Segoe UI"/>
              </a:rPr>
              <a:t>NSTU Operational Procedures are available online and updated by the Provincial Executive as changes are made</a:t>
            </a:r>
            <a:endParaRPr lang="en-US" sz="2200">
              <a:latin typeface="Segoe UI" panose="020B0502040204020203" pitchFamily="34" charset="0"/>
              <a:cs typeface="Segoe UI" panose="020B0502040204020203" pitchFamily="34" charset="0"/>
            </a:endParaRPr>
          </a:p>
          <a:p>
            <a:pPr marL="342900" indent="-342900">
              <a:spcBef>
                <a:spcPts val="1000"/>
              </a:spcBef>
              <a:buFont typeface="Arial"/>
              <a:buChar char="•"/>
            </a:pPr>
            <a:r>
              <a:rPr lang="en-US" sz="2200">
                <a:latin typeface="Segoe UI"/>
                <a:cs typeface="Segoe UI"/>
              </a:rPr>
              <a:t>Local Constitutions and Operational Procedures should be available on each Local's website</a:t>
            </a:r>
          </a:p>
        </p:txBody>
      </p:sp>
      <p:sp>
        <p:nvSpPr>
          <p:cNvPr id="2" name="Date Placeholder 1">
            <a:extLst>
              <a:ext uri="{FF2B5EF4-FFF2-40B4-BE49-F238E27FC236}">
                <a16:creationId xmlns:a16="http://schemas.microsoft.com/office/drawing/2014/main" id="{772BD386-EFDF-FFC7-46DE-747690C47DCA}"/>
              </a:ext>
            </a:extLst>
          </p:cNvPr>
          <p:cNvSpPr>
            <a:spLocks noGrp="1"/>
          </p:cNvSpPr>
          <p:nvPr>
            <p:ph type="dt" sz="half" idx="10"/>
          </p:nvPr>
        </p:nvSpPr>
        <p:spPr>
          <a:xfrm>
            <a:off x="8369448" y="6356350"/>
            <a:ext cx="2592594" cy="365125"/>
          </a:xfrm>
        </p:spPr>
        <p:txBody>
          <a:bodyPr vert="horz" lIns="91440" tIns="45720" rIns="91440" bIns="45720" rtlCol="0" anchor="ctr">
            <a:normAutofit/>
          </a:bodyPr>
          <a:lstStyle/>
          <a:p>
            <a:pPr>
              <a:spcAft>
                <a:spcPts val="600"/>
              </a:spcAft>
            </a:pPr>
            <a:fld id="{61090B8C-ED0D-4D0C-94A7-D177FCC4D349}" type="datetime1">
              <a:rPr lang="en-US" smtClean="0"/>
              <a:pPr>
                <a:spcAft>
                  <a:spcPts val="600"/>
                </a:spcAft>
              </a:pPr>
              <a:t>8/17/2026</a:t>
            </a:fld>
            <a:endParaRPr lang="en-US"/>
          </a:p>
        </p:txBody>
      </p:sp>
      <p:sp>
        <p:nvSpPr>
          <p:cNvPr id="3" name="Footer Placeholder 2">
            <a:extLst>
              <a:ext uri="{FF2B5EF4-FFF2-40B4-BE49-F238E27FC236}">
                <a16:creationId xmlns:a16="http://schemas.microsoft.com/office/drawing/2014/main" id="{0058B04C-394A-978C-A5A7-57272AC82F6F}"/>
              </a:ext>
            </a:extLst>
          </p:cNvPr>
          <p:cNvSpPr>
            <a:spLocks noGrp="1"/>
          </p:cNvSpPr>
          <p:nvPr>
            <p:ph type="ftr" sz="quarter" idx="11"/>
          </p:nvPr>
        </p:nvSpPr>
        <p:spPr>
          <a:xfrm>
            <a:off x="715383" y="6356350"/>
            <a:ext cx="4539727" cy="365125"/>
          </a:xfrm>
        </p:spPr>
        <p:txBody>
          <a:bodyPr vert="horz" lIns="91440" tIns="45720" rIns="91440" bIns="45720" rtlCol="0" anchor="ctr">
            <a:normAutofit/>
          </a:bodyPr>
          <a:lstStyle/>
          <a:p>
            <a:pPr>
              <a:lnSpc>
                <a:spcPct val="90000"/>
              </a:lnSpc>
              <a:spcAft>
                <a:spcPts val="600"/>
              </a:spcAft>
            </a:pPr>
            <a:r>
              <a:rPr lang="en-US" sz="700" kern="1200">
                <a:latin typeface="+mj-lt"/>
                <a:ea typeface="+mn-ea"/>
                <a:cs typeface="+mn-cs"/>
              </a:rPr>
              <a:t>
              </a:t>
            </a:r>
          </a:p>
        </p:txBody>
      </p:sp>
      <p:sp>
        <p:nvSpPr>
          <p:cNvPr id="4" name="Slide Number Placeholder 3">
            <a:extLst>
              <a:ext uri="{FF2B5EF4-FFF2-40B4-BE49-F238E27FC236}">
                <a16:creationId xmlns:a16="http://schemas.microsoft.com/office/drawing/2014/main" id="{E4D562B7-B0CA-4D7F-E41C-0A4334AB1905}"/>
              </a:ext>
            </a:extLst>
          </p:cNvPr>
          <p:cNvSpPr>
            <a:spLocks noGrp="1"/>
          </p:cNvSpPr>
          <p:nvPr>
            <p:ph type="sldNum" sz="quarter" idx="12"/>
          </p:nvPr>
        </p:nvSpPr>
        <p:spPr>
          <a:xfrm>
            <a:off x="10919012" y="6356350"/>
            <a:ext cx="672354" cy="365125"/>
          </a:xfrm>
        </p:spPr>
        <p:txBody>
          <a:bodyPr vert="horz" lIns="91440" tIns="45720" rIns="91440" bIns="45720" rtlCol="0" anchor="ctr">
            <a:normAutofit/>
          </a:bodyPr>
          <a:lstStyle/>
          <a:p>
            <a:pPr>
              <a:lnSpc>
                <a:spcPct val="90000"/>
              </a:lnSpc>
              <a:spcAft>
                <a:spcPts val="600"/>
              </a:spcAft>
            </a:pPr>
            <a:fld id="{E30AF5A0-43BB-4336-8627-9123B9144D80}" type="slidenum">
              <a:rPr lang="en-US" smtClean="0"/>
              <a:pPr>
                <a:lnSpc>
                  <a:spcPct val="90000"/>
                </a:lnSpc>
                <a:spcAft>
                  <a:spcPts val="600"/>
                </a:spcAft>
              </a:pPr>
              <a:t>13</a:t>
            </a:fld>
            <a:endParaRPr lang="en-US"/>
          </a:p>
        </p:txBody>
      </p:sp>
      <p:sp>
        <p:nvSpPr>
          <p:cNvPr id="9" name="TextBox 8">
            <a:extLst>
              <a:ext uri="{FF2B5EF4-FFF2-40B4-BE49-F238E27FC236}">
                <a16:creationId xmlns:a16="http://schemas.microsoft.com/office/drawing/2014/main" id="{6AD56B82-03D8-A7D3-7865-2B47022BD7A7}"/>
              </a:ext>
            </a:extLst>
          </p:cNvPr>
          <p:cNvSpPr txBox="1"/>
          <p:nvPr/>
        </p:nvSpPr>
        <p:spPr>
          <a:xfrm>
            <a:off x="715383" y="974332"/>
            <a:ext cx="10875983" cy="1077218"/>
          </a:xfrm>
          <a:prstGeom prst="rect">
            <a:avLst/>
          </a:prstGeom>
          <a:noFill/>
        </p:spPr>
        <p:txBody>
          <a:bodyPr wrap="square">
            <a:spAutoFit/>
          </a:bodyPr>
          <a:lstStyle/>
          <a:p>
            <a:pPr marL="457200" indent="-457200">
              <a:buFont typeface="+mj-lt"/>
              <a:buAutoNum type="arabicPeriod" startAt="4"/>
            </a:pPr>
            <a:r>
              <a:rPr lang="en-US" sz="3200">
                <a:latin typeface="Segoe UI Semilight" panose="020B0402040204020203" pitchFamily="34" charset="0"/>
                <a:cs typeface="Segoe UI Semilight" panose="020B0402040204020203" pitchFamily="34" charset="0"/>
              </a:rPr>
              <a:t>The NSTU Representative shall be knowledgeable about the policies and procedures of the Local and the NSTU.</a:t>
            </a:r>
          </a:p>
        </p:txBody>
      </p:sp>
    </p:spTree>
    <p:extLst>
      <p:ext uri="{BB962C8B-B14F-4D97-AF65-F5344CB8AC3E}">
        <p14:creationId xmlns:p14="http://schemas.microsoft.com/office/powerpoint/2010/main" val="418489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0195E7-E5E1-28DF-E49F-CFEEC1769CEC}"/>
              </a:ext>
            </a:extLst>
          </p:cNvPr>
          <p:cNvSpPr>
            <a:spLocks noGrp="1"/>
          </p:cNvSpPr>
          <p:nvPr>
            <p:ph type="dt" sz="half" idx="10"/>
          </p:nvPr>
        </p:nvSpPr>
        <p:spPr/>
        <p:txBody>
          <a:bodyPr/>
          <a:lstStyle/>
          <a:p>
            <a:fld id="{C5F912BE-65F8-4DA8-A8C0-CA6445A2C34C}" type="datetime1">
              <a:rPr lang="en-US" smtClean="0"/>
              <a:t>8/17/2026</a:t>
            </a:fld>
            <a:endParaRPr lang="en-US"/>
          </a:p>
        </p:txBody>
      </p:sp>
      <p:sp>
        <p:nvSpPr>
          <p:cNvPr id="3" name="Footer Placeholder 2">
            <a:extLst>
              <a:ext uri="{FF2B5EF4-FFF2-40B4-BE49-F238E27FC236}">
                <a16:creationId xmlns:a16="http://schemas.microsoft.com/office/drawing/2014/main" id="{490F24B2-FB10-9FF7-635B-6A487A3E63C9}"/>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79F6EED5-BC17-7170-5634-CF48EE8FFF09}"/>
              </a:ext>
            </a:extLst>
          </p:cNvPr>
          <p:cNvSpPr>
            <a:spLocks noGrp="1"/>
          </p:cNvSpPr>
          <p:nvPr>
            <p:ph type="sldNum" sz="quarter" idx="12"/>
          </p:nvPr>
        </p:nvSpPr>
        <p:spPr/>
        <p:txBody>
          <a:bodyPr/>
          <a:lstStyle/>
          <a:p>
            <a:fld id="{E30AF5A0-43BB-4336-8627-9123B9144D80}" type="slidenum">
              <a:rPr lang="en-US" smtClean="0"/>
              <a:t>14</a:t>
            </a:fld>
            <a:endParaRPr lang="en-US"/>
          </a:p>
        </p:txBody>
      </p:sp>
      <p:sp>
        <p:nvSpPr>
          <p:cNvPr id="6" name="TextBox 5">
            <a:extLst>
              <a:ext uri="{FF2B5EF4-FFF2-40B4-BE49-F238E27FC236}">
                <a16:creationId xmlns:a16="http://schemas.microsoft.com/office/drawing/2014/main" id="{9AC12274-572B-1DB6-4C55-7158DD5E5912}"/>
              </a:ext>
            </a:extLst>
          </p:cNvPr>
          <p:cNvSpPr txBox="1"/>
          <p:nvPr/>
        </p:nvSpPr>
        <p:spPr>
          <a:xfrm>
            <a:off x="715383" y="814851"/>
            <a:ext cx="10690035" cy="1077218"/>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5"/>
              <a:tabLst/>
              <a:defRPr/>
            </a:pPr>
            <a:r>
              <a:rPr kumimoji="0" lang="en-US" sz="3200" b="0" i="0" u="none" strike="noStrike" kern="1200" cap="none" spc="0" normalizeH="0" baseline="0" noProof="0">
                <a:ln>
                  <a:noFill/>
                </a:ln>
                <a:solidFill>
                  <a:srgbClr val="000000"/>
                </a:solidFill>
                <a:effectLst/>
                <a:uLnTx/>
                <a:uFillTx/>
                <a:latin typeface="Segoe UI Semilight" panose="020B0402040204020203" pitchFamily="34" charset="0"/>
                <a:cs typeface="Segoe UI Semilight" panose="020B0402040204020203" pitchFamily="34" charset="0"/>
              </a:rPr>
              <a:t>The NSTU Representative shall direct member requests to the appropriate Local, Regional or Provincial authority. </a:t>
            </a:r>
          </a:p>
        </p:txBody>
      </p:sp>
      <p:graphicFrame>
        <p:nvGraphicFramePr>
          <p:cNvPr id="7" name="Diagram 6">
            <a:extLst>
              <a:ext uri="{FF2B5EF4-FFF2-40B4-BE49-F238E27FC236}">
                <a16:creationId xmlns:a16="http://schemas.microsoft.com/office/drawing/2014/main" id="{C3E9DCD2-111D-1087-7FA9-5897D5F81F59}"/>
              </a:ext>
            </a:extLst>
          </p:cNvPr>
          <p:cNvGraphicFramePr/>
          <p:nvPr>
            <p:extLst>
              <p:ext uri="{D42A27DB-BD31-4B8C-83A1-F6EECF244321}">
                <p14:modId xmlns:p14="http://schemas.microsoft.com/office/powerpoint/2010/main" val="582207247"/>
              </p:ext>
            </p:extLst>
          </p:nvPr>
        </p:nvGraphicFramePr>
        <p:xfrm>
          <a:off x="1032386" y="2034855"/>
          <a:ext cx="10373032" cy="41787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8054427"/>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B71FA10-08DE-D14B-DD74-13C91BA6DB13}"/>
              </a:ext>
            </a:extLst>
          </p:cNvPr>
          <p:cNvSpPr txBox="1"/>
          <p:nvPr/>
        </p:nvSpPr>
        <p:spPr>
          <a:xfrm>
            <a:off x="562128" y="1149350"/>
            <a:ext cx="4345858" cy="2495440"/>
          </a:xfrm>
          <a:prstGeom prst="rect">
            <a:avLst/>
          </a:prstGeom>
        </p:spPr>
        <p:txBody>
          <a:bodyPr vert="horz" lIns="91440" tIns="45720" rIns="91440" bIns="45720" rtlCol="0" anchor="t">
            <a:no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6"/>
              <a:tabLst/>
              <a:defRPr/>
            </a:pPr>
            <a:r>
              <a:rPr kumimoji="0" lang="en-US" sz="3200" b="0" i="0" u="none" strike="noStrike" kern="1200" cap="none" spc="0" normalizeH="0" baseline="0" noProof="0">
                <a:ln>
                  <a:noFill/>
                </a:ln>
                <a:solidFill>
                  <a:srgbClr val="000000"/>
                </a:solidFill>
                <a:effectLst/>
                <a:uLnTx/>
                <a:uFillTx/>
                <a:latin typeface="Segoe UI Semilight" panose="020B0402040204020203" pitchFamily="34" charset="0"/>
                <a:cs typeface="Segoe UI Semilight" panose="020B0402040204020203" pitchFamily="34" charset="0"/>
              </a:rPr>
              <a:t>The NSTU Representative shall encourage new member involvement with Local activities. </a:t>
            </a:r>
          </a:p>
        </p:txBody>
      </p:sp>
      <p:pic>
        <p:nvPicPr>
          <p:cNvPr id="8" name="Picture 7">
            <a:extLst>
              <a:ext uri="{FF2B5EF4-FFF2-40B4-BE49-F238E27FC236}">
                <a16:creationId xmlns:a16="http://schemas.microsoft.com/office/drawing/2014/main" id="{97DA7A61-DA7A-114A-5E65-9BF72853D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3188" y="1149350"/>
            <a:ext cx="6172200" cy="46291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7A96C19D-76C9-D182-438A-EB5071456AE8}"/>
              </a:ext>
            </a:extLst>
          </p:cNvPr>
          <p:cNvSpPr txBox="1"/>
          <p:nvPr/>
        </p:nvSpPr>
        <p:spPr>
          <a:xfrm>
            <a:off x="1707777" y="4018416"/>
            <a:ext cx="3365668" cy="1379494"/>
          </a:xfrm>
          <a:prstGeom prst="rect">
            <a:avLst/>
          </a:prstGeom>
        </p:spPr>
        <p:txBody>
          <a:bodyPr vert="horz" lIns="91440" tIns="45720" rIns="91440" bIns="45720" rtlCol="0">
            <a:noAutofit/>
          </a:bodyPr>
          <a:lstStyle/>
          <a:p>
            <a:pPr>
              <a:lnSpc>
                <a:spcPct val="110000"/>
              </a:lnSpc>
              <a:spcBef>
                <a:spcPts val="1000"/>
              </a:spcBef>
            </a:pPr>
            <a:r>
              <a:rPr lang="en-US" sz="2200" kern="1200">
                <a:latin typeface="Segoe UI" panose="020B0502040204020203" pitchFamily="34" charset="0"/>
                <a:cs typeface="Segoe UI" panose="020B0502040204020203" pitchFamily="34" charset="0"/>
              </a:rPr>
              <a:t>Let’s take some time to share how this might be done.</a:t>
            </a:r>
          </a:p>
        </p:txBody>
      </p:sp>
      <p:sp>
        <p:nvSpPr>
          <p:cNvPr id="2" name="Date Placeholder 1">
            <a:extLst>
              <a:ext uri="{FF2B5EF4-FFF2-40B4-BE49-F238E27FC236}">
                <a16:creationId xmlns:a16="http://schemas.microsoft.com/office/drawing/2014/main" id="{6F06783C-50F8-9E5F-2EC2-9AC1E04CD78B}"/>
              </a:ext>
            </a:extLst>
          </p:cNvPr>
          <p:cNvSpPr>
            <a:spLocks noGrp="1"/>
          </p:cNvSpPr>
          <p:nvPr>
            <p:ph type="dt" sz="half" idx="10"/>
          </p:nvPr>
        </p:nvSpPr>
        <p:spPr>
          <a:xfrm>
            <a:off x="8369448" y="6356350"/>
            <a:ext cx="2592594" cy="365125"/>
          </a:xfrm>
        </p:spPr>
        <p:txBody>
          <a:bodyPr vert="horz" lIns="91440" tIns="45720" rIns="91440" bIns="45720" rtlCol="0" anchor="ctr">
            <a:normAutofit/>
          </a:bodyPr>
          <a:lstStyle/>
          <a:p>
            <a:pPr>
              <a:spcAft>
                <a:spcPts val="600"/>
              </a:spcAft>
            </a:pPr>
            <a:fld id="{C758772D-833F-4557-AAA2-0024E0BC2343}" type="datetime1">
              <a:rPr lang="en-US" smtClean="0"/>
              <a:pPr>
                <a:spcAft>
                  <a:spcPts val="600"/>
                </a:spcAft>
              </a:pPr>
              <a:t>8/17/2026</a:t>
            </a:fld>
            <a:endParaRPr lang="en-US"/>
          </a:p>
        </p:txBody>
      </p:sp>
      <p:sp>
        <p:nvSpPr>
          <p:cNvPr id="3" name="Footer Placeholder 2">
            <a:extLst>
              <a:ext uri="{FF2B5EF4-FFF2-40B4-BE49-F238E27FC236}">
                <a16:creationId xmlns:a16="http://schemas.microsoft.com/office/drawing/2014/main" id="{A4374909-EBA4-57AC-2A8D-53498D6D9DD8}"/>
              </a:ext>
            </a:extLst>
          </p:cNvPr>
          <p:cNvSpPr>
            <a:spLocks noGrp="1"/>
          </p:cNvSpPr>
          <p:nvPr>
            <p:ph type="ftr" sz="quarter" idx="11"/>
          </p:nvPr>
        </p:nvSpPr>
        <p:spPr>
          <a:xfrm>
            <a:off x="715383" y="6356350"/>
            <a:ext cx="4539727" cy="365125"/>
          </a:xfrm>
        </p:spPr>
        <p:txBody>
          <a:bodyPr vert="horz" lIns="91440" tIns="45720" rIns="91440" bIns="45720" rtlCol="0" anchor="ctr">
            <a:normAutofit/>
          </a:bodyPr>
          <a:lstStyle/>
          <a:p>
            <a:pPr>
              <a:lnSpc>
                <a:spcPct val="90000"/>
              </a:lnSpc>
              <a:spcAft>
                <a:spcPts val="600"/>
              </a:spcAft>
            </a:pPr>
            <a:r>
              <a:rPr lang="en-US" sz="700" kern="1200">
                <a:latin typeface="+mj-lt"/>
                <a:ea typeface="+mn-ea"/>
                <a:cs typeface="+mn-cs"/>
              </a:rPr>
              <a:t>
              </a:t>
            </a:r>
          </a:p>
        </p:txBody>
      </p:sp>
      <p:sp>
        <p:nvSpPr>
          <p:cNvPr id="4" name="Slide Number Placeholder 3">
            <a:extLst>
              <a:ext uri="{FF2B5EF4-FFF2-40B4-BE49-F238E27FC236}">
                <a16:creationId xmlns:a16="http://schemas.microsoft.com/office/drawing/2014/main" id="{1E849DBA-DF38-F7D6-51B0-EE055B3A3F37}"/>
              </a:ext>
            </a:extLst>
          </p:cNvPr>
          <p:cNvSpPr>
            <a:spLocks noGrp="1"/>
          </p:cNvSpPr>
          <p:nvPr>
            <p:ph type="sldNum" sz="quarter" idx="12"/>
          </p:nvPr>
        </p:nvSpPr>
        <p:spPr>
          <a:xfrm>
            <a:off x="10919012" y="6356350"/>
            <a:ext cx="672354" cy="365125"/>
          </a:xfrm>
        </p:spPr>
        <p:txBody>
          <a:bodyPr vert="horz" lIns="91440" tIns="45720" rIns="91440" bIns="45720" rtlCol="0" anchor="ctr">
            <a:normAutofit/>
          </a:bodyPr>
          <a:lstStyle/>
          <a:p>
            <a:pPr>
              <a:lnSpc>
                <a:spcPct val="90000"/>
              </a:lnSpc>
              <a:spcAft>
                <a:spcPts val="600"/>
              </a:spcAft>
            </a:pPr>
            <a:fld id="{E30AF5A0-43BB-4336-8627-9123B9144D80}" type="slidenum">
              <a:rPr lang="en-US" smtClean="0"/>
              <a:pPr>
                <a:lnSpc>
                  <a:spcPct val="90000"/>
                </a:lnSpc>
                <a:spcAft>
                  <a:spcPts val="600"/>
                </a:spcAft>
              </a:pPr>
              <a:t>15</a:t>
            </a:fld>
            <a:endParaRPr lang="en-US"/>
          </a:p>
        </p:txBody>
      </p:sp>
      <p:pic>
        <p:nvPicPr>
          <p:cNvPr id="10" name="Picture 9" descr="Stopwatch clipart vector art and illustration | Premium AI-generated vector">
            <a:extLst>
              <a:ext uri="{FF2B5EF4-FFF2-40B4-BE49-F238E27FC236}">
                <a16:creationId xmlns:a16="http://schemas.microsoft.com/office/drawing/2014/main" id="{9C61A4B1-D7FB-C225-80F3-6F5F07993E25}"/>
              </a:ext>
            </a:extLst>
          </p:cNvPr>
          <p:cNvPicPr>
            <a:picLocks noChangeAspect="1"/>
          </p:cNvPicPr>
          <p:nvPr/>
        </p:nvPicPr>
        <p:blipFill>
          <a:blip r:embed="rId3"/>
          <a:stretch>
            <a:fillRect/>
          </a:stretch>
        </p:blipFill>
        <p:spPr>
          <a:xfrm>
            <a:off x="641555" y="4018416"/>
            <a:ext cx="1174377" cy="1107142"/>
          </a:xfrm>
          <a:prstGeom prst="rect">
            <a:avLst/>
          </a:prstGeom>
        </p:spPr>
      </p:pic>
    </p:spTree>
    <p:extLst>
      <p:ext uri="{BB962C8B-B14F-4D97-AF65-F5344CB8AC3E}">
        <p14:creationId xmlns:p14="http://schemas.microsoft.com/office/powerpoint/2010/main" val="855464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DCBB12-17B3-A41C-B27C-C38FFEEB632C}"/>
              </a:ext>
            </a:extLst>
          </p:cNvPr>
          <p:cNvPicPr>
            <a:picLocks noChangeAspect="1"/>
          </p:cNvPicPr>
          <p:nvPr/>
        </p:nvPicPr>
        <p:blipFill>
          <a:blip r:embed="rId2">
            <a:alphaModFix amt="15000"/>
          </a:blip>
          <a:stretch>
            <a:fillRect/>
          </a:stretch>
        </p:blipFill>
        <p:spPr>
          <a:xfrm>
            <a:off x="442" y="765396"/>
            <a:ext cx="11253219" cy="5378824"/>
          </a:xfrm>
          <a:prstGeom prst="rect">
            <a:avLst/>
          </a:prstGeom>
        </p:spPr>
      </p:pic>
      <p:sp>
        <p:nvSpPr>
          <p:cNvPr id="2" name="Date Placeholder 1">
            <a:extLst>
              <a:ext uri="{FF2B5EF4-FFF2-40B4-BE49-F238E27FC236}">
                <a16:creationId xmlns:a16="http://schemas.microsoft.com/office/drawing/2014/main" id="{0741C57C-FBBF-5DF0-AE70-41957068B647}"/>
              </a:ext>
            </a:extLst>
          </p:cNvPr>
          <p:cNvSpPr>
            <a:spLocks noGrp="1"/>
          </p:cNvSpPr>
          <p:nvPr>
            <p:ph type="dt" sz="half" idx="10"/>
          </p:nvPr>
        </p:nvSpPr>
        <p:spPr>
          <a:xfrm>
            <a:off x="8369448" y="6356350"/>
            <a:ext cx="2592594" cy="365125"/>
          </a:xfrm>
        </p:spPr>
        <p:txBody>
          <a:bodyPr vert="horz" lIns="91440" tIns="45720" rIns="91440" bIns="45720" rtlCol="0" anchor="ctr">
            <a:normAutofit/>
          </a:bodyPr>
          <a:lstStyle/>
          <a:p>
            <a:pPr>
              <a:spcAft>
                <a:spcPts val="600"/>
              </a:spcAft>
            </a:pPr>
            <a:fld id="{FD4694CD-8102-4CB2-8210-6F80FA2582A5}" type="datetime1">
              <a:rPr lang="en-US" smtClean="0"/>
              <a:pPr>
                <a:spcAft>
                  <a:spcPts val="600"/>
                </a:spcAft>
              </a:pPr>
              <a:t>8/17/2026</a:t>
            </a:fld>
            <a:endParaRPr lang="en-US"/>
          </a:p>
        </p:txBody>
      </p:sp>
      <p:sp>
        <p:nvSpPr>
          <p:cNvPr id="3" name="Footer Placeholder 2">
            <a:extLst>
              <a:ext uri="{FF2B5EF4-FFF2-40B4-BE49-F238E27FC236}">
                <a16:creationId xmlns:a16="http://schemas.microsoft.com/office/drawing/2014/main" id="{BC1891BB-2563-42DA-C7B0-561DA6E367AF}"/>
              </a:ext>
            </a:extLst>
          </p:cNvPr>
          <p:cNvSpPr>
            <a:spLocks noGrp="1"/>
          </p:cNvSpPr>
          <p:nvPr>
            <p:ph type="ftr" sz="quarter" idx="11"/>
          </p:nvPr>
        </p:nvSpPr>
        <p:spPr>
          <a:xfrm>
            <a:off x="715383" y="6356350"/>
            <a:ext cx="4539727" cy="365125"/>
          </a:xfrm>
        </p:spPr>
        <p:txBody>
          <a:bodyPr vert="horz" lIns="91440" tIns="45720" rIns="91440" bIns="45720" rtlCol="0" anchor="ctr">
            <a:normAutofit/>
          </a:bodyPr>
          <a:lstStyle/>
          <a:p>
            <a:pPr>
              <a:lnSpc>
                <a:spcPct val="90000"/>
              </a:lnSpc>
              <a:spcAft>
                <a:spcPts val="600"/>
              </a:spcAft>
            </a:pPr>
            <a:r>
              <a:rPr lang="en-US" sz="700" kern="1200">
                <a:latin typeface="+mj-lt"/>
                <a:ea typeface="+mn-ea"/>
                <a:cs typeface="+mn-cs"/>
              </a:rPr>
              <a:t>
              </a:t>
            </a:r>
          </a:p>
        </p:txBody>
      </p:sp>
      <p:sp>
        <p:nvSpPr>
          <p:cNvPr id="4" name="Slide Number Placeholder 3">
            <a:extLst>
              <a:ext uri="{FF2B5EF4-FFF2-40B4-BE49-F238E27FC236}">
                <a16:creationId xmlns:a16="http://schemas.microsoft.com/office/drawing/2014/main" id="{771F9AE4-9B92-6191-DE93-FA1294932D3D}"/>
              </a:ext>
            </a:extLst>
          </p:cNvPr>
          <p:cNvSpPr>
            <a:spLocks noGrp="1"/>
          </p:cNvSpPr>
          <p:nvPr>
            <p:ph type="sldNum" sz="quarter" idx="12"/>
          </p:nvPr>
        </p:nvSpPr>
        <p:spPr>
          <a:xfrm>
            <a:off x="10919012" y="6356350"/>
            <a:ext cx="672354" cy="365125"/>
          </a:xfrm>
        </p:spPr>
        <p:txBody>
          <a:bodyPr vert="horz" lIns="91440" tIns="45720" rIns="91440" bIns="45720" rtlCol="0" anchor="ctr">
            <a:normAutofit/>
          </a:bodyPr>
          <a:lstStyle/>
          <a:p>
            <a:pPr>
              <a:lnSpc>
                <a:spcPct val="90000"/>
              </a:lnSpc>
              <a:spcAft>
                <a:spcPts val="600"/>
              </a:spcAft>
            </a:pPr>
            <a:fld id="{E30AF5A0-43BB-4336-8627-9123B9144D80}" type="slidenum">
              <a:rPr lang="en-US" smtClean="0"/>
              <a:pPr>
                <a:lnSpc>
                  <a:spcPct val="90000"/>
                </a:lnSpc>
                <a:spcAft>
                  <a:spcPts val="600"/>
                </a:spcAft>
              </a:pPr>
              <a:t>16</a:t>
            </a:fld>
            <a:endParaRPr lang="en-US"/>
          </a:p>
        </p:txBody>
      </p:sp>
      <p:sp>
        <p:nvSpPr>
          <p:cNvPr id="7" name="TextBox 6">
            <a:extLst>
              <a:ext uri="{FF2B5EF4-FFF2-40B4-BE49-F238E27FC236}">
                <a16:creationId xmlns:a16="http://schemas.microsoft.com/office/drawing/2014/main" id="{15B72FF9-0FED-DD80-8999-E3AE7439F85A}"/>
              </a:ext>
            </a:extLst>
          </p:cNvPr>
          <p:cNvSpPr txBox="1"/>
          <p:nvPr/>
        </p:nvSpPr>
        <p:spPr>
          <a:xfrm>
            <a:off x="716498" y="2047590"/>
            <a:ext cx="10657059" cy="2764153"/>
          </a:xfrm>
          <a:prstGeom prst="rect">
            <a:avLst/>
          </a:prstGeom>
        </p:spPr>
        <p:txBody>
          <a:bodyPr vert="horz" lIns="91440" tIns="45720" rIns="91440" bIns="45720" rtlCol="0" anchor="b">
            <a:noAutofit/>
          </a:bodyPr>
          <a:lstStyle/>
          <a:p>
            <a:pPr>
              <a:spcBef>
                <a:spcPts val="1000"/>
              </a:spcBef>
            </a:pPr>
            <a:r>
              <a:rPr lang="en-US" sz="2400" kern="1200">
                <a:latin typeface="Segoe UI"/>
                <a:cs typeface="Segoe UI"/>
              </a:rPr>
              <a:t>The Local Executive rely on the NSTU site Representative </a:t>
            </a:r>
            <a:r>
              <a:rPr lang="en-US" sz="2400">
                <a:latin typeface="Segoe UI"/>
                <a:cs typeface="Segoe UI"/>
              </a:rPr>
              <a:t>being in attendance for the Local meetings</a:t>
            </a:r>
            <a:r>
              <a:rPr lang="en-US" sz="2400" kern="1200">
                <a:latin typeface="Segoe UI"/>
                <a:cs typeface="Segoe UI"/>
              </a:rPr>
              <a:t>.  </a:t>
            </a:r>
            <a:r>
              <a:rPr lang="en-US" sz="2400">
                <a:latin typeface="Segoe UI"/>
                <a:cs typeface="Segoe UI"/>
              </a:rPr>
              <a:t>In addition to sharing the concerns/questions from the school site, the Local Executive use the local meeting agenda to share important updates, deadlines and other relevant information.  The NSTU Representative plays an important role in getting information in the hands of the members at their site. This is particularly important in a year where there is collective bargaining taking place.</a:t>
            </a:r>
            <a:endParaRPr lang="en-US" sz="2400" kern="1200">
              <a:latin typeface="Segoe UI"/>
              <a:cs typeface="Segoe UI"/>
            </a:endParaRPr>
          </a:p>
        </p:txBody>
      </p:sp>
      <p:sp>
        <p:nvSpPr>
          <p:cNvPr id="8" name="TextBox 7">
            <a:extLst>
              <a:ext uri="{FF2B5EF4-FFF2-40B4-BE49-F238E27FC236}">
                <a16:creationId xmlns:a16="http://schemas.microsoft.com/office/drawing/2014/main" id="{9E819619-2936-E8E7-B8FA-6F91F90ED780}"/>
              </a:ext>
            </a:extLst>
          </p:cNvPr>
          <p:cNvSpPr txBox="1"/>
          <p:nvPr/>
        </p:nvSpPr>
        <p:spPr>
          <a:xfrm>
            <a:off x="872265" y="770021"/>
            <a:ext cx="10506189" cy="1077218"/>
          </a:xfrm>
          <a:prstGeom prst="rect">
            <a:avLst/>
          </a:prstGeom>
          <a:noFill/>
        </p:spPr>
        <p:txBody>
          <a:bodyPr wrap="square" lIns="91440" tIns="45720" rIns="91440" bIns="45720" anchor="t">
            <a:spAutoFit/>
          </a:bodyPr>
          <a:lstStyle/>
          <a:p>
            <a:pPr marL="457200" indent="-457200">
              <a:buFont typeface="+mj-lt"/>
              <a:buAutoNum type="arabicPeriod" startAt="7"/>
            </a:pPr>
            <a:r>
              <a:rPr lang="en-US" sz="3200">
                <a:latin typeface="Segoe UI Semilight"/>
                <a:cs typeface="Segoe UI Semilight"/>
              </a:rPr>
              <a:t>The NSTU Representative shall attend General Meetings of the Local</a:t>
            </a:r>
          </a:p>
        </p:txBody>
      </p:sp>
    </p:spTree>
    <p:extLst>
      <p:ext uri="{BB962C8B-B14F-4D97-AF65-F5344CB8AC3E}">
        <p14:creationId xmlns:p14="http://schemas.microsoft.com/office/powerpoint/2010/main" val="1097313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DEFAB-1DD9-E867-A4A4-633966D74557}"/>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38D26331-A485-A958-8B8D-091F82641015}"/>
              </a:ext>
            </a:extLst>
          </p:cNvPr>
          <p:cNvSpPr>
            <a:spLocks noGrp="1"/>
          </p:cNvSpPr>
          <p:nvPr>
            <p:ph type="dt" sz="half" idx="10"/>
          </p:nvPr>
        </p:nvSpPr>
        <p:spPr/>
        <p:txBody>
          <a:bodyPr/>
          <a:lstStyle/>
          <a:p>
            <a:fld id="{B5E75177-A913-4B26-A075-BC555B01BCC7}" type="datetime1">
              <a:rPr lang="en-US" smtClean="0"/>
              <a:t>8/17/2026</a:t>
            </a:fld>
            <a:endParaRPr lang="en-US"/>
          </a:p>
        </p:txBody>
      </p:sp>
      <p:sp>
        <p:nvSpPr>
          <p:cNvPr id="3" name="Footer Placeholder 2">
            <a:extLst>
              <a:ext uri="{FF2B5EF4-FFF2-40B4-BE49-F238E27FC236}">
                <a16:creationId xmlns:a16="http://schemas.microsoft.com/office/drawing/2014/main" id="{FFB03ECD-8A82-F682-4D7B-9D687B81FE66}"/>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E0BAF668-0011-57FE-DA68-2536AE58B070}"/>
              </a:ext>
            </a:extLst>
          </p:cNvPr>
          <p:cNvSpPr>
            <a:spLocks noGrp="1"/>
          </p:cNvSpPr>
          <p:nvPr>
            <p:ph type="sldNum" sz="quarter" idx="12"/>
          </p:nvPr>
        </p:nvSpPr>
        <p:spPr/>
        <p:txBody>
          <a:bodyPr/>
          <a:lstStyle/>
          <a:p>
            <a:fld id="{E30AF5A0-43BB-4336-8627-9123B9144D80}" type="slidenum">
              <a:rPr lang="en-US" smtClean="0"/>
              <a:t>17</a:t>
            </a:fld>
            <a:endParaRPr lang="en-US"/>
          </a:p>
        </p:txBody>
      </p:sp>
      <p:sp>
        <p:nvSpPr>
          <p:cNvPr id="6" name="TextBox 5">
            <a:extLst>
              <a:ext uri="{FF2B5EF4-FFF2-40B4-BE49-F238E27FC236}">
                <a16:creationId xmlns:a16="http://schemas.microsoft.com/office/drawing/2014/main" id="{A5D57C9A-647D-6A44-920F-90950714FF8E}"/>
              </a:ext>
            </a:extLst>
          </p:cNvPr>
          <p:cNvSpPr txBox="1"/>
          <p:nvPr/>
        </p:nvSpPr>
        <p:spPr>
          <a:xfrm>
            <a:off x="715383" y="632441"/>
            <a:ext cx="10778527" cy="1384995"/>
          </a:xfrm>
          <a:prstGeom prst="rect">
            <a:avLst/>
          </a:prstGeom>
          <a:noFill/>
        </p:spPr>
        <p:txBody>
          <a:bodyPr wrap="square" lIns="91440" tIns="45720" rIns="91440" bIns="45720" anchor="t">
            <a:spAutoFit/>
          </a:bodyPr>
          <a:lstStyle/>
          <a:p>
            <a:endParaRPr lang="en-US" sz="2000">
              <a:latin typeface="Segoe UI" panose="020B0502040204020203" pitchFamily="34" charset="0"/>
              <a:cs typeface="Segoe UI" panose="020B0502040204020203" pitchFamily="34" charset="0"/>
            </a:endParaRPr>
          </a:p>
          <a:p>
            <a:pPr marL="457200" indent="-457200">
              <a:buFont typeface="+mj-lt"/>
              <a:buAutoNum type="arabicPeriod" startAt="8"/>
            </a:pPr>
            <a:r>
              <a:rPr lang="en-US" sz="3200">
                <a:latin typeface="Segoe UI Semilight"/>
                <a:cs typeface="Segoe UI Semilight"/>
              </a:rPr>
              <a:t>The NSTU Representative shall post agendas for General Meetings of the Local</a:t>
            </a:r>
          </a:p>
        </p:txBody>
      </p:sp>
      <p:sp>
        <p:nvSpPr>
          <p:cNvPr id="8" name="TextBox 7">
            <a:extLst>
              <a:ext uri="{FF2B5EF4-FFF2-40B4-BE49-F238E27FC236}">
                <a16:creationId xmlns:a16="http://schemas.microsoft.com/office/drawing/2014/main" id="{9F5C2813-8726-BFB3-DD0A-B02CCEC023F0}"/>
              </a:ext>
            </a:extLst>
          </p:cNvPr>
          <p:cNvSpPr txBox="1"/>
          <p:nvPr/>
        </p:nvSpPr>
        <p:spPr>
          <a:xfrm>
            <a:off x="715383" y="2595716"/>
            <a:ext cx="10875983" cy="1200329"/>
          </a:xfrm>
          <a:prstGeom prst="rect">
            <a:avLst/>
          </a:prstGeom>
          <a:noFill/>
        </p:spPr>
        <p:txBody>
          <a:bodyPr wrap="square" lIns="91440" tIns="45720" rIns="91440" bIns="45720" rtlCol="0" anchor="t">
            <a:spAutoFit/>
          </a:bodyPr>
          <a:lstStyle/>
          <a:p>
            <a:r>
              <a:rPr lang="en-US" sz="2400">
                <a:latin typeface="Segoe UI"/>
                <a:cs typeface="Segoe UI"/>
              </a:rPr>
              <a:t>An agenda may be distributed electronically in advance by the Local President, Secretary, or Communications representative and shared by the NSTU Rep — encouraging broader member attendance at meetings.</a:t>
            </a:r>
            <a:endParaRPr lang="en-CA" sz="2400">
              <a:latin typeface="Segoe UI"/>
              <a:cs typeface="Segoe UI"/>
            </a:endParaRPr>
          </a:p>
        </p:txBody>
      </p:sp>
      <p:pic>
        <p:nvPicPr>
          <p:cNvPr id="9" name="Picture 8">
            <a:extLst>
              <a:ext uri="{FF2B5EF4-FFF2-40B4-BE49-F238E27FC236}">
                <a16:creationId xmlns:a16="http://schemas.microsoft.com/office/drawing/2014/main" id="{9A9B4991-5ABE-8335-B177-BFADD1936BCE}"/>
              </a:ext>
            </a:extLst>
          </p:cNvPr>
          <p:cNvPicPr>
            <a:picLocks noChangeAspect="1"/>
          </p:cNvPicPr>
          <p:nvPr/>
        </p:nvPicPr>
        <p:blipFill>
          <a:blip r:embed="rId3">
            <a:alphaModFix amt="15000"/>
          </a:blip>
          <a:stretch>
            <a:fillRect/>
          </a:stretch>
        </p:blipFill>
        <p:spPr>
          <a:xfrm>
            <a:off x="4557334" y="721052"/>
            <a:ext cx="7634666" cy="5415896"/>
          </a:xfrm>
          <a:prstGeom prst="rect">
            <a:avLst/>
          </a:prstGeom>
        </p:spPr>
      </p:pic>
    </p:spTree>
    <p:extLst>
      <p:ext uri="{BB962C8B-B14F-4D97-AF65-F5344CB8AC3E}">
        <p14:creationId xmlns:p14="http://schemas.microsoft.com/office/powerpoint/2010/main" val="3885613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4F4B3-D571-3CCD-406B-A0E6958F4E28}"/>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70A381C3-6B7A-1A02-A0E0-D93026C3B2D9}"/>
              </a:ext>
            </a:extLst>
          </p:cNvPr>
          <p:cNvSpPr>
            <a:spLocks noGrp="1"/>
          </p:cNvSpPr>
          <p:nvPr>
            <p:ph type="dt" sz="half" idx="10"/>
          </p:nvPr>
        </p:nvSpPr>
        <p:spPr/>
        <p:txBody>
          <a:bodyPr/>
          <a:lstStyle/>
          <a:p>
            <a:fld id="{C6A8EE51-9AAF-463B-B85B-15178855F896}" type="datetime1">
              <a:rPr lang="en-US" smtClean="0"/>
              <a:t>8/17/2026</a:t>
            </a:fld>
            <a:endParaRPr lang="en-US"/>
          </a:p>
        </p:txBody>
      </p:sp>
      <p:sp>
        <p:nvSpPr>
          <p:cNvPr id="3" name="Footer Placeholder 2">
            <a:extLst>
              <a:ext uri="{FF2B5EF4-FFF2-40B4-BE49-F238E27FC236}">
                <a16:creationId xmlns:a16="http://schemas.microsoft.com/office/drawing/2014/main" id="{FAE92757-5516-22EA-E25A-6A12AB28C02B}"/>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E14B29F5-59D7-9462-2D30-66145B43A2B6}"/>
              </a:ext>
            </a:extLst>
          </p:cNvPr>
          <p:cNvSpPr>
            <a:spLocks noGrp="1"/>
          </p:cNvSpPr>
          <p:nvPr>
            <p:ph type="sldNum" sz="quarter" idx="12"/>
          </p:nvPr>
        </p:nvSpPr>
        <p:spPr/>
        <p:txBody>
          <a:bodyPr/>
          <a:lstStyle/>
          <a:p>
            <a:fld id="{E30AF5A0-43BB-4336-8627-9123B9144D80}" type="slidenum">
              <a:rPr lang="en-US" smtClean="0"/>
              <a:t>18</a:t>
            </a:fld>
            <a:endParaRPr lang="en-US"/>
          </a:p>
        </p:txBody>
      </p:sp>
      <p:sp>
        <p:nvSpPr>
          <p:cNvPr id="6" name="TextBox 5">
            <a:extLst>
              <a:ext uri="{FF2B5EF4-FFF2-40B4-BE49-F238E27FC236}">
                <a16:creationId xmlns:a16="http://schemas.microsoft.com/office/drawing/2014/main" id="{98936F8D-44B7-C587-7EB9-56C06DC5F404}"/>
              </a:ext>
            </a:extLst>
          </p:cNvPr>
          <p:cNvSpPr txBox="1"/>
          <p:nvPr/>
        </p:nvSpPr>
        <p:spPr>
          <a:xfrm>
            <a:off x="715382" y="937242"/>
            <a:ext cx="10875983" cy="1569660"/>
          </a:xfrm>
          <a:prstGeom prst="rect">
            <a:avLst/>
          </a:prstGeom>
          <a:noFill/>
        </p:spPr>
        <p:txBody>
          <a:bodyPr wrap="square">
            <a:spAutoFit/>
          </a:bodyPr>
          <a:lstStyle/>
          <a:p>
            <a:pPr marL="457200" indent="-457200">
              <a:buFont typeface="+mj-lt"/>
              <a:buAutoNum type="arabicPeriod" startAt="9"/>
            </a:pPr>
            <a:r>
              <a:rPr lang="en-US" sz="3200">
                <a:latin typeface="Segoe UI Semilight" panose="020B0402040204020203" pitchFamily="34" charset="0"/>
                <a:cs typeface="Segoe UI Semilight" panose="020B0402040204020203" pitchFamily="34" charset="0"/>
              </a:rPr>
              <a:t>The NSTU Representative shall distribute material received from the Local, Regional or Provincial NSTU to members on site. </a:t>
            </a:r>
            <a:endParaRPr lang="en-CA" sz="3200">
              <a:latin typeface="Segoe UI Semilight" panose="020B0402040204020203" pitchFamily="34" charset="0"/>
              <a:cs typeface="Segoe UI Semilight" panose="020B0402040204020203" pitchFamily="34" charset="0"/>
            </a:endParaRPr>
          </a:p>
        </p:txBody>
      </p:sp>
      <p:sp>
        <p:nvSpPr>
          <p:cNvPr id="8" name="TextBox 7">
            <a:extLst>
              <a:ext uri="{FF2B5EF4-FFF2-40B4-BE49-F238E27FC236}">
                <a16:creationId xmlns:a16="http://schemas.microsoft.com/office/drawing/2014/main" id="{3E3918A4-5EAD-E7C9-0448-01833D01F272}"/>
              </a:ext>
            </a:extLst>
          </p:cNvPr>
          <p:cNvSpPr txBox="1"/>
          <p:nvPr/>
        </p:nvSpPr>
        <p:spPr>
          <a:xfrm>
            <a:off x="742112" y="2663031"/>
            <a:ext cx="6349915" cy="3693319"/>
          </a:xfrm>
          <a:prstGeom prst="rect">
            <a:avLst/>
          </a:prstGeom>
          <a:noFill/>
        </p:spPr>
        <p:txBody>
          <a:bodyPr wrap="square" rtlCol="0">
            <a:spAutoFit/>
          </a:bodyPr>
          <a:lstStyle/>
          <a:p>
            <a:pPr marL="342900" indent="-342900">
              <a:buFont typeface="Arial" panose="020B0604020202020204" pitchFamily="34" charset="0"/>
              <a:buChar char="•"/>
            </a:pPr>
            <a:r>
              <a:rPr lang="en-CA" sz="2200">
                <a:latin typeface="Segoe UI" panose="020B0502040204020203" pitchFamily="34" charset="0"/>
                <a:cs typeface="Segoe UI" panose="020B0502040204020203" pitchFamily="34" charset="0"/>
              </a:rPr>
              <a:t>Electronic distribution and “hard-copy” materials on the NSTU bulletin board at your site</a:t>
            </a:r>
          </a:p>
          <a:p>
            <a:pPr marL="342900" indent="-342900">
              <a:buFont typeface="Arial" panose="020B0604020202020204" pitchFamily="34" charset="0"/>
              <a:buChar char="•"/>
            </a:pPr>
            <a:r>
              <a:rPr lang="en-CA" sz="2200">
                <a:latin typeface="Segoe UI" panose="020B0502040204020203" pitchFamily="34" charset="0"/>
                <a:cs typeface="Segoe UI" panose="020B0502040204020203" pitchFamily="34" charset="0"/>
              </a:rPr>
              <a:t>Promotional posters for NSTU sponsored events, contests, etc. (Local, Regional and Provincial) </a:t>
            </a:r>
          </a:p>
          <a:p>
            <a:pPr marL="342900" indent="-342900">
              <a:buFont typeface="Arial" panose="020B0604020202020204" pitchFamily="34" charset="0"/>
              <a:buChar char="•"/>
            </a:pPr>
            <a:r>
              <a:rPr lang="en-CA" sz="2200">
                <a:latin typeface="Segoe UI" panose="020B0502040204020203" pitchFamily="34" charset="0"/>
                <a:cs typeface="Segoe UI" panose="020B0502040204020203" pitchFamily="34" charset="0"/>
              </a:rPr>
              <a:t>Campaign materials leading up to elections</a:t>
            </a:r>
          </a:p>
          <a:p>
            <a:pPr marL="342900" indent="-342900">
              <a:buFont typeface="Arial" panose="020B0604020202020204" pitchFamily="34" charset="0"/>
              <a:buChar char="•"/>
            </a:pPr>
            <a:r>
              <a:rPr lang="en-CA" sz="2200">
                <a:latin typeface="Segoe UI" panose="020B0502040204020203" pitchFamily="34" charset="0"/>
                <a:cs typeface="Segoe UI" panose="020B0502040204020203" pitchFamily="34" charset="0"/>
              </a:rPr>
              <a:t>Voting cards</a:t>
            </a:r>
          </a:p>
          <a:p>
            <a:pPr marL="342900" indent="-342900">
              <a:buFont typeface="Arial" panose="020B0604020202020204" pitchFamily="34" charset="0"/>
              <a:buChar char="•"/>
            </a:pPr>
            <a:r>
              <a:rPr lang="en-CA" sz="2200">
                <a:latin typeface="Segoe UI" panose="020B0502040204020203" pitchFamily="34" charset="0"/>
                <a:cs typeface="Segoe UI" panose="020B0502040204020203" pitchFamily="34" charset="0"/>
              </a:rPr>
              <a:t>Othe information from the NSTU</a:t>
            </a:r>
          </a:p>
          <a:p>
            <a:endParaRPr lang="en-CA"/>
          </a:p>
          <a:p>
            <a:endParaRPr lang="en-CA"/>
          </a:p>
        </p:txBody>
      </p:sp>
      <p:pic>
        <p:nvPicPr>
          <p:cNvPr id="5" name="Picture 4">
            <a:extLst>
              <a:ext uri="{FF2B5EF4-FFF2-40B4-BE49-F238E27FC236}">
                <a16:creationId xmlns:a16="http://schemas.microsoft.com/office/drawing/2014/main" id="{4F99387A-217E-1A82-B6EA-7AC373E22D3C}"/>
              </a:ext>
            </a:extLst>
          </p:cNvPr>
          <p:cNvPicPr>
            <a:picLocks noChangeAspect="1"/>
          </p:cNvPicPr>
          <p:nvPr/>
        </p:nvPicPr>
        <p:blipFill>
          <a:blip r:embed="rId3">
            <a:extLst>
              <a:ext uri="{BEBA8EAE-BF5A-486C-A8C5-ECC9F3942E4B}">
                <a14:imgProps xmlns:a14="http://schemas.microsoft.com/office/drawing/2010/main">
                  <a14:imgLayer r:embed="rId4">
                    <a14:imgEffect>
                      <a14:saturation sat="150000"/>
                    </a14:imgEffect>
                    <a14:imgEffect>
                      <a14:brightnessContrast bright="-4000"/>
                    </a14:imgEffect>
                  </a14:imgLayer>
                </a14:imgProps>
              </a:ext>
            </a:extLst>
          </a:blip>
          <a:stretch>
            <a:fillRect/>
          </a:stretch>
        </p:blipFill>
        <p:spPr>
          <a:xfrm>
            <a:off x="7092027" y="2663031"/>
            <a:ext cx="4163162" cy="26999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83872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3D404-BE86-232F-B012-5B1EC5A0CC1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933E6C4-1EC3-7102-FBF0-E076833F2E4D}"/>
              </a:ext>
            </a:extLst>
          </p:cNvPr>
          <p:cNvPicPr>
            <a:picLocks noChangeAspect="1"/>
          </p:cNvPicPr>
          <p:nvPr/>
        </p:nvPicPr>
        <p:blipFill>
          <a:blip r:embed="rId3"/>
          <a:stretch>
            <a:fillRect/>
          </a:stretch>
        </p:blipFill>
        <p:spPr>
          <a:xfrm>
            <a:off x="8760668" y="2453814"/>
            <a:ext cx="3135498" cy="2923984"/>
          </a:xfrm>
          <a:prstGeom prst="rect">
            <a:avLst/>
          </a:prstGeom>
        </p:spPr>
      </p:pic>
      <p:sp>
        <p:nvSpPr>
          <p:cNvPr id="2" name="Date Placeholder 1">
            <a:extLst>
              <a:ext uri="{FF2B5EF4-FFF2-40B4-BE49-F238E27FC236}">
                <a16:creationId xmlns:a16="http://schemas.microsoft.com/office/drawing/2014/main" id="{00EFEBEE-EA7B-D423-37AE-5DD06B27657F}"/>
              </a:ext>
            </a:extLst>
          </p:cNvPr>
          <p:cNvSpPr>
            <a:spLocks noGrp="1"/>
          </p:cNvSpPr>
          <p:nvPr>
            <p:ph type="dt" sz="half" idx="10"/>
          </p:nvPr>
        </p:nvSpPr>
        <p:spPr/>
        <p:txBody>
          <a:bodyPr/>
          <a:lstStyle/>
          <a:p>
            <a:fld id="{B5E75177-A913-4B26-A075-BC555B01BCC7}" type="datetime1">
              <a:rPr lang="en-US" smtClean="0"/>
              <a:t>8/17/2026</a:t>
            </a:fld>
            <a:endParaRPr lang="en-US"/>
          </a:p>
        </p:txBody>
      </p:sp>
      <p:sp>
        <p:nvSpPr>
          <p:cNvPr id="3" name="Footer Placeholder 2">
            <a:extLst>
              <a:ext uri="{FF2B5EF4-FFF2-40B4-BE49-F238E27FC236}">
                <a16:creationId xmlns:a16="http://schemas.microsoft.com/office/drawing/2014/main" id="{59F464ED-97FD-DFFF-2CE6-9C4121C5C2C9}"/>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443A5461-DF5E-3458-BDB3-A30D383DE4C6}"/>
              </a:ext>
            </a:extLst>
          </p:cNvPr>
          <p:cNvSpPr>
            <a:spLocks noGrp="1"/>
          </p:cNvSpPr>
          <p:nvPr>
            <p:ph type="sldNum" sz="quarter" idx="12"/>
          </p:nvPr>
        </p:nvSpPr>
        <p:spPr/>
        <p:txBody>
          <a:bodyPr/>
          <a:lstStyle/>
          <a:p>
            <a:fld id="{E30AF5A0-43BB-4336-8627-9123B9144D80}" type="slidenum">
              <a:rPr lang="en-US" smtClean="0"/>
              <a:t>19</a:t>
            </a:fld>
            <a:endParaRPr lang="en-US"/>
          </a:p>
        </p:txBody>
      </p:sp>
      <p:sp>
        <p:nvSpPr>
          <p:cNvPr id="6" name="TextBox 5">
            <a:extLst>
              <a:ext uri="{FF2B5EF4-FFF2-40B4-BE49-F238E27FC236}">
                <a16:creationId xmlns:a16="http://schemas.microsoft.com/office/drawing/2014/main" id="{C00F35A2-635E-CB1D-308E-3930E69294E9}"/>
              </a:ext>
            </a:extLst>
          </p:cNvPr>
          <p:cNvSpPr txBox="1"/>
          <p:nvPr/>
        </p:nvSpPr>
        <p:spPr>
          <a:xfrm>
            <a:off x="715383" y="903163"/>
            <a:ext cx="10875983" cy="1077218"/>
          </a:xfrm>
          <a:prstGeom prst="rect">
            <a:avLst/>
          </a:prstGeom>
          <a:noFill/>
        </p:spPr>
        <p:txBody>
          <a:bodyPr wrap="square">
            <a:spAutoFit/>
          </a:bodyPr>
          <a:lstStyle/>
          <a:p>
            <a:pPr marL="457200" indent="-457200">
              <a:buFont typeface="+mj-lt"/>
              <a:buAutoNum type="arabicPeriod" startAt="10"/>
            </a:pPr>
            <a:r>
              <a:rPr lang="en-US" sz="3200">
                <a:latin typeface="Segoe UI Semilight" panose="020B0402040204020203" pitchFamily="34" charset="0"/>
                <a:cs typeface="Segoe UI Semilight" panose="020B0402040204020203" pitchFamily="34" charset="0"/>
              </a:rPr>
              <a:t>The NSTU Representative shall conduct educational site votes as directed by the Local, Region, or Provincial NSTU.</a:t>
            </a:r>
            <a:endParaRPr lang="en-CA" sz="3200">
              <a:latin typeface="Segoe UI Semilight" panose="020B0402040204020203" pitchFamily="34" charset="0"/>
              <a:cs typeface="Segoe UI Semilight" panose="020B0402040204020203" pitchFamily="34" charset="0"/>
            </a:endParaRPr>
          </a:p>
        </p:txBody>
      </p:sp>
      <p:sp>
        <p:nvSpPr>
          <p:cNvPr id="8" name="TextBox 7">
            <a:extLst>
              <a:ext uri="{FF2B5EF4-FFF2-40B4-BE49-F238E27FC236}">
                <a16:creationId xmlns:a16="http://schemas.microsoft.com/office/drawing/2014/main" id="{B5CD2884-086B-C7F6-DA1A-5DB639824248}"/>
              </a:ext>
            </a:extLst>
          </p:cNvPr>
          <p:cNvSpPr txBox="1"/>
          <p:nvPr/>
        </p:nvSpPr>
        <p:spPr>
          <a:xfrm>
            <a:off x="1231097" y="2217841"/>
            <a:ext cx="8194483" cy="3901048"/>
          </a:xfrm>
          <a:prstGeom prst="rect">
            <a:avLst/>
          </a:prstGeom>
        </p:spPr>
        <p:txBody>
          <a:bodyPr vert="horz" lIns="91440" tIns="45720" rIns="91440" bIns="45720" rtlCol="0" anchor="t">
            <a:noAutofit/>
          </a:bodyPr>
          <a:lstStyle/>
          <a:p>
            <a:pPr marL="342900" indent="-342900">
              <a:spcBef>
                <a:spcPts val="1000"/>
              </a:spcBef>
              <a:buFont typeface="Arial" panose="020B0604020202020204" pitchFamily="34" charset="0"/>
              <a:buChar char="•"/>
            </a:pPr>
            <a:r>
              <a:rPr lang="en-CA" sz="2200">
                <a:latin typeface="Segoe UI"/>
                <a:cs typeface="Segoe UI"/>
              </a:rPr>
              <a:t>NSTU reps are responsible for ensuring all active members can cast a vote. </a:t>
            </a:r>
          </a:p>
          <a:p>
            <a:pPr marL="342900" indent="-342900">
              <a:spcBef>
                <a:spcPts val="1000"/>
              </a:spcBef>
              <a:buFont typeface="Arial" panose="020B0604020202020204" pitchFamily="34" charset="0"/>
              <a:buChar char="•"/>
            </a:pPr>
            <a:r>
              <a:rPr lang="en-CA" sz="2200">
                <a:latin typeface="Segoe UI"/>
                <a:cs typeface="Segoe UI"/>
              </a:rPr>
              <a:t>Coordinating in advance with the Returning officer to confirm receipt of voting cards and current registry list.</a:t>
            </a:r>
          </a:p>
          <a:p>
            <a:pPr marL="342900" indent="-342900">
              <a:spcBef>
                <a:spcPts val="1000"/>
              </a:spcBef>
              <a:buFont typeface="Arial" panose="020B0604020202020204" pitchFamily="34" charset="0"/>
              <a:buChar char="•"/>
            </a:pPr>
            <a:r>
              <a:rPr lang="en-CA" sz="2200">
                <a:latin typeface="Segoe UI"/>
                <a:cs typeface="Segoe UI"/>
              </a:rPr>
              <a:t>Ensuring that members who may be absent the day of the vote have their card and that sufficient cards remain for any reserve members or substitutes can also vote, if working the day of the vote</a:t>
            </a:r>
          </a:p>
          <a:p>
            <a:pPr marL="342900" indent="-342900">
              <a:spcBef>
                <a:spcPts val="1000"/>
              </a:spcBef>
              <a:buFont typeface="Arial" panose="020B0604020202020204" pitchFamily="34" charset="0"/>
              <a:buChar char="•"/>
            </a:pPr>
            <a:r>
              <a:rPr lang="en-CA" sz="2200">
                <a:latin typeface="Segoe UI"/>
                <a:cs typeface="Segoe UI"/>
              </a:rPr>
              <a:t>Returning signed lists and unused voting cards to central office.</a:t>
            </a:r>
          </a:p>
        </p:txBody>
      </p:sp>
    </p:spTree>
    <p:extLst>
      <p:ext uri="{BB962C8B-B14F-4D97-AF65-F5344CB8AC3E}">
        <p14:creationId xmlns:p14="http://schemas.microsoft.com/office/powerpoint/2010/main" val="2948749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7BC11-E629-18B8-C74A-6BC3F5DC6A5C}"/>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DF4D15A3-F7B7-A13B-B795-E2C0E27A069F}"/>
              </a:ext>
            </a:extLst>
          </p:cNvPr>
          <p:cNvSpPr>
            <a:spLocks noGrp="1"/>
          </p:cNvSpPr>
          <p:nvPr>
            <p:ph type="dt" sz="half" idx="10"/>
          </p:nvPr>
        </p:nvSpPr>
        <p:spPr/>
        <p:txBody>
          <a:bodyPr/>
          <a:lstStyle/>
          <a:p>
            <a:fld id="{C6A8EE51-9AAF-463B-B85B-15178855F896}" type="datetime1">
              <a:rPr lang="en-US" smtClean="0"/>
              <a:t>8/17/2026</a:t>
            </a:fld>
            <a:endParaRPr lang="en-US"/>
          </a:p>
        </p:txBody>
      </p:sp>
      <p:sp>
        <p:nvSpPr>
          <p:cNvPr id="3" name="Footer Placeholder 2">
            <a:extLst>
              <a:ext uri="{FF2B5EF4-FFF2-40B4-BE49-F238E27FC236}">
                <a16:creationId xmlns:a16="http://schemas.microsoft.com/office/drawing/2014/main" id="{8545A929-9AB0-F2B5-DC6D-F43B8CAE6381}"/>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B52FBBB0-8A5D-9D1F-B954-D913DFEB75BB}"/>
              </a:ext>
            </a:extLst>
          </p:cNvPr>
          <p:cNvSpPr>
            <a:spLocks noGrp="1"/>
          </p:cNvSpPr>
          <p:nvPr>
            <p:ph type="sldNum" sz="quarter" idx="12"/>
          </p:nvPr>
        </p:nvSpPr>
        <p:spPr/>
        <p:txBody>
          <a:bodyPr/>
          <a:lstStyle/>
          <a:p>
            <a:fld id="{E30AF5A0-43BB-4336-8627-9123B9144D80}" type="slidenum">
              <a:rPr lang="en-US" smtClean="0"/>
              <a:t>20</a:t>
            </a:fld>
            <a:endParaRPr lang="en-US"/>
          </a:p>
        </p:txBody>
      </p:sp>
      <p:sp>
        <p:nvSpPr>
          <p:cNvPr id="6" name="TextBox 5">
            <a:extLst>
              <a:ext uri="{FF2B5EF4-FFF2-40B4-BE49-F238E27FC236}">
                <a16:creationId xmlns:a16="http://schemas.microsoft.com/office/drawing/2014/main" id="{BCC3D44C-3327-22CB-6764-FE2A7AB1E8E2}"/>
              </a:ext>
            </a:extLst>
          </p:cNvPr>
          <p:cNvSpPr txBox="1"/>
          <p:nvPr/>
        </p:nvSpPr>
        <p:spPr>
          <a:xfrm>
            <a:off x="6096000" y="996235"/>
            <a:ext cx="5495365" cy="2554545"/>
          </a:xfrm>
          <a:prstGeom prst="rect">
            <a:avLst/>
          </a:prstGeom>
          <a:noFill/>
        </p:spPr>
        <p:txBody>
          <a:bodyPr wrap="square">
            <a:spAutoFit/>
          </a:bodyPr>
          <a:lstStyle/>
          <a:p>
            <a:pPr marL="457200" indent="-457200">
              <a:buFont typeface="+mj-lt"/>
              <a:buAutoNum type="arabicPeriod" startAt="11"/>
            </a:pPr>
            <a:r>
              <a:rPr lang="en-US" sz="3200">
                <a:latin typeface="Segoe UI Semilight" panose="020B0402040204020203" pitchFamily="34" charset="0"/>
                <a:cs typeface="Segoe UI Semilight" panose="020B0402040204020203" pitchFamily="34" charset="0"/>
              </a:rPr>
              <a:t>The NSTU Representative shall aide the Local Secretary in the collection of information for the Membership Registry. </a:t>
            </a:r>
            <a:endParaRPr lang="en-CA" sz="3200">
              <a:latin typeface="Segoe UI Semilight" panose="020B0402040204020203" pitchFamily="34" charset="0"/>
              <a:cs typeface="Segoe UI Semilight" panose="020B0402040204020203" pitchFamily="34" charset="0"/>
            </a:endParaRPr>
          </a:p>
        </p:txBody>
      </p:sp>
      <p:sp>
        <p:nvSpPr>
          <p:cNvPr id="8" name="TextBox 7">
            <a:extLst>
              <a:ext uri="{FF2B5EF4-FFF2-40B4-BE49-F238E27FC236}">
                <a16:creationId xmlns:a16="http://schemas.microsoft.com/office/drawing/2014/main" id="{6D1A0A92-4B01-BC0A-FF9A-F5E7C8AA40E5}"/>
              </a:ext>
            </a:extLst>
          </p:cNvPr>
          <p:cNvSpPr txBox="1"/>
          <p:nvPr/>
        </p:nvSpPr>
        <p:spPr>
          <a:xfrm>
            <a:off x="6495635" y="4109720"/>
            <a:ext cx="5095730" cy="1200329"/>
          </a:xfrm>
          <a:prstGeom prst="rect">
            <a:avLst/>
          </a:prstGeom>
          <a:noFill/>
        </p:spPr>
        <p:txBody>
          <a:bodyPr wrap="square">
            <a:spAutoFit/>
          </a:bodyPr>
          <a:lstStyle/>
          <a:p>
            <a:r>
              <a:rPr lang="en-CA" sz="2400">
                <a:latin typeface="Segoe UI" panose="020B0502040204020203" pitchFamily="34" charset="0"/>
                <a:cs typeface="Segoe UI" panose="020B0502040204020203" pitchFamily="34" charset="0"/>
              </a:rPr>
              <a:t>The follow four (4) slides discuss this important function the NSTU Representative.</a:t>
            </a:r>
            <a:endParaRPr lang="en-CA" sz="2400"/>
          </a:p>
        </p:txBody>
      </p:sp>
      <p:pic>
        <p:nvPicPr>
          <p:cNvPr id="7" name="Picture 6">
            <a:extLst>
              <a:ext uri="{FF2B5EF4-FFF2-40B4-BE49-F238E27FC236}">
                <a16:creationId xmlns:a16="http://schemas.microsoft.com/office/drawing/2014/main" id="{43FF4475-1421-02ED-2D69-D07F808743A7}"/>
              </a:ext>
            </a:extLst>
          </p:cNvPr>
          <p:cNvPicPr>
            <a:picLocks noChangeAspect="1"/>
          </p:cNvPicPr>
          <p:nvPr/>
        </p:nvPicPr>
        <p:blipFill>
          <a:blip r:embed="rId2"/>
          <a:stretch>
            <a:fillRect/>
          </a:stretch>
        </p:blipFill>
        <p:spPr>
          <a:xfrm>
            <a:off x="799641" y="799872"/>
            <a:ext cx="5296359" cy="5258256"/>
          </a:xfrm>
          <a:prstGeom prst="rect">
            <a:avLst/>
          </a:prstGeom>
        </p:spPr>
      </p:pic>
    </p:spTree>
    <p:extLst>
      <p:ext uri="{BB962C8B-B14F-4D97-AF65-F5344CB8AC3E}">
        <p14:creationId xmlns:p14="http://schemas.microsoft.com/office/powerpoint/2010/main" val="2697796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186A44F7-1A60-A552-8D31-474529DADC5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268418B-8D00-E822-75E2-A84E1B07B961}"/>
              </a:ext>
            </a:extLst>
          </p:cNvPr>
          <p:cNvSpPr>
            <a:spLocks noGrp="1"/>
          </p:cNvSpPr>
          <p:nvPr>
            <p:ph type="title"/>
          </p:nvPr>
        </p:nvSpPr>
        <p:spPr/>
        <p:txBody>
          <a:bodyPr>
            <a:normAutofit/>
          </a:bodyPr>
          <a:lstStyle/>
          <a:p>
            <a:pPr algn="ctr"/>
            <a:r>
              <a:rPr lang="en-CA" sz="3600">
                <a:latin typeface="Segoe UI Semilight" panose="020B0402040204020203" pitchFamily="34" charset="0"/>
                <a:cs typeface="Segoe UI Semilight" panose="020B0402040204020203" pitchFamily="34" charset="0"/>
              </a:rPr>
              <a:t>NSTU Membership Registry</a:t>
            </a:r>
          </a:p>
        </p:txBody>
      </p:sp>
      <p:sp>
        <p:nvSpPr>
          <p:cNvPr id="2" name="Content Placeholder 1">
            <a:extLst>
              <a:ext uri="{FF2B5EF4-FFF2-40B4-BE49-F238E27FC236}">
                <a16:creationId xmlns:a16="http://schemas.microsoft.com/office/drawing/2014/main" id="{A8626C50-78C3-240F-8C37-A0DC259E04B0}"/>
              </a:ext>
            </a:extLst>
          </p:cNvPr>
          <p:cNvSpPr>
            <a:spLocks noGrp="1"/>
          </p:cNvSpPr>
          <p:nvPr>
            <p:ph idx="1"/>
          </p:nvPr>
        </p:nvSpPr>
        <p:spPr>
          <a:xfrm>
            <a:off x="698090" y="1536491"/>
            <a:ext cx="7988301" cy="4912329"/>
          </a:xfrm>
        </p:spPr>
        <p:txBody>
          <a:bodyPr>
            <a:normAutofit fontScale="92500"/>
          </a:bodyPr>
          <a:lstStyle/>
          <a:p>
            <a:pPr marL="0" indent="0">
              <a:buNone/>
            </a:pPr>
            <a:r>
              <a:rPr lang="en-CA" sz="2400" b="1">
                <a:latin typeface="Segoe UI" panose="020B0502040204020203" pitchFamily="34" charset="0"/>
                <a:cs typeface="Segoe UI" panose="020B0502040204020203" pitchFamily="34" charset="0"/>
              </a:rPr>
              <a:t>NSTU Rep Duties:</a:t>
            </a:r>
          </a:p>
          <a:p>
            <a:pPr marL="548640" marR="0" lvl="1" indent="-182880" algn="l" defTabSz="914400" rtl="0" eaLnBrk="1" fontAlgn="auto" latinLnBrk="0" hangingPunct="1">
              <a:lnSpc>
                <a:spcPct val="100000"/>
              </a:lnSpc>
              <a:spcBef>
                <a:spcPct val="20000"/>
              </a:spcBef>
              <a:spcAft>
                <a:spcPts val="0"/>
              </a:spcAft>
              <a:buClr>
                <a:srgbClr val="A6B727"/>
              </a:buClr>
              <a:buSzTx/>
              <a:buFont typeface="Wingdings" pitchFamily="2" charset="2"/>
              <a:buChar char="§"/>
              <a:tabLst/>
              <a:defRPr/>
            </a:pPr>
            <a:r>
              <a:rPr kumimoji="0" lang="en-US" sz="2400" b="0" i="0" u="none" strike="noStrike" kern="1200" cap="none" spc="100" normalizeH="0" baseline="0" noProof="0">
                <a:ln>
                  <a:noFill/>
                </a:ln>
                <a:effectLst/>
                <a:uLnTx/>
                <a:uFillTx/>
                <a:latin typeface="Segoe UI" panose="020B0502040204020203" pitchFamily="34" charset="0"/>
                <a:cs typeface="Segoe UI" panose="020B0502040204020203" pitchFamily="34" charset="0"/>
              </a:rPr>
              <a:t>Timely coordination and collection of membership registry data </a:t>
            </a:r>
            <a:r>
              <a:rPr lang="en-US" sz="2400">
                <a:latin typeface="Segoe UI" panose="020B0502040204020203" pitchFamily="34" charset="0"/>
                <a:cs typeface="Segoe UI" panose="020B0502040204020203" pitchFamily="34" charset="0"/>
              </a:rPr>
              <a:t>at their </a:t>
            </a:r>
            <a:r>
              <a:rPr kumimoji="0" lang="en-US" sz="2400" b="0" i="0" u="none" strike="noStrike" kern="1200" cap="none" spc="100" normalizeH="0" baseline="0" noProof="0">
                <a:ln>
                  <a:noFill/>
                </a:ln>
                <a:effectLst/>
                <a:uLnTx/>
                <a:uFillTx/>
                <a:latin typeface="Segoe UI" panose="020B0502040204020203" pitchFamily="34" charset="0"/>
                <a:cs typeface="Segoe UI" panose="020B0502040204020203" pitchFamily="34" charset="0"/>
              </a:rPr>
              <a:t>educational site.</a:t>
            </a:r>
          </a:p>
          <a:p>
            <a:pPr marL="548640" marR="0" lvl="1" indent="-182880" algn="l" defTabSz="914400" rtl="0" eaLnBrk="1" fontAlgn="auto" latinLnBrk="0" hangingPunct="1">
              <a:lnSpc>
                <a:spcPct val="100000"/>
              </a:lnSpc>
              <a:spcBef>
                <a:spcPct val="20000"/>
              </a:spcBef>
              <a:spcAft>
                <a:spcPts val="0"/>
              </a:spcAft>
              <a:buClr>
                <a:srgbClr val="A6B727"/>
              </a:buClr>
              <a:buSzTx/>
              <a:buFont typeface="Wingdings" pitchFamily="2" charset="2"/>
              <a:buChar char="§"/>
              <a:tabLst/>
              <a:defRPr/>
            </a:pPr>
            <a:endParaRPr kumimoji="0" lang="en-US" sz="2400" b="0" i="0" u="none" strike="noStrike" kern="1200" cap="none" spc="100" normalizeH="0" baseline="0" noProof="0">
              <a:ln>
                <a:noFill/>
              </a:ln>
              <a:effectLst/>
              <a:uLnTx/>
              <a:uFillTx/>
              <a:latin typeface="Segoe UI" panose="020B0502040204020203" pitchFamily="34" charset="0"/>
              <a:cs typeface="Segoe UI" panose="020B0502040204020203" pitchFamily="34" charset="0"/>
            </a:endParaRPr>
          </a:p>
          <a:p>
            <a:pPr marL="548640" marR="0" lvl="1" indent="-182880" algn="l" defTabSz="914400" rtl="0" eaLnBrk="1" fontAlgn="auto" latinLnBrk="0" hangingPunct="1">
              <a:lnSpc>
                <a:spcPct val="100000"/>
              </a:lnSpc>
              <a:spcBef>
                <a:spcPct val="20000"/>
              </a:spcBef>
              <a:spcAft>
                <a:spcPts val="0"/>
              </a:spcAft>
              <a:buClr>
                <a:srgbClr val="A6B727"/>
              </a:buClr>
              <a:buSzTx/>
              <a:buFont typeface="Wingdings" pitchFamily="2" charset="2"/>
              <a:buChar char="§"/>
              <a:tabLst/>
              <a:defRPr/>
            </a:pPr>
            <a:r>
              <a:rPr kumimoji="0" lang="en-US" sz="2400" b="0" i="0" u="none" strike="noStrike" kern="1200" cap="none" spc="100" normalizeH="0" baseline="0" noProof="0">
                <a:ln>
                  <a:noFill/>
                </a:ln>
                <a:effectLst/>
                <a:uLnTx/>
                <a:uFillTx/>
                <a:latin typeface="Segoe UI" panose="020B0502040204020203" pitchFamily="34" charset="0"/>
                <a:cs typeface="Segoe UI" panose="020B0502040204020203" pitchFamily="34" charset="0"/>
              </a:rPr>
              <a:t>Keep registry updated (terms, leaves, sabbaticals, happily retired, etc.).</a:t>
            </a:r>
          </a:p>
          <a:p>
            <a:pPr marL="365760" marR="0" lvl="1" indent="0" algn="l" defTabSz="914400" rtl="0" eaLnBrk="1" fontAlgn="auto" latinLnBrk="0" hangingPunct="1">
              <a:lnSpc>
                <a:spcPct val="100000"/>
              </a:lnSpc>
              <a:spcBef>
                <a:spcPct val="20000"/>
              </a:spcBef>
              <a:spcAft>
                <a:spcPts val="0"/>
              </a:spcAft>
              <a:buClr>
                <a:srgbClr val="A6B727"/>
              </a:buClr>
              <a:buSzTx/>
              <a:buNone/>
              <a:tabLst/>
              <a:defRPr/>
            </a:pPr>
            <a:endParaRPr kumimoji="0" lang="en-US" sz="2400" b="0" i="0" u="none" strike="noStrike" kern="1200" cap="none" spc="100" normalizeH="0" baseline="0" noProof="0">
              <a:ln>
                <a:noFill/>
              </a:ln>
              <a:effectLst/>
              <a:uLnTx/>
              <a:uFillTx/>
              <a:latin typeface="Segoe UI" panose="020B0502040204020203" pitchFamily="34" charset="0"/>
              <a:cs typeface="Segoe UI" panose="020B0502040204020203" pitchFamily="34" charset="0"/>
            </a:endParaRPr>
          </a:p>
          <a:p>
            <a:pPr marL="548640" marR="0" lvl="1" indent="-182880" algn="l" defTabSz="914400" rtl="0" eaLnBrk="1" fontAlgn="auto" latinLnBrk="0" hangingPunct="1">
              <a:lnSpc>
                <a:spcPct val="100000"/>
              </a:lnSpc>
              <a:spcBef>
                <a:spcPct val="20000"/>
              </a:spcBef>
              <a:spcAft>
                <a:spcPts val="0"/>
              </a:spcAft>
              <a:buClr>
                <a:srgbClr val="A6B727"/>
              </a:buClr>
              <a:buSzTx/>
              <a:buFont typeface="Wingdings" pitchFamily="2" charset="2"/>
              <a:buChar char="§"/>
              <a:tabLst/>
              <a:defRPr/>
            </a:pPr>
            <a:r>
              <a:rPr lang="en-US" sz="2400">
                <a:latin typeface="Segoe UI" panose="020B0502040204020203" pitchFamily="34" charset="0"/>
                <a:cs typeface="Segoe UI" panose="020B0502040204020203" pitchFamily="34" charset="0"/>
              </a:rPr>
              <a:t>Help New Members enter their data into the registry.</a:t>
            </a:r>
            <a:endParaRPr kumimoji="0" lang="en-US" sz="2400" b="0" i="0" u="none" strike="noStrike" kern="1200" cap="none" spc="100" normalizeH="0" baseline="0" noProof="0">
              <a:ln>
                <a:noFill/>
              </a:ln>
              <a:effectLst/>
              <a:uLnTx/>
              <a:uFillTx/>
              <a:latin typeface="Segoe UI" panose="020B0502040204020203" pitchFamily="34" charset="0"/>
              <a:cs typeface="Segoe UI" panose="020B0502040204020203" pitchFamily="34" charset="0"/>
            </a:endParaRPr>
          </a:p>
          <a:p>
            <a:pPr marL="548640" marR="0" lvl="1" indent="-182880" algn="l" defTabSz="914400" rtl="0" eaLnBrk="1" fontAlgn="auto" latinLnBrk="0" hangingPunct="1">
              <a:lnSpc>
                <a:spcPct val="100000"/>
              </a:lnSpc>
              <a:spcBef>
                <a:spcPct val="20000"/>
              </a:spcBef>
              <a:spcAft>
                <a:spcPts val="0"/>
              </a:spcAft>
              <a:buClr>
                <a:srgbClr val="A6B727"/>
              </a:buClr>
              <a:buSzTx/>
              <a:buFont typeface="Wingdings" pitchFamily="2" charset="2"/>
              <a:buChar char="§"/>
              <a:tabLst/>
              <a:defRPr/>
            </a:pPr>
            <a:endParaRPr lang="en-US" sz="2400">
              <a:latin typeface="Segoe UI" panose="020B0502040204020203" pitchFamily="34" charset="0"/>
              <a:cs typeface="Segoe UI" panose="020B0502040204020203" pitchFamily="34" charset="0"/>
            </a:endParaRPr>
          </a:p>
          <a:p>
            <a:pPr marL="548640" marR="0" lvl="1" indent="-182880" algn="l" defTabSz="914400" rtl="0" eaLnBrk="1" fontAlgn="auto" latinLnBrk="0" hangingPunct="1">
              <a:lnSpc>
                <a:spcPct val="100000"/>
              </a:lnSpc>
              <a:spcBef>
                <a:spcPct val="20000"/>
              </a:spcBef>
              <a:spcAft>
                <a:spcPts val="0"/>
              </a:spcAft>
              <a:buClr>
                <a:srgbClr val="A6B727"/>
              </a:buClr>
              <a:buSzTx/>
              <a:buFont typeface="Wingdings" pitchFamily="2" charset="2"/>
              <a:buChar char="§"/>
              <a:tabLst/>
              <a:defRPr/>
            </a:pPr>
            <a:r>
              <a:rPr lang="en-US" sz="2400" b="1">
                <a:latin typeface="Segoe UI" panose="020B0502040204020203" pitchFamily="34" charset="0"/>
                <a:cs typeface="Segoe UI" panose="020B0502040204020203" pitchFamily="34" charset="0"/>
              </a:rPr>
              <a:t>Important Deadlines </a:t>
            </a:r>
            <a:r>
              <a:rPr lang="en-US" sz="2400">
                <a:latin typeface="Segoe UI" panose="020B0502040204020203" pitchFamily="34" charset="0"/>
                <a:cs typeface="Segoe UI" panose="020B0502040204020203" pitchFamily="34" charset="0"/>
              </a:rPr>
              <a:t>of the </a:t>
            </a:r>
            <a:r>
              <a:rPr lang="en-US" sz="2400" b="1">
                <a:latin typeface="Segoe UI" panose="020B0502040204020203" pitchFamily="34" charset="0"/>
                <a:cs typeface="Segoe UI" panose="020B0502040204020203" pitchFamily="34" charset="0"/>
              </a:rPr>
              <a:t>first Monday in December</a:t>
            </a:r>
            <a:r>
              <a:rPr lang="en-US" sz="2400">
                <a:latin typeface="Segoe UI" panose="020B0502040204020203" pitchFamily="34" charset="0"/>
                <a:cs typeface="Segoe UI" panose="020B0502040204020203" pitchFamily="34" charset="0"/>
              </a:rPr>
              <a:t> for Annual Council delegation allotment </a:t>
            </a:r>
            <a:r>
              <a:rPr lang="en-US" sz="2400" b="1">
                <a:latin typeface="Segoe UI" panose="020B0502040204020203" pitchFamily="34" charset="0"/>
                <a:cs typeface="Segoe UI" panose="020B0502040204020203" pitchFamily="34" charset="0"/>
              </a:rPr>
              <a:t>and last Monday in March</a:t>
            </a:r>
            <a:r>
              <a:rPr lang="en-US" sz="2400">
                <a:latin typeface="Segoe UI" panose="020B0502040204020203" pitchFamily="34" charset="0"/>
                <a:cs typeface="Segoe UI" panose="020B0502040204020203" pitchFamily="34" charset="0"/>
              </a:rPr>
              <a:t> to determine Local Rebates.</a:t>
            </a:r>
          </a:p>
          <a:p>
            <a:pPr marL="45720" indent="0">
              <a:buNone/>
            </a:pPr>
            <a:endParaRPr lang="en-CA" sz="2200"/>
          </a:p>
        </p:txBody>
      </p:sp>
      <p:pic>
        <p:nvPicPr>
          <p:cNvPr id="5" name="Picture 4">
            <a:extLst>
              <a:ext uri="{FF2B5EF4-FFF2-40B4-BE49-F238E27FC236}">
                <a16:creationId xmlns:a16="http://schemas.microsoft.com/office/drawing/2014/main" id="{AC94448B-F366-3EFC-D013-D0ED08D72AEE}"/>
              </a:ext>
            </a:extLst>
          </p:cNvPr>
          <p:cNvPicPr>
            <a:picLocks noChangeAspect="1"/>
          </p:cNvPicPr>
          <p:nvPr/>
        </p:nvPicPr>
        <p:blipFill>
          <a:blip r:embed="rId3"/>
          <a:srcRect l="9646" t="21176" r="7098" b="18767"/>
          <a:stretch>
            <a:fillRect/>
          </a:stretch>
        </p:blipFill>
        <p:spPr>
          <a:xfrm>
            <a:off x="8160774" y="2532341"/>
            <a:ext cx="3333136" cy="18386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21470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8ED248-C6A2-4D1D-9EB0-7467944FFC3D}"/>
              </a:ext>
            </a:extLst>
          </p:cNvPr>
          <p:cNvSpPr>
            <a:spLocks noGrp="1"/>
          </p:cNvSpPr>
          <p:nvPr>
            <p:ph type="title"/>
          </p:nvPr>
        </p:nvSpPr>
        <p:spPr>
          <a:xfrm>
            <a:off x="786580" y="766251"/>
            <a:ext cx="10618839" cy="844381"/>
          </a:xfrm>
        </p:spPr>
        <p:txBody>
          <a:bodyPr>
            <a:normAutofit/>
          </a:bodyPr>
          <a:lstStyle/>
          <a:p>
            <a:pPr algn="ctr"/>
            <a:r>
              <a:rPr lang="en-CA" sz="3600">
                <a:latin typeface="Segoe UI Semilight" panose="020B0402040204020203" pitchFamily="34" charset="0"/>
                <a:ea typeface="Calibri"/>
                <a:cs typeface="Segoe UI Semilight" panose="020B0402040204020203" pitchFamily="34" charset="0"/>
              </a:rPr>
              <a:t>NSTU Membership Registry</a:t>
            </a:r>
            <a:endParaRPr lang="en-CA" sz="3600">
              <a:solidFill>
                <a:srgbClr val="000000"/>
              </a:solidFill>
              <a:latin typeface="Segoe UI Semilight" panose="020B0402040204020203" pitchFamily="34" charset="0"/>
              <a:ea typeface="Calibri"/>
              <a:cs typeface="Segoe UI Semilight" panose="020B0402040204020203" pitchFamily="34" charset="0"/>
            </a:endParaRPr>
          </a:p>
          <a:p>
            <a:pPr algn="l"/>
            <a:endParaRPr lang="en-CA" sz="3600">
              <a:latin typeface="Verdana"/>
              <a:ea typeface="Calibri"/>
              <a:cs typeface="Arial"/>
            </a:endParaRPr>
          </a:p>
        </p:txBody>
      </p:sp>
      <p:sp>
        <p:nvSpPr>
          <p:cNvPr id="6" name="TextBox 5">
            <a:extLst>
              <a:ext uri="{FF2B5EF4-FFF2-40B4-BE49-F238E27FC236}">
                <a16:creationId xmlns:a16="http://schemas.microsoft.com/office/drawing/2014/main" id="{CAF82A4F-9BEF-4552-AA92-BD32FBF42498}"/>
              </a:ext>
            </a:extLst>
          </p:cNvPr>
          <p:cNvSpPr txBox="1"/>
          <p:nvPr/>
        </p:nvSpPr>
        <p:spPr>
          <a:xfrm>
            <a:off x="786580" y="1874728"/>
            <a:ext cx="10549077" cy="3046988"/>
          </a:xfrm>
          <a:prstGeom prst="rect">
            <a:avLst/>
          </a:prstGeom>
          <a:noFill/>
        </p:spPr>
        <p:txBody>
          <a:bodyPr wrap="square" lIns="91440" tIns="45720" rIns="91440" bIns="45720" rtlCol="0" anchor="t">
            <a:spAutoFit/>
          </a:bodyPr>
          <a:lstStyle/>
          <a:p>
            <a:pPr marL="457200" indent="-457200">
              <a:buFont typeface="Arial"/>
              <a:buChar char="•"/>
            </a:pPr>
            <a:r>
              <a:rPr lang="en-US" sz="2400">
                <a:solidFill>
                  <a:schemeClr val="tx1">
                    <a:lumMod val="95000"/>
                    <a:lumOff val="5000"/>
                  </a:schemeClr>
                </a:solidFill>
                <a:latin typeface="Segoe UI" panose="020B0502040204020203" pitchFamily="34" charset="0"/>
                <a:cs typeface="Segoe UI" panose="020B0502040204020203" pitchFamily="34" charset="0"/>
              </a:rPr>
              <a:t>NSTU Representatives are encouraged to update the membership registry online in real time to ensure the Union’s membership database remains current and accurate.</a:t>
            </a:r>
          </a:p>
          <a:p>
            <a:pPr marL="457200" indent="-457200">
              <a:buFont typeface="Arial"/>
              <a:buChar char="•"/>
            </a:pPr>
            <a:endParaRPr lang="en-US" sz="2400">
              <a:solidFill>
                <a:schemeClr val="tx1">
                  <a:lumMod val="95000"/>
                  <a:lumOff val="5000"/>
                </a:schemeClr>
              </a:solidFill>
              <a:latin typeface="Segoe UI" panose="020B0502040204020203" pitchFamily="34" charset="0"/>
              <a:cs typeface="Segoe UI" panose="020B0502040204020203" pitchFamily="34" charset="0"/>
            </a:endParaRPr>
          </a:p>
          <a:p>
            <a:pPr marL="457200" indent="-457200">
              <a:buFont typeface="Arial"/>
              <a:buChar char="•"/>
            </a:pPr>
            <a:r>
              <a:rPr lang="en-CA" sz="2400">
                <a:solidFill>
                  <a:schemeClr val="tx1">
                    <a:lumMod val="95000"/>
                    <a:lumOff val="5000"/>
                  </a:schemeClr>
                </a:solidFill>
                <a:effectLst/>
                <a:latin typeface="Segoe UI" panose="020B0502040204020203" pitchFamily="34" charset="0"/>
                <a:ea typeface="Calibri"/>
                <a:cs typeface="Segoe UI" panose="020B0502040204020203" pitchFamily="34" charset="0"/>
              </a:rPr>
              <a:t>Ideally, all site updates should be completed at least </a:t>
            </a:r>
            <a:r>
              <a:rPr lang="en-CA" sz="2400" b="1">
                <a:solidFill>
                  <a:schemeClr val="tx1">
                    <a:lumMod val="95000"/>
                    <a:lumOff val="5000"/>
                  </a:schemeClr>
                </a:solidFill>
                <a:effectLst/>
                <a:latin typeface="Segoe UI" panose="020B0502040204020203" pitchFamily="34" charset="0"/>
                <a:ea typeface="Calibri"/>
                <a:cs typeface="Segoe UI" panose="020B0502040204020203" pitchFamily="34" charset="0"/>
              </a:rPr>
              <a:t>one week prior to each of the dates </a:t>
            </a:r>
            <a:r>
              <a:rPr lang="en-CA" sz="2400">
                <a:solidFill>
                  <a:schemeClr val="tx1">
                    <a:lumMod val="95000"/>
                    <a:lumOff val="5000"/>
                  </a:schemeClr>
                </a:solidFill>
                <a:effectLst/>
                <a:latin typeface="Segoe UI" panose="020B0502040204020203" pitchFamily="34" charset="0"/>
                <a:ea typeface="Calibri"/>
                <a:cs typeface="Segoe UI" panose="020B0502040204020203" pitchFamily="34" charset="0"/>
              </a:rPr>
              <a:t>in</a:t>
            </a:r>
            <a:r>
              <a:rPr lang="en-CA" sz="2400" b="1">
                <a:solidFill>
                  <a:schemeClr val="tx1">
                    <a:lumMod val="95000"/>
                    <a:lumOff val="5000"/>
                  </a:schemeClr>
                </a:solidFill>
                <a:effectLst/>
                <a:latin typeface="Segoe UI" panose="020B0502040204020203" pitchFamily="34" charset="0"/>
                <a:ea typeface="Calibri"/>
                <a:cs typeface="Segoe UI" panose="020B0502040204020203" pitchFamily="34" charset="0"/>
              </a:rPr>
              <a:t> </a:t>
            </a:r>
            <a:r>
              <a:rPr lang="en-CA" sz="2400" b="1">
                <a:solidFill>
                  <a:schemeClr val="tx1">
                    <a:lumMod val="95000"/>
                    <a:lumOff val="5000"/>
                  </a:schemeClr>
                </a:solidFill>
                <a:latin typeface="Segoe UI" panose="020B0502040204020203" pitchFamily="34" charset="0"/>
                <a:ea typeface="Calibri"/>
                <a:cs typeface="Segoe UI" panose="020B0502040204020203" pitchFamily="34" charset="0"/>
              </a:rPr>
              <a:t>December </a:t>
            </a:r>
            <a:r>
              <a:rPr lang="en-CA" sz="2400">
                <a:solidFill>
                  <a:schemeClr val="tx1">
                    <a:lumMod val="95000"/>
                    <a:lumOff val="5000"/>
                  </a:schemeClr>
                </a:solidFill>
                <a:effectLst/>
                <a:latin typeface="Segoe UI" panose="020B0502040204020203" pitchFamily="34" charset="0"/>
                <a:ea typeface="Calibri"/>
                <a:cs typeface="Segoe UI" panose="020B0502040204020203" pitchFamily="34" charset="0"/>
              </a:rPr>
              <a:t>and</a:t>
            </a:r>
            <a:r>
              <a:rPr lang="en-CA" sz="2400" b="1">
                <a:solidFill>
                  <a:schemeClr val="tx1">
                    <a:lumMod val="95000"/>
                    <a:lumOff val="5000"/>
                  </a:schemeClr>
                </a:solidFill>
                <a:effectLst/>
                <a:latin typeface="Segoe UI" panose="020B0502040204020203" pitchFamily="34" charset="0"/>
                <a:ea typeface="Calibri"/>
                <a:cs typeface="Segoe UI" panose="020B0502040204020203" pitchFamily="34" charset="0"/>
              </a:rPr>
              <a:t> </a:t>
            </a:r>
            <a:r>
              <a:rPr lang="en-CA" sz="2400" b="1">
                <a:solidFill>
                  <a:schemeClr val="tx1">
                    <a:lumMod val="95000"/>
                    <a:lumOff val="5000"/>
                  </a:schemeClr>
                </a:solidFill>
                <a:latin typeface="Segoe UI" panose="020B0502040204020203" pitchFamily="34" charset="0"/>
                <a:ea typeface="Calibri"/>
                <a:cs typeface="Segoe UI" panose="020B0502040204020203" pitchFamily="34" charset="0"/>
              </a:rPr>
              <a:t>March</a:t>
            </a:r>
            <a:r>
              <a:rPr lang="en-CA" sz="2400">
                <a:solidFill>
                  <a:schemeClr val="tx1">
                    <a:lumMod val="95000"/>
                    <a:lumOff val="5000"/>
                  </a:schemeClr>
                </a:solidFill>
                <a:effectLst/>
                <a:latin typeface="Segoe UI" panose="020B0502040204020203" pitchFamily="34" charset="0"/>
                <a:ea typeface="Calibri"/>
                <a:cs typeface="Segoe UI" panose="020B0502040204020203" pitchFamily="34" charset="0"/>
              </a:rPr>
              <a:t>.</a:t>
            </a:r>
            <a:r>
              <a:rPr lang="en-CA" sz="2400" b="1">
                <a:solidFill>
                  <a:schemeClr val="tx1">
                    <a:lumMod val="95000"/>
                    <a:lumOff val="5000"/>
                  </a:schemeClr>
                </a:solidFill>
                <a:effectLst/>
                <a:latin typeface="Segoe UI" panose="020B0502040204020203" pitchFamily="34" charset="0"/>
                <a:ea typeface="Calibri"/>
                <a:cs typeface="Segoe UI" panose="020B0502040204020203" pitchFamily="34" charset="0"/>
              </a:rPr>
              <a:t> </a:t>
            </a:r>
          </a:p>
          <a:p>
            <a:endParaRPr lang="en-CA" sz="2400" b="1">
              <a:solidFill>
                <a:schemeClr val="tx1">
                  <a:lumMod val="95000"/>
                  <a:lumOff val="5000"/>
                </a:schemeClr>
              </a:solidFill>
              <a:latin typeface="Segoe UI" panose="020B0502040204020203" pitchFamily="34" charset="0"/>
              <a:ea typeface="Calibri"/>
              <a:cs typeface="Segoe UI" panose="020B0502040204020203" pitchFamily="34" charset="0"/>
            </a:endParaRPr>
          </a:p>
          <a:p>
            <a:pPr marL="457200" indent="-457200">
              <a:buFont typeface="Arial"/>
              <a:buChar char="•"/>
            </a:pPr>
            <a:r>
              <a:rPr lang="en-CA" sz="2400">
                <a:solidFill>
                  <a:schemeClr val="tx1">
                    <a:lumMod val="95000"/>
                    <a:lumOff val="5000"/>
                  </a:schemeClr>
                </a:solidFill>
                <a:effectLst/>
                <a:latin typeface="Segoe UI" panose="020B0502040204020203" pitchFamily="34" charset="0"/>
                <a:ea typeface="Calibri"/>
                <a:cs typeface="Segoe UI" panose="020B0502040204020203" pitchFamily="34" charset="0"/>
              </a:rPr>
              <a:t>Updates may be completed any time prior to that point. </a:t>
            </a:r>
            <a:r>
              <a:rPr lang="en-CA" sz="2400">
                <a:solidFill>
                  <a:schemeClr val="tx1">
                    <a:lumMod val="95000"/>
                    <a:lumOff val="5000"/>
                  </a:schemeClr>
                </a:solidFill>
                <a:latin typeface="Segoe UI" panose="020B0502040204020203" pitchFamily="34" charset="0"/>
                <a:ea typeface="Calibri"/>
                <a:cs typeface="Segoe UI" panose="020B0502040204020203" pitchFamily="34" charset="0"/>
              </a:rPr>
              <a:t> </a:t>
            </a:r>
            <a:r>
              <a:rPr lang="en-CA" sz="2400">
                <a:solidFill>
                  <a:schemeClr val="tx1">
                    <a:lumMod val="95000"/>
                    <a:lumOff val="5000"/>
                  </a:schemeClr>
                </a:solidFill>
                <a:effectLst/>
                <a:latin typeface="Segoe UI" panose="020B0502040204020203" pitchFamily="34" charset="0"/>
                <a:ea typeface="Calibri"/>
                <a:cs typeface="Segoe UI" panose="020B0502040204020203" pitchFamily="34" charset="0"/>
              </a:rPr>
              <a:t>  </a:t>
            </a:r>
          </a:p>
        </p:txBody>
      </p:sp>
    </p:spTree>
    <p:extLst>
      <p:ext uri="{BB962C8B-B14F-4D97-AF65-F5344CB8AC3E}">
        <p14:creationId xmlns:p14="http://schemas.microsoft.com/office/powerpoint/2010/main" val="3144296773"/>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AF82A4F-9BEF-4552-AA92-BD32FBF42498}"/>
              </a:ext>
            </a:extLst>
          </p:cNvPr>
          <p:cNvSpPr txBox="1"/>
          <p:nvPr/>
        </p:nvSpPr>
        <p:spPr>
          <a:xfrm>
            <a:off x="806246" y="1720840"/>
            <a:ext cx="10776154" cy="3046988"/>
          </a:xfrm>
          <a:prstGeom prst="rect">
            <a:avLst/>
          </a:prstGeom>
          <a:noFill/>
        </p:spPr>
        <p:txBody>
          <a:bodyPr wrap="square" lIns="91440" tIns="45720" rIns="91440" bIns="45720" rtlCol="0" anchor="t">
            <a:spAutoFit/>
          </a:bodyPr>
          <a:lstStyle/>
          <a:p>
            <a:r>
              <a:rPr lang="en-US" sz="2400">
                <a:latin typeface="Segoe UI" panose="020B0502040204020203" pitchFamily="34" charset="0"/>
                <a:ea typeface="Verdana" panose="020B0604030504040204" pitchFamily="34" charset="0"/>
                <a:cs typeface="Segoe UI" panose="020B0502040204020203" pitchFamily="34" charset="0"/>
              </a:rPr>
              <a:t>The Membership Registry is important for three (3) reasons:</a:t>
            </a:r>
          </a:p>
          <a:p>
            <a:endParaRPr lang="en-US" sz="2400">
              <a:latin typeface="Segoe UI" panose="020B0502040204020203" pitchFamily="34" charset="0"/>
              <a:ea typeface="Verdana" panose="020B0604030504040204" pitchFamily="34" charset="0"/>
              <a:cs typeface="Segoe UI" panose="020B0502040204020203" pitchFamily="34" charset="0"/>
            </a:endParaRPr>
          </a:p>
          <a:p>
            <a:pPr marL="342900" indent="-342900">
              <a:buFont typeface="Arial"/>
              <a:buChar char="•"/>
            </a:pPr>
            <a:r>
              <a:rPr lang="en-US" sz="2400">
                <a:latin typeface="Segoe UI" panose="020B0502040204020203" pitchFamily="34" charset="0"/>
                <a:ea typeface="Verdana"/>
                <a:cs typeface="Segoe UI" panose="020B0502040204020203" pitchFamily="34" charset="0"/>
              </a:rPr>
              <a:t>Determining representation at Annual Council (December)</a:t>
            </a:r>
          </a:p>
          <a:p>
            <a:pPr marL="342900" indent="-342900">
              <a:buFont typeface="Arial"/>
              <a:buChar char="•"/>
            </a:pPr>
            <a:endParaRPr lang="en-US" sz="2400">
              <a:latin typeface="Segoe UI" panose="020B0502040204020203" pitchFamily="34" charset="0"/>
              <a:ea typeface="Verdana" panose="020B0604030504040204" pitchFamily="34" charset="0"/>
              <a:cs typeface="Segoe UI" panose="020B0502040204020203" pitchFamily="34" charset="0"/>
            </a:endParaRPr>
          </a:p>
          <a:p>
            <a:pPr marL="342900" indent="-342900">
              <a:buFont typeface="Arial"/>
              <a:buChar char="•"/>
            </a:pPr>
            <a:r>
              <a:rPr lang="en-US" sz="2400">
                <a:latin typeface="Segoe UI" panose="020B0502040204020203" pitchFamily="34" charset="0"/>
                <a:ea typeface="Verdana"/>
                <a:cs typeface="Segoe UI" panose="020B0502040204020203" pitchFamily="34" charset="0"/>
              </a:rPr>
              <a:t>Revenue for Locals and Regional Representative Councils (March)</a:t>
            </a:r>
          </a:p>
          <a:p>
            <a:pPr marL="342900" indent="-342900">
              <a:buFont typeface="Arial"/>
              <a:buChar char="•"/>
            </a:pPr>
            <a:endParaRPr lang="en-US" sz="2400">
              <a:latin typeface="Segoe UI" panose="020B0502040204020203" pitchFamily="34" charset="0"/>
              <a:ea typeface="Verdana" panose="020B0604030504040204" pitchFamily="34" charset="0"/>
              <a:cs typeface="Segoe UI" panose="020B0502040204020203" pitchFamily="34" charset="0"/>
            </a:endParaRPr>
          </a:p>
          <a:p>
            <a:pPr marL="342900" indent="-342900">
              <a:buFont typeface="Arial"/>
              <a:buChar char="•"/>
            </a:pPr>
            <a:r>
              <a:rPr lang="en-US" sz="2400">
                <a:latin typeface="Segoe UI" panose="020B0502040204020203" pitchFamily="34" charset="0"/>
                <a:ea typeface="Verdana"/>
                <a:cs typeface="Segoe UI" panose="020B0502040204020203" pitchFamily="34" charset="0"/>
              </a:rPr>
              <a:t>Contact information for the NSTU. For example, staff in Member Services use the Membership Registry to document interactions with members</a:t>
            </a:r>
          </a:p>
        </p:txBody>
      </p:sp>
      <p:sp>
        <p:nvSpPr>
          <p:cNvPr id="3" name="Title 3">
            <a:extLst>
              <a:ext uri="{FF2B5EF4-FFF2-40B4-BE49-F238E27FC236}">
                <a16:creationId xmlns:a16="http://schemas.microsoft.com/office/drawing/2014/main" id="{7BEE3EA9-F125-7E20-A5C2-64A6320B0CF1}"/>
              </a:ext>
            </a:extLst>
          </p:cNvPr>
          <p:cNvSpPr>
            <a:spLocks noGrp="1"/>
          </p:cNvSpPr>
          <p:nvPr>
            <p:ph type="title"/>
          </p:nvPr>
        </p:nvSpPr>
        <p:spPr>
          <a:xfrm>
            <a:off x="806246" y="717090"/>
            <a:ext cx="10579509" cy="934730"/>
          </a:xfrm>
        </p:spPr>
        <p:txBody>
          <a:bodyPr>
            <a:normAutofit/>
          </a:bodyPr>
          <a:lstStyle/>
          <a:p>
            <a:pPr algn="ctr"/>
            <a:r>
              <a:rPr lang="en-CA" sz="3600">
                <a:latin typeface="Segoe UI Semilight" panose="020B0402040204020203" pitchFamily="34" charset="0"/>
                <a:ea typeface="Calibri"/>
                <a:cs typeface="Segoe UI Semilight" panose="020B0402040204020203" pitchFamily="34" charset="0"/>
              </a:rPr>
              <a:t>NSTU Membership Registry</a:t>
            </a:r>
            <a:endParaRPr lang="en-CA" sz="3600">
              <a:solidFill>
                <a:srgbClr val="000000"/>
              </a:solidFill>
              <a:latin typeface="Segoe UI Semilight" panose="020B0402040204020203" pitchFamily="34" charset="0"/>
              <a:ea typeface="Calibri"/>
              <a:cs typeface="Segoe UI Semilight" panose="020B0402040204020203" pitchFamily="34" charset="0"/>
            </a:endParaRPr>
          </a:p>
          <a:p>
            <a:pPr algn="l"/>
            <a:endParaRPr lang="en-CA" sz="3600">
              <a:latin typeface="Verdana"/>
              <a:ea typeface="Calibri"/>
              <a:cs typeface="Arial"/>
            </a:endParaRPr>
          </a:p>
        </p:txBody>
      </p:sp>
    </p:spTree>
    <p:extLst>
      <p:ext uri="{BB962C8B-B14F-4D97-AF65-F5344CB8AC3E}">
        <p14:creationId xmlns:p14="http://schemas.microsoft.com/office/powerpoint/2010/main" val="2478333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A91E76E-08D5-4FD2-AC26-2EDFF65DD663}"/>
              </a:ext>
            </a:extLst>
          </p:cNvPr>
          <p:cNvSpPr txBox="1"/>
          <p:nvPr/>
        </p:nvSpPr>
        <p:spPr>
          <a:xfrm>
            <a:off x="715383" y="1843548"/>
            <a:ext cx="5304417" cy="3844414"/>
          </a:xfrm>
          <a:prstGeom prst="rect">
            <a:avLst/>
          </a:prstGeom>
        </p:spPr>
        <p:txBody>
          <a:bodyPr vert="horz" lIns="91440" tIns="45720" rIns="91440" bIns="45720" rtlCol="0" anchor="t">
            <a:noAutofit/>
          </a:bodyPr>
          <a:lstStyle/>
          <a:p>
            <a:pPr>
              <a:spcBef>
                <a:spcPts val="1000"/>
              </a:spcBef>
            </a:pPr>
            <a:r>
              <a:rPr lang="en-US" sz="2200">
                <a:latin typeface="Segoe UI" panose="020B0502040204020203" pitchFamily="34" charset="0"/>
                <a:cs typeface="Segoe UI" panose="020B0502040204020203" pitchFamily="34" charset="0"/>
              </a:rPr>
              <a:t>If all else fails, contact our amazing IT Administrator, </a:t>
            </a:r>
            <a:r>
              <a:rPr lang="en-US" sz="2200" b="1">
                <a:latin typeface="Segoe UI" panose="020B0502040204020203" pitchFamily="34" charset="0"/>
                <a:cs typeface="Segoe UI" panose="020B0502040204020203" pitchFamily="34" charset="0"/>
              </a:rPr>
              <a:t>Jon Beram</a:t>
            </a:r>
            <a:r>
              <a:rPr lang="en-US" sz="2200">
                <a:latin typeface="Segoe UI" panose="020B0502040204020203" pitchFamily="34" charset="0"/>
                <a:cs typeface="Segoe UI" panose="020B0502040204020203" pitchFamily="34" charset="0"/>
              </a:rPr>
              <a:t>!  </a:t>
            </a:r>
          </a:p>
          <a:p>
            <a:pPr>
              <a:spcBef>
                <a:spcPts val="1000"/>
              </a:spcBef>
            </a:pPr>
            <a:endParaRPr lang="en-US" sz="2200">
              <a:latin typeface="Segoe UI" panose="020B0502040204020203" pitchFamily="34" charset="0"/>
              <a:cs typeface="Segoe UI" panose="020B0502040204020203" pitchFamily="34" charset="0"/>
            </a:endParaRPr>
          </a:p>
          <a:p>
            <a:pPr>
              <a:spcBef>
                <a:spcPts val="1000"/>
              </a:spcBef>
            </a:pPr>
            <a:r>
              <a:rPr lang="en-US" sz="2200">
                <a:latin typeface="Segoe UI" panose="020B0502040204020203" pitchFamily="34" charset="0"/>
                <a:cs typeface="Segoe UI" panose="020B0502040204020203" pitchFamily="34" charset="0"/>
              </a:rPr>
              <a:t>Local presidents, NSTU representatives and individual members can call or email Jon if they need assistance.</a:t>
            </a:r>
          </a:p>
          <a:p>
            <a:pPr marL="228600" indent="-228600">
              <a:spcBef>
                <a:spcPts val="1000"/>
              </a:spcBef>
              <a:buFont typeface="Arial" panose="020B0604020202020204" pitchFamily="34" charset="0"/>
              <a:buChar char="•"/>
            </a:pPr>
            <a:endParaRPr lang="en-US" sz="2200">
              <a:latin typeface="Segoe UI" panose="020B0502040204020203" pitchFamily="34" charset="0"/>
              <a:cs typeface="Segoe UI" panose="020B0502040204020203" pitchFamily="34" charset="0"/>
            </a:endParaRPr>
          </a:p>
          <a:p>
            <a:pPr>
              <a:spcBef>
                <a:spcPts val="1000"/>
              </a:spcBef>
            </a:pPr>
            <a:r>
              <a:rPr lang="en-US" sz="2200">
                <a:latin typeface="Segoe UI" panose="020B0502040204020203" pitchFamily="34" charset="0"/>
                <a:cs typeface="Segoe UI" panose="020B0502040204020203" pitchFamily="34" charset="0"/>
              </a:rPr>
              <a:t>Phone: 1-800-565-6788 (toll free)</a:t>
            </a:r>
          </a:p>
          <a:p>
            <a:pPr>
              <a:spcBef>
                <a:spcPts val="1000"/>
              </a:spcBef>
            </a:pPr>
            <a:r>
              <a:rPr lang="en-US" sz="2200">
                <a:latin typeface="Segoe UI"/>
                <a:cs typeface="Segoe UI"/>
              </a:rPr>
              <a:t>Email: </a:t>
            </a:r>
            <a:r>
              <a:rPr lang="en-US" sz="2200">
                <a:latin typeface="Segoe UI Semibold"/>
                <a:cs typeface="Segoe UI Semibold"/>
              </a:rPr>
              <a:t>webaccounts@nstu.ca</a:t>
            </a:r>
            <a:endParaRPr lang="en-US" sz="2200" b="1">
              <a:latin typeface="Segoe UI Semibold"/>
              <a:cs typeface="Segoe UI Semibold"/>
            </a:endParaRPr>
          </a:p>
        </p:txBody>
      </p:sp>
      <p:pic>
        <p:nvPicPr>
          <p:cNvPr id="1026" name="E44073BE-5E2C-4AE9-AA2E-8A5C5E25A175" descr="IMG_5295.jpeg">
            <a:extLst>
              <a:ext uri="{FF2B5EF4-FFF2-40B4-BE49-F238E27FC236}">
                <a16:creationId xmlns:a16="http://schemas.microsoft.com/office/drawing/2014/main" id="{C99A2583-D5F3-0FAD-C55C-25D0644D1D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131" b="41630"/>
          <a:stretch>
            <a:fillRect/>
          </a:stretch>
        </p:blipFill>
        <p:spPr bwMode="auto">
          <a:xfrm>
            <a:off x="6172203" y="1843548"/>
            <a:ext cx="5219700" cy="38444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1033" name="Date Placeholder 4">
            <a:extLst>
              <a:ext uri="{FF2B5EF4-FFF2-40B4-BE49-F238E27FC236}">
                <a16:creationId xmlns:a16="http://schemas.microsoft.com/office/drawing/2014/main" id="{959B2042-7098-4AEB-CD7F-6D75AEEE9058}"/>
              </a:ext>
            </a:extLst>
          </p:cNvPr>
          <p:cNvSpPr>
            <a:spLocks noGrp="1"/>
          </p:cNvSpPr>
          <p:nvPr>
            <p:ph type="dt" sz="half" idx="10"/>
          </p:nvPr>
        </p:nvSpPr>
        <p:spPr>
          <a:xfrm>
            <a:off x="8369448" y="6356350"/>
            <a:ext cx="2592594" cy="365125"/>
          </a:xfrm>
        </p:spPr>
        <p:txBody>
          <a:bodyPr/>
          <a:lstStyle/>
          <a:p>
            <a:pPr>
              <a:spcAft>
                <a:spcPts val="600"/>
              </a:spcAft>
            </a:pPr>
            <a:fld id="{D2892669-BC6C-47CA-AC4B-AA1C6DC05B25}" type="datetime1">
              <a:rPr lang="en-US" smtClean="0"/>
              <a:pPr>
                <a:spcAft>
                  <a:spcPts val="600"/>
                </a:spcAft>
              </a:pPr>
              <a:t>8/17/2026</a:t>
            </a:fld>
            <a:endParaRPr lang="en-US"/>
          </a:p>
        </p:txBody>
      </p:sp>
      <p:sp>
        <p:nvSpPr>
          <p:cNvPr id="1035" name="Footer Placeholder 5">
            <a:extLst>
              <a:ext uri="{FF2B5EF4-FFF2-40B4-BE49-F238E27FC236}">
                <a16:creationId xmlns:a16="http://schemas.microsoft.com/office/drawing/2014/main" id="{C532D505-5A03-B684-71D5-AB4ADB60A3F8}"/>
              </a:ext>
            </a:extLst>
          </p:cNvPr>
          <p:cNvSpPr>
            <a:spLocks noGrp="1"/>
          </p:cNvSpPr>
          <p:nvPr>
            <p:ph type="ftr" sz="quarter" idx="11"/>
          </p:nvPr>
        </p:nvSpPr>
        <p:spPr>
          <a:xfrm>
            <a:off x="715383" y="6356350"/>
            <a:ext cx="4539727" cy="365125"/>
          </a:xfrm>
        </p:spPr>
        <p:txBody>
          <a:bodyPr/>
          <a:lstStyle/>
          <a:p>
            <a:pPr>
              <a:spcAft>
                <a:spcPts val="600"/>
              </a:spcAft>
            </a:pPr>
            <a:r>
              <a:rPr lang="en-US"/>
              <a:t>
              </a:t>
            </a:r>
          </a:p>
        </p:txBody>
      </p:sp>
      <p:sp>
        <p:nvSpPr>
          <p:cNvPr id="1037" name="Slide Number Placeholder 6">
            <a:extLst>
              <a:ext uri="{FF2B5EF4-FFF2-40B4-BE49-F238E27FC236}">
                <a16:creationId xmlns:a16="http://schemas.microsoft.com/office/drawing/2014/main" id="{F82E7859-5B7F-0FBE-DED1-03CFFE6BAA0D}"/>
              </a:ext>
            </a:extLst>
          </p:cNvPr>
          <p:cNvSpPr>
            <a:spLocks noGrp="1"/>
          </p:cNvSpPr>
          <p:nvPr>
            <p:ph type="sldNum" sz="quarter" idx="12"/>
          </p:nvPr>
        </p:nvSpPr>
        <p:spPr>
          <a:xfrm>
            <a:off x="10919012" y="6356350"/>
            <a:ext cx="672354" cy="365125"/>
          </a:xfrm>
        </p:spPr>
        <p:txBody>
          <a:bodyPr/>
          <a:lstStyle/>
          <a:p>
            <a:pPr>
              <a:spcAft>
                <a:spcPts val="600"/>
              </a:spcAft>
            </a:pPr>
            <a:fld id="{E30AF5A0-43BB-4336-8627-9123B9144D80}" type="slidenum">
              <a:rPr lang="en-US" smtClean="0"/>
              <a:pPr>
                <a:spcAft>
                  <a:spcPts val="600"/>
                </a:spcAft>
              </a:pPr>
              <a:t>24</a:t>
            </a:fld>
            <a:endParaRPr lang="en-US"/>
          </a:p>
        </p:txBody>
      </p:sp>
      <p:sp>
        <p:nvSpPr>
          <p:cNvPr id="3" name="Title 3">
            <a:extLst>
              <a:ext uri="{FF2B5EF4-FFF2-40B4-BE49-F238E27FC236}">
                <a16:creationId xmlns:a16="http://schemas.microsoft.com/office/drawing/2014/main" id="{F0BE5EB9-3D21-FD96-A8AB-337AC7D0D71A}"/>
              </a:ext>
            </a:extLst>
          </p:cNvPr>
          <p:cNvSpPr>
            <a:spLocks noGrp="1"/>
          </p:cNvSpPr>
          <p:nvPr>
            <p:ph type="title"/>
          </p:nvPr>
        </p:nvSpPr>
        <p:spPr>
          <a:xfrm>
            <a:off x="609600" y="835077"/>
            <a:ext cx="10972800" cy="757749"/>
          </a:xfrm>
        </p:spPr>
        <p:txBody>
          <a:bodyPr>
            <a:normAutofit/>
          </a:bodyPr>
          <a:lstStyle/>
          <a:p>
            <a:pPr algn="ctr"/>
            <a:r>
              <a:rPr lang="en-CA">
                <a:latin typeface="Segoe UI Semilight" panose="020B0402040204020203" pitchFamily="34" charset="0"/>
                <a:ea typeface="Calibri"/>
                <a:cs typeface="Segoe UI Semilight" panose="020B0402040204020203" pitchFamily="34" charset="0"/>
              </a:rPr>
              <a:t>NSTU Membership Registry</a:t>
            </a:r>
            <a:endParaRPr lang="en-CA">
              <a:solidFill>
                <a:srgbClr val="000000"/>
              </a:solidFill>
              <a:latin typeface="Segoe UI Semilight" panose="020B0402040204020203" pitchFamily="34" charset="0"/>
              <a:ea typeface="Calibri"/>
              <a:cs typeface="Segoe UI Semilight" panose="020B0402040204020203" pitchFamily="34" charset="0"/>
            </a:endParaRPr>
          </a:p>
          <a:p>
            <a:pPr algn="l"/>
            <a:endParaRPr lang="en-CA" sz="3600">
              <a:latin typeface="Verdana"/>
              <a:ea typeface="Calibri"/>
              <a:cs typeface="Arial"/>
            </a:endParaRPr>
          </a:p>
        </p:txBody>
      </p:sp>
    </p:spTree>
    <p:extLst>
      <p:ext uri="{BB962C8B-B14F-4D97-AF65-F5344CB8AC3E}">
        <p14:creationId xmlns:p14="http://schemas.microsoft.com/office/powerpoint/2010/main" val="20444599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824983-0FCC-3958-CEEF-2332106AA7C5}"/>
              </a:ext>
            </a:extLst>
          </p:cNvPr>
          <p:cNvSpPr>
            <a:spLocks noGrp="1"/>
          </p:cNvSpPr>
          <p:nvPr>
            <p:ph type="dt" sz="half" idx="10"/>
          </p:nvPr>
        </p:nvSpPr>
        <p:spPr/>
        <p:txBody>
          <a:bodyPr/>
          <a:lstStyle/>
          <a:p>
            <a:fld id="{CADD0E02-E718-4FAA-8037-899DEE49B650}" type="datetime1">
              <a:rPr lang="en-US" smtClean="0"/>
              <a:t>8/17/2026</a:t>
            </a:fld>
            <a:endParaRPr lang="en-US"/>
          </a:p>
        </p:txBody>
      </p:sp>
      <p:sp>
        <p:nvSpPr>
          <p:cNvPr id="3" name="Footer Placeholder 2">
            <a:extLst>
              <a:ext uri="{FF2B5EF4-FFF2-40B4-BE49-F238E27FC236}">
                <a16:creationId xmlns:a16="http://schemas.microsoft.com/office/drawing/2014/main" id="{43321EF8-F5C7-F7B6-18C6-E71B409EEF83}"/>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59A64429-AEB4-2552-8488-5CEE5A02362E}"/>
              </a:ext>
            </a:extLst>
          </p:cNvPr>
          <p:cNvSpPr>
            <a:spLocks noGrp="1"/>
          </p:cNvSpPr>
          <p:nvPr>
            <p:ph type="sldNum" sz="quarter" idx="12"/>
          </p:nvPr>
        </p:nvSpPr>
        <p:spPr/>
        <p:txBody>
          <a:bodyPr/>
          <a:lstStyle/>
          <a:p>
            <a:fld id="{E30AF5A0-43BB-4336-8627-9123B9144D80}" type="slidenum">
              <a:rPr lang="en-US" smtClean="0"/>
              <a:t>25</a:t>
            </a:fld>
            <a:endParaRPr lang="en-US"/>
          </a:p>
        </p:txBody>
      </p:sp>
      <p:sp>
        <p:nvSpPr>
          <p:cNvPr id="6" name="TextBox 5">
            <a:extLst>
              <a:ext uri="{FF2B5EF4-FFF2-40B4-BE49-F238E27FC236}">
                <a16:creationId xmlns:a16="http://schemas.microsoft.com/office/drawing/2014/main" id="{216AB1AE-A247-B3F6-8549-B52D038E9EE3}"/>
              </a:ext>
            </a:extLst>
          </p:cNvPr>
          <p:cNvSpPr txBox="1"/>
          <p:nvPr/>
        </p:nvSpPr>
        <p:spPr>
          <a:xfrm>
            <a:off x="715381" y="912679"/>
            <a:ext cx="10875985" cy="1077218"/>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12"/>
              <a:tabLst/>
              <a:defRPr/>
            </a:pPr>
            <a:r>
              <a:rPr kumimoji="0" lang="en-US" sz="3200" b="0" i="0" u="none" strike="noStrike" kern="1200" cap="none" spc="0" normalizeH="0" baseline="0" noProof="0">
                <a:ln>
                  <a:noFill/>
                </a:ln>
                <a:solidFill>
                  <a:srgbClr val="000000"/>
                </a:solidFill>
                <a:effectLst/>
                <a:uLnTx/>
                <a:uFillTx/>
                <a:latin typeface="Segoe UI Semilight" panose="020B0402040204020203" pitchFamily="34" charset="0"/>
                <a:cs typeface="Segoe UI Semilight" panose="020B0402040204020203" pitchFamily="34" charset="0"/>
              </a:rPr>
              <a:t>The NSTU Representative shall promote a united teaching profession</a:t>
            </a:r>
            <a:r>
              <a:rPr kumimoji="0" lang="en-US"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endParaRPr kumimoji="0" lang="en-CA" sz="16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endParaRPr>
          </a:p>
        </p:txBody>
      </p:sp>
      <p:sp>
        <p:nvSpPr>
          <p:cNvPr id="7" name="TextBox 6">
            <a:extLst>
              <a:ext uri="{FF2B5EF4-FFF2-40B4-BE49-F238E27FC236}">
                <a16:creationId xmlns:a16="http://schemas.microsoft.com/office/drawing/2014/main" id="{46F0FF9A-26C2-698C-ECE6-885B40396B5E}"/>
              </a:ext>
            </a:extLst>
          </p:cNvPr>
          <p:cNvSpPr txBox="1"/>
          <p:nvPr/>
        </p:nvSpPr>
        <p:spPr>
          <a:xfrm>
            <a:off x="715382" y="1997839"/>
            <a:ext cx="10638503" cy="1754326"/>
          </a:xfrm>
          <a:prstGeom prst="rect">
            <a:avLst/>
          </a:prstGeom>
          <a:noFill/>
        </p:spPr>
        <p:txBody>
          <a:bodyPr wrap="square">
            <a:spAutoFit/>
          </a:bodyPr>
          <a:lstStyle/>
          <a:p>
            <a:pPr marL="342900" indent="-342900">
              <a:buFont typeface="Arial" panose="020B0604020202020204" pitchFamily="34" charset="0"/>
              <a:buChar char="•"/>
            </a:pPr>
            <a:r>
              <a:rPr lang="en-CA" sz="2200">
                <a:latin typeface="Segoe UI" panose="020B0502040204020203" pitchFamily="34" charset="0"/>
                <a:cs typeface="Segoe UI" panose="020B0502040204020203" pitchFamily="34" charset="0"/>
              </a:rPr>
              <a:t>Typically, this is supported by Professional Services Staff involving an initiative related to Public Affairs, Public Relations and Communications Programs</a:t>
            </a:r>
          </a:p>
          <a:p>
            <a:endParaRPr lang="en-CA" sz="220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200">
                <a:latin typeface="Segoe UI" panose="020B0502040204020203" pitchFamily="34" charset="0"/>
                <a:cs typeface="Segoe UI" panose="020B0502040204020203" pitchFamily="34" charset="0"/>
              </a:rPr>
              <a:t>Re-sharing NSTU and Local social media posts</a:t>
            </a:r>
          </a:p>
          <a:p>
            <a:endParaRPr lang="en-CA" sz="2000">
              <a:latin typeface="Segoe UI" panose="020B0502040204020203"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2075B820-7686-A2CF-8A65-AE3CD308338E}"/>
              </a:ext>
            </a:extLst>
          </p:cNvPr>
          <p:cNvPicPr>
            <a:picLocks noChangeAspect="1"/>
          </p:cNvPicPr>
          <p:nvPr/>
        </p:nvPicPr>
        <p:blipFill>
          <a:blip r:embed="rId2"/>
          <a:stretch>
            <a:fillRect/>
          </a:stretch>
        </p:blipFill>
        <p:spPr>
          <a:xfrm>
            <a:off x="1769149" y="3531327"/>
            <a:ext cx="8653702" cy="25961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621275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429EF-2E69-E991-2FD0-7E54B10773C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7B2B75E-B28B-8091-6C61-D10188CE44FB}"/>
              </a:ext>
            </a:extLst>
          </p:cNvPr>
          <p:cNvSpPr>
            <a:spLocks noGrp="1"/>
          </p:cNvSpPr>
          <p:nvPr>
            <p:ph type="title"/>
          </p:nvPr>
        </p:nvSpPr>
        <p:spPr>
          <a:xfrm>
            <a:off x="697438" y="828707"/>
            <a:ext cx="10691265" cy="1371030"/>
          </a:xfrm>
        </p:spPr>
        <p:txBody>
          <a:bodyPr/>
          <a:lstStyle/>
          <a:p>
            <a:r>
              <a:rPr lang="en-CA" sz="4800">
                <a:latin typeface="Segoe UI Semilight"/>
                <a:cs typeface="Segoe UI Semilight"/>
              </a:rPr>
              <a:t>NSTU Publications</a:t>
            </a:r>
            <a:endParaRPr lang="en-US"/>
          </a:p>
        </p:txBody>
      </p:sp>
      <p:sp>
        <p:nvSpPr>
          <p:cNvPr id="2" name="Content Placeholder 1">
            <a:extLst>
              <a:ext uri="{FF2B5EF4-FFF2-40B4-BE49-F238E27FC236}">
                <a16:creationId xmlns:a16="http://schemas.microsoft.com/office/drawing/2014/main" id="{18E4CD8C-0BFA-9C53-3D24-B2843B08AD38}"/>
              </a:ext>
            </a:extLst>
          </p:cNvPr>
          <p:cNvSpPr>
            <a:spLocks noGrp="1"/>
          </p:cNvSpPr>
          <p:nvPr>
            <p:ph idx="1"/>
          </p:nvPr>
        </p:nvSpPr>
        <p:spPr>
          <a:xfrm>
            <a:off x="697438" y="1681715"/>
            <a:ext cx="6829215" cy="4346273"/>
          </a:xfrm>
        </p:spPr>
        <p:txBody>
          <a:bodyPr vert="horz" lIns="91440" tIns="45720" rIns="91440" bIns="45720" rtlCol="0" anchor="t">
            <a:normAutofit/>
          </a:bodyPr>
          <a:lstStyle/>
          <a:p>
            <a:pPr marL="0" indent="0">
              <a:buNone/>
            </a:pPr>
            <a:r>
              <a:rPr lang="en-CA" sz="2200">
                <a:latin typeface="Segoe UI Semibold" panose="020B0702040204020203" pitchFamily="34" charset="0"/>
                <a:cs typeface="Segoe UI Semibold" panose="020B0702040204020203" pitchFamily="34" charset="0"/>
              </a:rPr>
              <a:t>On the NSTU website, there are a variety of publications available to members, including the NSTU Representative handbook</a:t>
            </a:r>
          </a:p>
        </p:txBody>
      </p:sp>
      <p:pic>
        <p:nvPicPr>
          <p:cNvPr id="6" name="Picture 5" descr="A close-up of a key&#10;&#10;AI-generated content may be incorrect.">
            <a:extLst>
              <a:ext uri="{FF2B5EF4-FFF2-40B4-BE49-F238E27FC236}">
                <a16:creationId xmlns:a16="http://schemas.microsoft.com/office/drawing/2014/main" id="{ED3E1AB9-D839-FF1F-BA31-EB492D9A2F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780000">
            <a:off x="8311470" y="1098929"/>
            <a:ext cx="2915960" cy="4506693"/>
          </a:xfrm>
          <a:prstGeom prst="rect">
            <a:avLst/>
          </a:prstGeom>
          <a:ln>
            <a:solidFill>
              <a:srgbClr val="62709A"/>
            </a:solid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AEA8D52B-9901-3D51-163D-86F61E164FAB}"/>
              </a:ext>
            </a:extLst>
          </p:cNvPr>
          <p:cNvPicPr>
            <a:picLocks noChangeAspect="1"/>
          </p:cNvPicPr>
          <p:nvPr/>
        </p:nvPicPr>
        <p:blipFill>
          <a:blip r:embed="rId4"/>
          <a:stretch>
            <a:fillRect/>
          </a:stretch>
        </p:blipFill>
        <p:spPr>
          <a:xfrm>
            <a:off x="697438" y="3052745"/>
            <a:ext cx="5492151" cy="2221904"/>
          </a:xfrm>
          <a:prstGeom prst="rect">
            <a:avLst/>
          </a:prstGeom>
          <a:effectLst>
            <a:outerShdw blurRad="50800" dist="38100" dir="2700000">
              <a:srgbClr val="000000">
                <a:alpha val="40000"/>
              </a:srgbClr>
            </a:outerShdw>
          </a:effectLst>
        </p:spPr>
      </p:pic>
      <p:sp>
        <p:nvSpPr>
          <p:cNvPr id="5" name="TextBox 4">
            <a:extLst>
              <a:ext uri="{FF2B5EF4-FFF2-40B4-BE49-F238E27FC236}">
                <a16:creationId xmlns:a16="http://schemas.microsoft.com/office/drawing/2014/main" id="{62390332-EE48-30F3-F65B-023654B46A6D}"/>
              </a:ext>
            </a:extLst>
          </p:cNvPr>
          <p:cNvSpPr txBox="1"/>
          <p:nvPr/>
        </p:nvSpPr>
        <p:spPr>
          <a:xfrm>
            <a:off x="697438" y="5566323"/>
            <a:ext cx="816921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400">
                <a:solidFill>
                  <a:schemeClr val="accent4">
                    <a:lumMod val="50000"/>
                  </a:schemeClr>
                </a:solidFill>
                <a:latin typeface="Segoe UI Semilight" panose="020B0402040204020203" pitchFamily="34" charset="0"/>
                <a:ea typeface="+mn-lt"/>
                <a:cs typeface="Segoe UI Semilight" panose="020B0402040204020203" pitchFamily="34" charset="0"/>
              </a:rPr>
              <a:t>https://nstu.ca/the-nstu/communications/nstu-publications</a:t>
            </a:r>
            <a:endParaRPr lang="en-US" sz="2400">
              <a:solidFill>
                <a:schemeClr val="accent4">
                  <a:lumMod val="50000"/>
                </a:schemeClr>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6964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D7CD0-E12B-77F0-96A7-D749D34F69A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62A67D3-CCF6-949F-A04E-13B5B699FCCE}"/>
              </a:ext>
            </a:extLst>
          </p:cNvPr>
          <p:cNvSpPr txBox="1"/>
          <p:nvPr/>
        </p:nvSpPr>
        <p:spPr>
          <a:xfrm>
            <a:off x="555898" y="990886"/>
            <a:ext cx="11270342" cy="584775"/>
          </a:xfrm>
          <a:prstGeom prst="rect">
            <a:avLst/>
          </a:prstGeom>
          <a:noFill/>
          <a:ln>
            <a:noFill/>
          </a:ln>
        </p:spPr>
        <p:txBody>
          <a:bodyPr rot="0" spcFirstLastPara="0" vertOverflow="overflow" horzOverflow="overflow" vert="horz" wrap="square" lIns="91440" tIns="45720" rIns="91440" bIns="45720" numCol="1" spcCol="0" rtlCol="0" fromWordArt="0" anchor="ctr" anchorCtr="1" forceAA="0" compatLnSpc="1">
            <a:prstTxWarp prst="textNoShape">
              <a:avLst/>
            </a:prstTxWarp>
            <a:spAutoFit/>
          </a:bodyPr>
          <a:lstStyle/>
          <a:p>
            <a:pPr algn="ctr"/>
            <a:r>
              <a:rPr lang="en-US" sz="3200" b="0" i="0" u="none" strike="noStrike" cap="all" baseline="0">
                <a:solidFill>
                  <a:schemeClr val="bg2">
                    <a:lumMod val="49000"/>
                  </a:schemeClr>
                </a:solidFill>
                <a:latin typeface="Segoe UI"/>
                <a:ea typeface="Verdana"/>
                <a:cs typeface="Segoe UI"/>
              </a:rPr>
              <a:t>How we can support ouR NSTU Representatives</a:t>
            </a:r>
            <a:endParaRPr lang="en-US">
              <a:solidFill>
                <a:schemeClr val="bg2">
                  <a:lumMod val="49000"/>
                </a:schemeClr>
              </a:solidFill>
            </a:endParaRPr>
          </a:p>
        </p:txBody>
      </p:sp>
      <p:pic>
        <p:nvPicPr>
          <p:cNvPr id="3" name="Picture 2">
            <a:extLst>
              <a:ext uri="{FF2B5EF4-FFF2-40B4-BE49-F238E27FC236}">
                <a16:creationId xmlns:a16="http://schemas.microsoft.com/office/drawing/2014/main" id="{D5B83AEF-0449-5F44-A1B8-A98136B7C80C}"/>
              </a:ext>
            </a:extLst>
          </p:cNvPr>
          <p:cNvPicPr>
            <a:picLocks noChangeAspect="1"/>
          </p:cNvPicPr>
          <p:nvPr/>
        </p:nvPicPr>
        <p:blipFill>
          <a:blip r:embed="rId3">
            <a:extLst>
              <a:ext uri="{28A0092B-C50C-407E-A947-70E740481C1C}">
                <a14:useLocalDpi xmlns:a14="http://schemas.microsoft.com/office/drawing/2010/main" val="0"/>
              </a:ext>
            </a:extLst>
          </a:blip>
          <a:srcRect l="-88" t="30941" r="88" b="13000"/>
          <a:stretch>
            <a:fillRect/>
          </a:stretch>
        </p:blipFill>
        <p:spPr>
          <a:xfrm>
            <a:off x="1300480" y="1821469"/>
            <a:ext cx="9804400" cy="41221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23242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548A8-9A31-CF3C-4DCC-91EEA5EC9A8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D5288D-8C1F-2E75-6840-F9317D5F4EC1}"/>
              </a:ext>
            </a:extLst>
          </p:cNvPr>
          <p:cNvSpPr>
            <a:spLocks noGrp="1"/>
          </p:cNvSpPr>
          <p:nvPr>
            <p:ph type="title"/>
          </p:nvPr>
        </p:nvSpPr>
        <p:spPr>
          <a:xfrm>
            <a:off x="1633712" y="2941235"/>
            <a:ext cx="8924575" cy="975530"/>
          </a:xfrm>
        </p:spPr>
        <p:txBody>
          <a:bodyPr>
            <a:normAutofit/>
          </a:bodyPr>
          <a:lstStyle/>
          <a:p>
            <a:r>
              <a:rPr lang="en-CA" sz="2400" cap="none">
                <a:latin typeface="Segoe UI"/>
                <a:cs typeface="Segoe UI"/>
              </a:rPr>
              <a:t>Discussion: How can we, as local leaders, support the NSTU rep?</a:t>
            </a:r>
          </a:p>
        </p:txBody>
      </p:sp>
    </p:spTree>
    <p:extLst>
      <p:ext uri="{BB962C8B-B14F-4D97-AF65-F5344CB8AC3E}">
        <p14:creationId xmlns:p14="http://schemas.microsoft.com/office/powerpoint/2010/main" val="1221369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ECCF9-9E0C-1E32-0DBE-816BBDD1761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BA8AF63-D70D-6403-C70F-21A564941A96}"/>
              </a:ext>
            </a:extLst>
          </p:cNvPr>
          <p:cNvSpPr>
            <a:spLocks noGrp="1"/>
          </p:cNvSpPr>
          <p:nvPr>
            <p:ph type="title"/>
          </p:nvPr>
        </p:nvSpPr>
        <p:spPr>
          <a:xfrm>
            <a:off x="700635" y="922096"/>
            <a:ext cx="10691265" cy="755561"/>
          </a:xfrm>
        </p:spPr>
        <p:txBody>
          <a:bodyPr>
            <a:normAutofit/>
          </a:bodyPr>
          <a:lstStyle/>
          <a:p>
            <a:r>
              <a:rPr lang="en-CA" sz="3600">
                <a:latin typeface="Segoe UI Semilight" panose="020B0402040204020203" pitchFamily="34" charset="0"/>
                <a:cs typeface="Segoe UI Semilight" panose="020B0402040204020203" pitchFamily="34" charset="0"/>
              </a:rPr>
              <a:t>It is </a:t>
            </a:r>
            <a:r>
              <a:rPr lang="en-CA" sz="3600" u="sng">
                <a:latin typeface="Segoe UI Semilight" panose="020B0402040204020203" pitchFamily="34" charset="0"/>
                <a:cs typeface="Segoe UI Semilight" panose="020B0402040204020203" pitchFamily="34" charset="0"/>
              </a:rPr>
              <a:t>NOT</a:t>
            </a:r>
            <a:r>
              <a:rPr lang="en-CA" sz="3600">
                <a:latin typeface="Segoe UI Semilight" panose="020B0402040204020203" pitchFamily="34" charset="0"/>
                <a:cs typeface="Segoe UI Semilight" panose="020B0402040204020203" pitchFamily="34" charset="0"/>
              </a:rPr>
              <a:t> the role of the NSTU Rep</a:t>
            </a:r>
          </a:p>
        </p:txBody>
      </p:sp>
      <p:sp>
        <p:nvSpPr>
          <p:cNvPr id="2" name="Content Placeholder 1">
            <a:extLst>
              <a:ext uri="{FF2B5EF4-FFF2-40B4-BE49-F238E27FC236}">
                <a16:creationId xmlns:a16="http://schemas.microsoft.com/office/drawing/2014/main" id="{25F0D2D2-F1A6-7BFC-27B6-AF43D9FE4C35}"/>
              </a:ext>
            </a:extLst>
          </p:cNvPr>
          <p:cNvSpPr>
            <a:spLocks noGrp="1"/>
          </p:cNvSpPr>
          <p:nvPr>
            <p:ph idx="1"/>
          </p:nvPr>
        </p:nvSpPr>
        <p:spPr>
          <a:xfrm>
            <a:off x="810555" y="1713942"/>
            <a:ext cx="7271561" cy="3466401"/>
          </a:xfrm>
        </p:spPr>
        <p:txBody>
          <a:bodyPr vert="horz" lIns="91440" tIns="45720" rIns="91440" bIns="45720" rtlCol="0" anchor="t">
            <a:normAutofit/>
          </a:bodyPr>
          <a:lstStyle/>
          <a:p>
            <a:r>
              <a:rPr lang="en-CA" sz="2200">
                <a:latin typeface="Segoe UI" panose="020B0502040204020203" pitchFamily="34" charset="0"/>
                <a:cs typeface="Segoe UI" panose="020B0502040204020203" pitchFamily="34" charset="0"/>
              </a:rPr>
              <a:t>to act as the </a:t>
            </a:r>
            <a:r>
              <a:rPr lang="en-US" sz="2200">
                <a:latin typeface="Segoe UI" panose="020B0502040204020203" pitchFamily="34" charset="0"/>
                <a:cs typeface="Segoe UI" panose="020B0502040204020203" pitchFamily="34" charset="0"/>
              </a:rPr>
              <a:t>Union representation at any meeting which may result in discipline and/or be called for disciplinary purposes by supervisory personnel</a:t>
            </a:r>
          </a:p>
          <a:p>
            <a:r>
              <a:rPr lang="en-CA" sz="2200">
                <a:latin typeface="Segoe UI" panose="020B0502040204020203" pitchFamily="34" charset="0"/>
                <a:cs typeface="Segoe UI" panose="020B0502040204020203" pitchFamily="34" charset="0"/>
              </a:rPr>
              <a:t>to interpret either collective agreement for colleagues</a:t>
            </a:r>
          </a:p>
          <a:p>
            <a:r>
              <a:rPr lang="en-US" sz="2200">
                <a:latin typeface="Segoe UI" panose="020B0502040204020203" pitchFamily="34" charset="0"/>
                <a:cs typeface="Segoe UI" panose="020B0502040204020203" pitchFamily="34" charset="0"/>
              </a:rPr>
              <a:t>to inform a member of their pension contributions and retirement date</a:t>
            </a:r>
          </a:p>
          <a:p>
            <a:r>
              <a:rPr lang="en-CA" sz="2200">
                <a:latin typeface="Segoe UI" panose="020B0502040204020203" pitchFamily="34" charset="0"/>
                <a:cs typeface="Segoe UI" panose="020B0502040204020203" pitchFamily="34" charset="0"/>
              </a:rPr>
              <a:t>to </a:t>
            </a:r>
            <a:r>
              <a:rPr lang="en-US" sz="2200">
                <a:latin typeface="Segoe UI" panose="020B0502040204020203" pitchFamily="34" charset="0"/>
                <a:cs typeface="Segoe UI" panose="020B0502040204020203" pitchFamily="34" charset="0"/>
              </a:rPr>
              <a:t>raise and pursue concerns with HR or administration on behalf of a member</a:t>
            </a:r>
          </a:p>
          <a:p>
            <a:pPr marL="0" indent="0">
              <a:buNone/>
            </a:pPr>
            <a:endParaRPr lang="en-CA" sz="2000">
              <a:latin typeface="Segoe UI" panose="020B0502040204020203" pitchFamily="34" charset="0"/>
              <a:cs typeface="Segoe UI" panose="020B0502040204020203" pitchFamily="34" charset="0"/>
            </a:endParaRPr>
          </a:p>
          <a:p>
            <a:pPr marL="365760" lvl="1" indent="0">
              <a:buNone/>
            </a:pPr>
            <a:endParaRPr lang="en-CA"/>
          </a:p>
        </p:txBody>
      </p:sp>
      <p:sp>
        <p:nvSpPr>
          <p:cNvPr id="8" name="Multiplication Sign 7">
            <a:extLst>
              <a:ext uri="{FF2B5EF4-FFF2-40B4-BE49-F238E27FC236}">
                <a16:creationId xmlns:a16="http://schemas.microsoft.com/office/drawing/2014/main" id="{67137382-DC65-F38D-08E6-6821AB6A5E48}"/>
              </a:ext>
            </a:extLst>
          </p:cNvPr>
          <p:cNvSpPr/>
          <p:nvPr/>
        </p:nvSpPr>
        <p:spPr>
          <a:xfrm>
            <a:off x="7241135" y="1127612"/>
            <a:ext cx="4950865" cy="4639060"/>
          </a:xfrm>
          <a:prstGeom prst="mathMultiply">
            <a:avLst/>
          </a:prstGeom>
          <a:solidFill>
            <a:schemeClr val="accent6"/>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5AAE7AC8-53C5-6F31-7048-6B9877BD2CCD}"/>
              </a:ext>
            </a:extLst>
          </p:cNvPr>
          <p:cNvSpPr txBox="1"/>
          <p:nvPr/>
        </p:nvSpPr>
        <p:spPr>
          <a:xfrm>
            <a:off x="810555" y="5309419"/>
            <a:ext cx="10581345" cy="830997"/>
          </a:xfrm>
          <a:prstGeom prst="rect">
            <a:avLst/>
          </a:prstGeom>
          <a:noFill/>
        </p:spPr>
        <p:txBody>
          <a:bodyPr wrap="square" rtlCol="0">
            <a:spAutoFit/>
          </a:bodyPr>
          <a:lstStyle/>
          <a:p>
            <a:r>
              <a:rPr lang="en-US" sz="2400">
                <a:solidFill>
                  <a:schemeClr val="accent6">
                    <a:lumMod val="50000"/>
                  </a:schemeClr>
                </a:solidFill>
                <a:latin typeface="Segoe UI Semibold" panose="020B0702040204020203" pitchFamily="34" charset="0"/>
                <a:cs typeface="Segoe UI Semibold" panose="020B0702040204020203" pitchFamily="34" charset="0"/>
              </a:rPr>
              <a:t>Please ask reps to refer members to their Executive Staff Officer, Local President or RRC Chair. </a:t>
            </a:r>
            <a:endParaRPr lang="en-CA" sz="2400">
              <a:solidFill>
                <a:schemeClr val="accent6">
                  <a:lumMod val="50000"/>
                </a:schemeClr>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480400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A93CAC4F-FBCA-6327-DD7B-7E4B642D748F}"/>
              </a:ext>
            </a:extLst>
          </p:cNvPr>
          <p:cNvSpPr>
            <a:spLocks noGrp="1"/>
          </p:cNvSpPr>
          <p:nvPr>
            <p:ph type="dt" sz="half" idx="10"/>
          </p:nvPr>
        </p:nvSpPr>
        <p:spPr/>
        <p:txBody>
          <a:bodyPr/>
          <a:lstStyle/>
          <a:p>
            <a:fld id="{3C005D57-F88E-4C33-9747-44CC6E65FA74}" type="datetime1">
              <a:rPr lang="en-US" smtClean="0"/>
              <a:t>8/17/2026</a:t>
            </a:fld>
            <a:endParaRPr lang="en-US"/>
          </a:p>
        </p:txBody>
      </p:sp>
      <p:sp>
        <p:nvSpPr>
          <p:cNvPr id="6" name="Footer Placeholder 5">
            <a:extLst>
              <a:ext uri="{FF2B5EF4-FFF2-40B4-BE49-F238E27FC236}">
                <a16:creationId xmlns:a16="http://schemas.microsoft.com/office/drawing/2014/main" id="{20DD5120-4B20-F5DC-4DCC-E59326408AD6}"/>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4986A571-08A4-68B2-9FF5-E852C71467B2}"/>
              </a:ext>
            </a:extLst>
          </p:cNvPr>
          <p:cNvSpPr>
            <a:spLocks noGrp="1"/>
          </p:cNvSpPr>
          <p:nvPr>
            <p:ph type="sldNum" sz="quarter" idx="12"/>
          </p:nvPr>
        </p:nvSpPr>
        <p:spPr/>
        <p:txBody>
          <a:bodyPr/>
          <a:lstStyle/>
          <a:p>
            <a:fld id="{E30AF5A0-43BB-4336-8627-9123B9144D80}" type="slidenum">
              <a:rPr lang="en-US" smtClean="0"/>
              <a:t>30</a:t>
            </a:fld>
            <a:endParaRPr lang="en-US"/>
          </a:p>
        </p:txBody>
      </p:sp>
      <p:sp>
        <p:nvSpPr>
          <p:cNvPr id="9" name="TextBox 8">
            <a:extLst>
              <a:ext uri="{FF2B5EF4-FFF2-40B4-BE49-F238E27FC236}">
                <a16:creationId xmlns:a16="http://schemas.microsoft.com/office/drawing/2014/main" id="{D45B11F7-2767-BD49-2786-8327A0C06513}"/>
              </a:ext>
            </a:extLst>
          </p:cNvPr>
          <p:cNvSpPr txBox="1"/>
          <p:nvPr/>
        </p:nvSpPr>
        <p:spPr>
          <a:xfrm>
            <a:off x="715382" y="1464268"/>
            <a:ext cx="10875983" cy="4493538"/>
          </a:xfrm>
          <a:prstGeom prst="rect">
            <a:avLst/>
          </a:prstGeom>
          <a:noFill/>
        </p:spPr>
        <p:txBody>
          <a:bodyPr wrap="square" lIns="91440" tIns="45720" rIns="91440" bIns="45720" anchor="t">
            <a:spAutoFit/>
          </a:bodyPr>
          <a:lstStyle/>
          <a:p>
            <a:r>
              <a:rPr lang="en-CA" sz="2000">
                <a:latin typeface="Segoe UI Semibold" panose="020B0702040204020203" pitchFamily="34" charset="0"/>
                <a:cs typeface="Segoe UI Semibold" panose="020B0702040204020203" pitchFamily="34" charset="0"/>
              </a:rPr>
              <a:t>Interactions with New Members at the Beginning of the School Year</a:t>
            </a:r>
          </a:p>
          <a:p>
            <a:endParaRPr lang="en-CA" sz="1100">
              <a:latin typeface="Segoe UI" panose="020B0502040204020203" pitchFamily="34" charset="0"/>
              <a:cs typeface="Segoe UI" panose="020B0502040204020203" pitchFamily="34" charset="0"/>
            </a:endParaRPr>
          </a:p>
          <a:p>
            <a:pPr marL="342900" indent="-342900">
              <a:buFont typeface="Wingdings" panose="05000000000000000000" pitchFamily="2" charset="2"/>
              <a:buChar char="q"/>
            </a:pPr>
            <a:r>
              <a:rPr lang="en-US" sz="2000">
                <a:latin typeface="Segoe UI"/>
                <a:cs typeface="Segoe UI"/>
              </a:rPr>
              <a:t>Welcome new members and let them know you are the NSTU Representative for the site.</a:t>
            </a:r>
            <a:endParaRPr lang="en-CA" sz="1100">
              <a:latin typeface="Segoe UI" panose="020B0502040204020203" pitchFamily="34" charset="0"/>
              <a:cs typeface="Segoe UI" panose="020B0502040204020203" pitchFamily="34" charset="0"/>
            </a:endParaRPr>
          </a:p>
          <a:p>
            <a:pPr marL="342900" indent="-342900">
              <a:buFont typeface="Wingdings" panose="05000000000000000000" pitchFamily="2" charset="2"/>
              <a:buChar char="q"/>
            </a:pPr>
            <a:r>
              <a:rPr lang="en-CA" sz="2000">
                <a:latin typeface="Segoe UI"/>
                <a:cs typeface="Segoe UI"/>
              </a:rPr>
              <a:t>Remind new members to make sure their Membership Registry Profile is accurate (To register, complete the </a:t>
            </a:r>
            <a:r>
              <a:rPr lang="en-CA" sz="2000">
                <a:latin typeface="Segoe UI"/>
                <a:cs typeface="Segoe UI"/>
                <a:hlinkClick r:id="rId2"/>
              </a:rPr>
              <a:t>online Membership Information Form</a:t>
            </a:r>
            <a:r>
              <a:rPr lang="en-CA" sz="2000">
                <a:latin typeface="Segoe UI"/>
                <a:cs typeface="Segoe UI"/>
              </a:rPr>
              <a:t>).</a:t>
            </a:r>
          </a:p>
          <a:p>
            <a:endParaRPr lang="en-CA" sz="1100">
              <a:latin typeface="Segoe UI" panose="020B0502040204020203" pitchFamily="34" charset="0"/>
              <a:cs typeface="Segoe UI" panose="020B0502040204020203" pitchFamily="34" charset="0"/>
            </a:endParaRPr>
          </a:p>
          <a:p>
            <a:pPr marL="342900" indent="-342900">
              <a:buFont typeface="Wingdings" panose="05000000000000000000" pitchFamily="2" charset="2"/>
              <a:buChar char="q"/>
            </a:pPr>
            <a:r>
              <a:rPr lang="en-CA" sz="2000">
                <a:latin typeface="Segoe UI"/>
                <a:cs typeface="Segoe UI"/>
              </a:rPr>
              <a:t>Remind New Members to make sure all their insurance forms are completed and submitted to </a:t>
            </a:r>
            <a:r>
              <a:rPr lang="en-CA" sz="2000" i="1">
                <a:latin typeface="Segoe UI Semibold"/>
                <a:cs typeface="Segoe UI Semibold"/>
                <a:hlinkClick r:id="rId3"/>
              </a:rPr>
              <a:t>belairdirect</a:t>
            </a:r>
            <a:r>
              <a:rPr lang="en-CA" sz="2000">
                <a:latin typeface="Segoe UI"/>
                <a:cs typeface="Segoe UI"/>
              </a:rPr>
              <a:t> prior to October 15. </a:t>
            </a:r>
          </a:p>
          <a:p>
            <a:endParaRPr lang="en-CA" sz="1100">
              <a:latin typeface="Segoe UI" panose="020B0502040204020203" pitchFamily="34" charset="0"/>
              <a:cs typeface="Segoe UI" panose="020B0502040204020203" pitchFamily="34" charset="0"/>
            </a:endParaRPr>
          </a:p>
          <a:p>
            <a:pPr marL="342900" indent="-342900">
              <a:buFont typeface="Wingdings" panose="05000000000000000000" pitchFamily="2" charset="2"/>
              <a:buChar char="q"/>
            </a:pPr>
            <a:r>
              <a:rPr lang="en-CA" sz="2000">
                <a:latin typeface="Segoe UI"/>
                <a:cs typeface="Segoe UI"/>
              </a:rPr>
              <a:t>Remind New Members to make sure their registration for a </a:t>
            </a:r>
            <a:r>
              <a:rPr lang="en-CA" sz="2000">
                <a:latin typeface="Segoe UI"/>
                <a:cs typeface="Segoe UI"/>
                <a:hlinkClick r:id="rId4"/>
              </a:rPr>
              <a:t>Professional Associations Conference</a:t>
            </a:r>
            <a:r>
              <a:rPr lang="en-CA" sz="2000">
                <a:latin typeface="Segoe UI"/>
                <a:cs typeface="Segoe UI"/>
              </a:rPr>
              <a:t> in October meets the deadline. </a:t>
            </a:r>
          </a:p>
          <a:p>
            <a:endParaRPr lang="en-CA" sz="1100">
              <a:latin typeface="Segoe UI" panose="020B0502040204020203" pitchFamily="34" charset="0"/>
              <a:cs typeface="Segoe UI" panose="020B0502040204020203" pitchFamily="34" charset="0"/>
            </a:endParaRPr>
          </a:p>
          <a:p>
            <a:pPr marL="342900" indent="-342900">
              <a:buFont typeface="Wingdings" panose="05000000000000000000" pitchFamily="2" charset="2"/>
              <a:buChar char="q"/>
            </a:pPr>
            <a:r>
              <a:rPr lang="en-CA" sz="2000">
                <a:latin typeface="Segoe UI" panose="020B0502040204020203" pitchFamily="34" charset="0"/>
                <a:cs typeface="Segoe UI" panose="020B0502040204020203" pitchFamily="34" charset="0"/>
              </a:rPr>
              <a:t>Inform New Members regarding when there are union activities and explain to them how to participate actively.</a:t>
            </a:r>
          </a:p>
          <a:p>
            <a:endParaRPr lang="en-CA" sz="1100">
              <a:latin typeface="Segoe UI" panose="020B0502040204020203" pitchFamily="34" charset="0"/>
              <a:cs typeface="Segoe UI" panose="020B0502040204020203" pitchFamily="34" charset="0"/>
            </a:endParaRPr>
          </a:p>
          <a:p>
            <a:pPr marL="342900" indent="-342900">
              <a:buFont typeface="Wingdings" panose="05000000000000000000" pitchFamily="2" charset="2"/>
              <a:buChar char="q"/>
            </a:pPr>
            <a:r>
              <a:rPr lang="en-CA" sz="2000">
                <a:latin typeface="Segoe UI" panose="020B0502040204020203" pitchFamily="34" charset="0"/>
                <a:cs typeface="Segoe UI" panose="020B0502040204020203" pitchFamily="34" charset="0"/>
              </a:rPr>
              <a:t>Suggest that New Members create a file for substitute teacher use.</a:t>
            </a:r>
          </a:p>
        </p:txBody>
      </p:sp>
      <p:sp>
        <p:nvSpPr>
          <p:cNvPr id="11" name="TextBox 10">
            <a:extLst>
              <a:ext uri="{FF2B5EF4-FFF2-40B4-BE49-F238E27FC236}">
                <a16:creationId xmlns:a16="http://schemas.microsoft.com/office/drawing/2014/main" id="{CF3E5897-DAE4-F6BB-EFC0-8D8F78A76F4F}"/>
              </a:ext>
            </a:extLst>
          </p:cNvPr>
          <p:cNvSpPr txBox="1"/>
          <p:nvPr/>
        </p:nvSpPr>
        <p:spPr>
          <a:xfrm>
            <a:off x="715383" y="795051"/>
            <a:ext cx="10660540" cy="584775"/>
          </a:xfrm>
          <a:prstGeom prst="rect">
            <a:avLst/>
          </a:prstGeom>
          <a:noFill/>
        </p:spPr>
        <p:txBody>
          <a:bodyPr wrap="square">
            <a:spAutoFit/>
          </a:bodyPr>
          <a:lstStyle/>
          <a:p>
            <a:r>
              <a:rPr lang="en-US" sz="3200">
                <a:latin typeface="Segoe UI Semilight" panose="020B0402040204020203" pitchFamily="34" charset="0"/>
                <a:cs typeface="Segoe UI Semilight" panose="020B0402040204020203" pitchFamily="34" charset="0"/>
              </a:rPr>
              <a:t>CHECKLIST FOR NSTU REPS REGARDING NEW MEMBERS </a:t>
            </a:r>
            <a:endParaRPr lang="en-CA" sz="320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8772042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9B9902-F3F7-3156-D80F-A0E7FE977768}"/>
              </a:ext>
            </a:extLst>
          </p:cNvPr>
          <p:cNvSpPr>
            <a:spLocks noGrp="1"/>
          </p:cNvSpPr>
          <p:nvPr>
            <p:ph sz="half" idx="1"/>
          </p:nvPr>
        </p:nvSpPr>
        <p:spPr>
          <a:xfrm>
            <a:off x="715384" y="1740309"/>
            <a:ext cx="10875982" cy="4375356"/>
          </a:xfrm>
        </p:spPr>
        <p:txBody>
          <a:bodyPr>
            <a:normAutofit/>
          </a:bodyPr>
          <a:lstStyle/>
          <a:p>
            <a:pPr>
              <a:buFont typeface="Wingdings" panose="05000000000000000000" pitchFamily="2" charset="2"/>
              <a:buChar char="q"/>
            </a:pPr>
            <a:r>
              <a:rPr lang="en-US" sz="1800">
                <a:latin typeface="Segoe UI" panose="020B0502040204020203" pitchFamily="34" charset="0"/>
                <a:cs typeface="Segoe UI" panose="020B0502040204020203" pitchFamily="34" charset="0"/>
              </a:rPr>
              <a:t>Welcome new members and introduce yourself as the NSTU Representative for the site.</a:t>
            </a:r>
          </a:p>
          <a:p>
            <a:pPr>
              <a:buFont typeface="Wingdings" panose="05000000000000000000" pitchFamily="2" charset="2"/>
              <a:buChar char="q"/>
            </a:pPr>
            <a:r>
              <a:rPr lang="en-US" sz="1800">
                <a:latin typeface="Segoe UI" panose="020B0502040204020203" pitchFamily="34" charset="0"/>
                <a:cs typeface="Segoe UI" panose="020B0502040204020203" pitchFamily="34" charset="0"/>
              </a:rPr>
              <a:t>Encourage new members to review and update their Membership Registry Profile to ensure all information is accurate. Registration can be completed through the </a:t>
            </a:r>
            <a:r>
              <a:rPr lang="en-CA" sz="1800">
                <a:solidFill>
                  <a:schemeClr val="accent5">
                    <a:lumMod val="50000"/>
                  </a:schemeClr>
                </a:solidFill>
                <a:latin typeface="Segoe UI"/>
                <a:cs typeface="Segoe UI"/>
                <a:hlinkClick r:id="rId2">
                  <a:extLst>
                    <a:ext uri="{A12FA001-AC4F-418D-AE19-62706E023703}">
                      <ahyp:hlinkClr xmlns:ahyp="http://schemas.microsoft.com/office/drawing/2018/hyperlinkcolor" val="tx"/>
                    </a:ext>
                  </a:extLst>
                </a:hlinkClick>
              </a:rPr>
              <a:t>online</a:t>
            </a:r>
            <a:r>
              <a:rPr lang="en-CA" sz="1800">
                <a:solidFill>
                  <a:srgbClr val="778BA2"/>
                </a:solidFill>
                <a:latin typeface="Segoe UI"/>
                <a:cs typeface="Segoe UI"/>
                <a:hlinkClick r:id="rId2">
                  <a:extLst>
                    <a:ext uri="{A12FA001-AC4F-418D-AE19-62706E023703}">
                      <ahyp:hlinkClr xmlns:ahyp="http://schemas.microsoft.com/office/drawing/2018/hyperlinkcolor" val="tx"/>
                    </a:ext>
                  </a:extLst>
                </a:hlinkClick>
              </a:rPr>
              <a:t> </a:t>
            </a:r>
            <a:r>
              <a:rPr lang="en-CA" sz="1800">
                <a:solidFill>
                  <a:schemeClr val="accent5">
                    <a:lumMod val="50000"/>
                  </a:schemeClr>
                </a:solidFill>
                <a:latin typeface="Segoe UI"/>
                <a:cs typeface="Segoe UI"/>
                <a:hlinkClick r:id="rId2">
                  <a:extLst>
                    <a:ext uri="{A12FA001-AC4F-418D-AE19-62706E023703}">
                      <ahyp:hlinkClr xmlns:ahyp="http://schemas.microsoft.com/office/drawing/2018/hyperlinkcolor" val="tx"/>
                    </a:ext>
                  </a:extLst>
                </a:hlinkClick>
              </a:rPr>
              <a:t>Membership Information </a:t>
            </a:r>
            <a:r>
              <a:rPr lang="en-CA" sz="1800">
                <a:solidFill>
                  <a:srgbClr val="778BA2"/>
                </a:solidFill>
                <a:latin typeface="Segoe UI"/>
                <a:cs typeface="Segoe UI"/>
                <a:hlinkClick r:id="rId2">
                  <a:extLst>
                    <a:ext uri="{A12FA001-AC4F-418D-AE19-62706E023703}">
                      <ahyp:hlinkClr xmlns:ahyp="http://schemas.microsoft.com/office/drawing/2018/hyperlinkcolor" val="tx"/>
                    </a:ext>
                  </a:extLst>
                </a:hlinkClick>
              </a:rPr>
              <a:t>Form</a:t>
            </a:r>
            <a:r>
              <a:rPr lang="en-CA" sz="1800">
                <a:latin typeface="Segoe UI"/>
                <a:cs typeface="Segoe UI"/>
              </a:rPr>
              <a:t>.</a:t>
            </a:r>
            <a:endParaRPr lang="en-US" sz="1800">
              <a:latin typeface="Segoe UI" panose="020B0502040204020203" pitchFamily="34" charset="0"/>
              <a:cs typeface="Segoe UI" panose="020B0502040204020203" pitchFamily="34" charset="0"/>
            </a:endParaRPr>
          </a:p>
          <a:p>
            <a:pPr>
              <a:buFont typeface="Wingdings" panose="05000000000000000000" pitchFamily="2" charset="2"/>
              <a:buChar char="q"/>
            </a:pPr>
            <a:r>
              <a:rPr lang="en-US" sz="1800">
                <a:latin typeface="Segoe UI" panose="020B0502040204020203" pitchFamily="34" charset="0"/>
                <a:cs typeface="Segoe UI" panose="020B0502040204020203" pitchFamily="34" charset="0"/>
              </a:rPr>
              <a:t>Remind new members to complete and submit all required insurance forms to </a:t>
            </a:r>
            <a:r>
              <a:rPr lang="en-CA" sz="1800" i="1">
                <a:solidFill>
                  <a:schemeClr val="accent5">
                    <a:lumMod val="50000"/>
                  </a:schemeClr>
                </a:solidFill>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belairdirect</a:t>
            </a:r>
            <a:r>
              <a:rPr lang="en-US" sz="1800">
                <a:solidFill>
                  <a:schemeClr val="accent5">
                    <a:lumMod val="50000"/>
                  </a:schemeClr>
                </a:solidFill>
                <a:latin typeface="Segoe UI" panose="020B0502040204020203" pitchFamily="34" charset="0"/>
                <a:cs typeface="Segoe UI" panose="020B0502040204020203" pitchFamily="34" charset="0"/>
              </a:rPr>
              <a:t> </a:t>
            </a:r>
            <a:r>
              <a:rPr lang="en-US" sz="1800">
                <a:latin typeface="Segoe UI" panose="020B0502040204020203" pitchFamily="34" charset="0"/>
                <a:cs typeface="Segoe UI" panose="020B0502040204020203" pitchFamily="34" charset="0"/>
              </a:rPr>
              <a:t>before October 15.</a:t>
            </a:r>
          </a:p>
          <a:p>
            <a:pPr>
              <a:buFont typeface="Wingdings" panose="05000000000000000000" pitchFamily="2" charset="2"/>
              <a:buChar char="q"/>
            </a:pPr>
            <a:r>
              <a:rPr lang="en-US" sz="1800">
                <a:latin typeface="Segoe UI" panose="020B0502040204020203" pitchFamily="34" charset="0"/>
                <a:cs typeface="Segoe UI" panose="020B0502040204020203" pitchFamily="34" charset="0"/>
              </a:rPr>
              <a:t>Ensure new members are aware of the deadline for registering for the </a:t>
            </a:r>
            <a:r>
              <a:rPr lang="en-CA" sz="1800">
                <a:solidFill>
                  <a:schemeClr val="accent5">
                    <a:lumMod val="50000"/>
                  </a:schemeClr>
                </a:solidFill>
                <a:latin typeface="Segoe UI"/>
                <a:cs typeface="Segoe UI"/>
                <a:hlinkClick r:id="rId4">
                  <a:extLst>
                    <a:ext uri="{A12FA001-AC4F-418D-AE19-62706E023703}">
                      <ahyp:hlinkClr xmlns:ahyp="http://schemas.microsoft.com/office/drawing/2018/hyperlinkcolor" val="tx"/>
                    </a:ext>
                  </a:extLst>
                </a:hlinkClick>
              </a:rPr>
              <a:t>Professional Associations Conference</a:t>
            </a:r>
            <a:r>
              <a:rPr lang="en-US" sz="1800">
                <a:latin typeface="Segoe UI" panose="020B0502040204020203" pitchFamily="34" charset="0"/>
                <a:cs typeface="Segoe UI" panose="020B0502040204020203" pitchFamily="34" charset="0"/>
              </a:rPr>
              <a:t> in October.</a:t>
            </a:r>
          </a:p>
          <a:p>
            <a:pPr>
              <a:buFont typeface="Wingdings" panose="05000000000000000000" pitchFamily="2" charset="2"/>
              <a:buChar char="q"/>
            </a:pPr>
            <a:r>
              <a:rPr lang="en-US" sz="1800">
                <a:latin typeface="Segoe UI" panose="020B0502040204020203" pitchFamily="34" charset="0"/>
                <a:cs typeface="Segoe UI" panose="020B0502040204020203" pitchFamily="34" charset="0"/>
              </a:rPr>
              <a:t>Keep new members informed about union activities and opportunities and encourage their active participation.</a:t>
            </a:r>
          </a:p>
          <a:p>
            <a:pPr>
              <a:buFont typeface="Wingdings" panose="05000000000000000000" pitchFamily="2" charset="2"/>
              <a:buChar char="q"/>
            </a:pPr>
            <a:r>
              <a:rPr lang="en-US" sz="1800">
                <a:latin typeface="Segoe UI" panose="020B0502040204020203" pitchFamily="34" charset="0"/>
                <a:cs typeface="Segoe UI" panose="020B0502040204020203" pitchFamily="34" charset="0"/>
              </a:rPr>
              <a:t>Recommend that new members create a substitute teacher information file to support continuity in their classroom when they are absent.</a:t>
            </a:r>
            <a:endParaRPr lang="en-CA" sz="1800">
              <a:latin typeface="Segoe UI" panose="020B0502040204020203" pitchFamily="34" charset="0"/>
              <a:cs typeface="Segoe UI" panose="020B0502040204020203" pitchFamily="34" charset="0"/>
            </a:endParaRPr>
          </a:p>
        </p:txBody>
      </p:sp>
      <p:sp>
        <p:nvSpPr>
          <p:cNvPr id="5" name="Date Placeholder 4">
            <a:extLst>
              <a:ext uri="{FF2B5EF4-FFF2-40B4-BE49-F238E27FC236}">
                <a16:creationId xmlns:a16="http://schemas.microsoft.com/office/drawing/2014/main" id="{32D45510-8609-8EB5-3347-FDB805A611EA}"/>
              </a:ext>
            </a:extLst>
          </p:cNvPr>
          <p:cNvSpPr>
            <a:spLocks noGrp="1"/>
          </p:cNvSpPr>
          <p:nvPr>
            <p:ph type="dt" sz="half" idx="10"/>
          </p:nvPr>
        </p:nvSpPr>
        <p:spPr/>
        <p:txBody>
          <a:bodyPr/>
          <a:lstStyle/>
          <a:p>
            <a:fld id="{2A44A808-3527-4CAE-B221-113434563FCD}" type="datetime1">
              <a:rPr lang="en-US" smtClean="0"/>
              <a:t>8/17/2026</a:t>
            </a:fld>
            <a:endParaRPr lang="en-US"/>
          </a:p>
        </p:txBody>
      </p:sp>
      <p:sp>
        <p:nvSpPr>
          <p:cNvPr id="6" name="Footer Placeholder 5">
            <a:extLst>
              <a:ext uri="{FF2B5EF4-FFF2-40B4-BE49-F238E27FC236}">
                <a16:creationId xmlns:a16="http://schemas.microsoft.com/office/drawing/2014/main" id="{802CDAD3-D837-3795-8CE6-94A5B979F545}"/>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3B8E50D6-9AB9-E9AA-2044-AC0BA68BB558}"/>
              </a:ext>
            </a:extLst>
          </p:cNvPr>
          <p:cNvSpPr>
            <a:spLocks noGrp="1"/>
          </p:cNvSpPr>
          <p:nvPr>
            <p:ph type="sldNum" sz="quarter" idx="12"/>
          </p:nvPr>
        </p:nvSpPr>
        <p:spPr/>
        <p:txBody>
          <a:bodyPr/>
          <a:lstStyle/>
          <a:p>
            <a:fld id="{E30AF5A0-43BB-4336-8627-9123B9144D80}" type="slidenum">
              <a:rPr lang="en-US" smtClean="0"/>
              <a:t>31</a:t>
            </a:fld>
            <a:endParaRPr lang="en-US"/>
          </a:p>
        </p:txBody>
      </p:sp>
      <p:sp>
        <p:nvSpPr>
          <p:cNvPr id="9" name="TextBox 8">
            <a:extLst>
              <a:ext uri="{FF2B5EF4-FFF2-40B4-BE49-F238E27FC236}">
                <a16:creationId xmlns:a16="http://schemas.microsoft.com/office/drawing/2014/main" id="{AB55D920-CF5B-AFFF-5418-2403277E16CB}"/>
              </a:ext>
            </a:extLst>
          </p:cNvPr>
          <p:cNvSpPr txBox="1"/>
          <p:nvPr/>
        </p:nvSpPr>
        <p:spPr>
          <a:xfrm>
            <a:off x="715383" y="742804"/>
            <a:ext cx="10660540" cy="584775"/>
          </a:xfrm>
          <a:prstGeom prst="rect">
            <a:avLst/>
          </a:prstGeom>
          <a:noFill/>
        </p:spPr>
        <p:txBody>
          <a:bodyPr wrap="square">
            <a:spAutoFit/>
          </a:bodyPr>
          <a:lstStyle/>
          <a:p>
            <a:r>
              <a:rPr lang="en-US" sz="3200">
                <a:latin typeface="Segoe UI Semilight" panose="020B0402040204020203" pitchFamily="34" charset="0"/>
                <a:cs typeface="Segoe UI Semilight" panose="020B0402040204020203" pitchFamily="34" charset="0"/>
              </a:rPr>
              <a:t>CHECKLIST FOR NSTU REPS REGARDING NEW MEMBERS </a:t>
            </a:r>
            <a:endParaRPr lang="en-CA" sz="3200">
              <a:latin typeface="Segoe UI Semilight" panose="020B0402040204020203" pitchFamily="34" charset="0"/>
              <a:cs typeface="Segoe UI Semilight" panose="020B0402040204020203" pitchFamily="34" charset="0"/>
            </a:endParaRPr>
          </a:p>
        </p:txBody>
      </p:sp>
      <p:sp>
        <p:nvSpPr>
          <p:cNvPr id="11" name="TextBox 10">
            <a:extLst>
              <a:ext uri="{FF2B5EF4-FFF2-40B4-BE49-F238E27FC236}">
                <a16:creationId xmlns:a16="http://schemas.microsoft.com/office/drawing/2014/main" id="{0913C82A-8D0E-2095-E1E8-246C66B8F61D}"/>
              </a:ext>
            </a:extLst>
          </p:cNvPr>
          <p:cNvSpPr txBox="1"/>
          <p:nvPr/>
        </p:nvSpPr>
        <p:spPr>
          <a:xfrm>
            <a:off x="715383" y="1306860"/>
            <a:ext cx="6096000" cy="400110"/>
          </a:xfrm>
          <a:prstGeom prst="rect">
            <a:avLst/>
          </a:prstGeom>
          <a:noFill/>
        </p:spPr>
        <p:txBody>
          <a:bodyPr wrap="square">
            <a:spAutoFit/>
          </a:bodyPr>
          <a:lstStyle/>
          <a:p>
            <a:r>
              <a:rPr lang="en-US" sz="2000">
                <a:latin typeface="Segoe UI Semibold" panose="020B0702040204020203" pitchFamily="34" charset="0"/>
                <a:cs typeface="Segoe UI Semibold" panose="020B0702040204020203" pitchFamily="34" charset="0"/>
              </a:rPr>
              <a:t>At the beginning of the school year</a:t>
            </a:r>
            <a:endParaRPr lang="en-CA" sz="200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9581303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15383" y="3251762"/>
            <a:ext cx="6088540" cy="1127930"/>
          </a:xfrm>
        </p:spPr>
        <p:txBody>
          <a:bodyPr anchor="t">
            <a:normAutofit fontScale="90000"/>
          </a:bodyPr>
          <a:lstStyle/>
          <a:p>
            <a:pPr>
              <a:lnSpc>
                <a:spcPct val="90000"/>
              </a:lnSpc>
            </a:pPr>
            <a:r>
              <a:rPr lang="en-CA">
                <a:solidFill>
                  <a:schemeClr val="accent1">
                    <a:lumMod val="75000"/>
                  </a:schemeClr>
                </a:solidFill>
                <a:latin typeface="Segoe UI Semilight" panose="020B0402040204020203" pitchFamily="34" charset="0"/>
                <a:cs typeface="Segoe UI Semilight" panose="020B0402040204020203" pitchFamily="34" charset="0"/>
              </a:rPr>
              <a:t>Thank-you &amp; Questions</a:t>
            </a:r>
            <a:br>
              <a:rPr lang="en-CA" sz="3700"/>
            </a:br>
            <a:endParaRPr lang="en-CA" sz="3700"/>
          </a:p>
        </p:txBody>
      </p:sp>
      <p:pic>
        <p:nvPicPr>
          <p:cNvPr id="6" name="Picture 5"/>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t="3747" r="3" b="32730"/>
          <a:stretch>
            <a:fillRect/>
          </a:stretch>
        </p:blipFill>
        <p:spPr>
          <a:xfrm>
            <a:off x="6587612" y="2610465"/>
            <a:ext cx="4804287" cy="3538454"/>
          </a:xfrm>
          <a:prstGeom prst="rect">
            <a:avLst/>
          </a:prstGeom>
          <a:noFill/>
        </p:spPr>
      </p:pic>
      <p:sp>
        <p:nvSpPr>
          <p:cNvPr id="13" name="Date Placeholder 4">
            <a:extLst>
              <a:ext uri="{FF2B5EF4-FFF2-40B4-BE49-F238E27FC236}">
                <a16:creationId xmlns:a16="http://schemas.microsoft.com/office/drawing/2014/main" id="{AE0B2FC1-8403-B4ED-07D8-508434DC69AD}"/>
              </a:ext>
            </a:extLst>
          </p:cNvPr>
          <p:cNvSpPr>
            <a:spLocks noGrp="1"/>
          </p:cNvSpPr>
          <p:nvPr>
            <p:ph type="dt" sz="half" idx="10"/>
          </p:nvPr>
        </p:nvSpPr>
        <p:spPr>
          <a:xfrm>
            <a:off x="8369448" y="6356350"/>
            <a:ext cx="2592594" cy="365125"/>
          </a:xfrm>
        </p:spPr>
        <p:txBody>
          <a:bodyPr/>
          <a:lstStyle/>
          <a:p>
            <a:pPr>
              <a:spcAft>
                <a:spcPts val="600"/>
              </a:spcAft>
            </a:pPr>
            <a:fld id="{6E2151FD-A587-42ED-99AC-BC0DA27061C3}" type="datetime1">
              <a:rPr lang="en-US" smtClean="0"/>
              <a:pPr>
                <a:spcAft>
                  <a:spcPts val="600"/>
                </a:spcAft>
              </a:pPr>
              <a:t>8/17/2026</a:t>
            </a:fld>
            <a:endParaRPr lang="en-US"/>
          </a:p>
        </p:txBody>
      </p:sp>
      <p:sp>
        <p:nvSpPr>
          <p:cNvPr id="15" name="Footer Placeholder 5">
            <a:extLst>
              <a:ext uri="{FF2B5EF4-FFF2-40B4-BE49-F238E27FC236}">
                <a16:creationId xmlns:a16="http://schemas.microsoft.com/office/drawing/2014/main" id="{4DAA2950-6325-22D9-CFCF-C63863C3283C}"/>
              </a:ext>
            </a:extLst>
          </p:cNvPr>
          <p:cNvSpPr>
            <a:spLocks noGrp="1"/>
          </p:cNvSpPr>
          <p:nvPr>
            <p:ph type="ftr" sz="quarter" idx="11"/>
          </p:nvPr>
        </p:nvSpPr>
        <p:spPr>
          <a:xfrm>
            <a:off x="715383" y="6356350"/>
            <a:ext cx="4539727" cy="365125"/>
          </a:xfrm>
        </p:spPr>
        <p:txBody>
          <a:bodyPr/>
          <a:lstStyle/>
          <a:p>
            <a:pPr>
              <a:spcAft>
                <a:spcPts val="600"/>
              </a:spcAft>
            </a:pPr>
            <a:r>
              <a:rPr lang="en-US"/>
              <a:t>
              </a:t>
            </a:r>
          </a:p>
        </p:txBody>
      </p:sp>
      <p:sp>
        <p:nvSpPr>
          <p:cNvPr id="17" name="Slide Number Placeholder 6">
            <a:extLst>
              <a:ext uri="{FF2B5EF4-FFF2-40B4-BE49-F238E27FC236}">
                <a16:creationId xmlns:a16="http://schemas.microsoft.com/office/drawing/2014/main" id="{867B4C8E-7574-A3FA-A057-3EA1EA04EE10}"/>
              </a:ext>
            </a:extLst>
          </p:cNvPr>
          <p:cNvSpPr>
            <a:spLocks noGrp="1"/>
          </p:cNvSpPr>
          <p:nvPr>
            <p:ph type="sldNum" sz="quarter" idx="12"/>
          </p:nvPr>
        </p:nvSpPr>
        <p:spPr>
          <a:xfrm>
            <a:off x="10919012" y="6356350"/>
            <a:ext cx="672354" cy="365125"/>
          </a:xfrm>
        </p:spPr>
        <p:txBody>
          <a:bodyPr/>
          <a:lstStyle/>
          <a:p>
            <a:pPr>
              <a:spcAft>
                <a:spcPts val="600"/>
              </a:spcAft>
            </a:pPr>
            <a:fld id="{E30AF5A0-43BB-4336-8627-9123B9144D80}" type="slidenum">
              <a:rPr lang="en-US" smtClean="0"/>
              <a:pPr>
                <a:spcAft>
                  <a:spcPts val="600"/>
                </a:spcAft>
              </a:pPr>
              <a:t>32</a:t>
            </a:fld>
            <a:endParaRPr lang="en-US"/>
          </a:p>
        </p:txBody>
      </p:sp>
    </p:spTree>
    <p:extLst>
      <p:ext uri="{BB962C8B-B14F-4D97-AF65-F5344CB8AC3E}">
        <p14:creationId xmlns:p14="http://schemas.microsoft.com/office/powerpoint/2010/main" val="3156890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hronicleVTI">
  <a:themeElements>
    <a:clrScheme name="ChronicleVTI">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ChronicleVTI">
      <a:majorFont>
        <a:latin typeface="Univers Condensed"/>
        <a:ea typeface=""/>
        <a:cs typeface=""/>
      </a:majorFont>
      <a:minorFont>
        <a:latin typeface="Calisto MT" panose="02040603050505030304"/>
        <a:ea typeface=""/>
        <a:cs typeface=""/>
      </a:minorFont>
    </a:fontScheme>
    <a:fmtScheme name="Chronicle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nicleVTI" id="{534FD3B1-53CD-4A5C-943C-C44DFF248C3E}" vid="{19A790DA-2E4D-4134-98A6-7DECB1A1B842}"/>
    </a:ext>
  </a:extLst>
</a:theme>
</file>

<file path=ppt/theme/theme2.xml><?xml version="1.0" encoding="utf-8"?>
<a:theme xmlns:a="http://schemas.openxmlformats.org/drawingml/2006/main" name="Office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63c0735-d3d6-492e-97e2-30eb2eb929b7" xsi:nil="true"/>
    <lcf76f155ced4ddcb4097134ff3c332f xmlns="15c4426d-0044-4819-b35c-9a0cad4f289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04896056BD30F49BF0EA57AB23195AB" ma:contentTypeVersion="13" ma:contentTypeDescription="Create a new document." ma:contentTypeScope="" ma:versionID="c20f26bd573ccbcac7124a2cd1264453">
  <xsd:schema xmlns:xsd="http://www.w3.org/2001/XMLSchema" xmlns:xs="http://www.w3.org/2001/XMLSchema" xmlns:p="http://schemas.microsoft.com/office/2006/metadata/properties" xmlns:ns2="15c4426d-0044-4819-b35c-9a0cad4f2899" xmlns:ns3="463c0735-d3d6-492e-97e2-30eb2eb929b7" targetNamespace="http://schemas.microsoft.com/office/2006/metadata/properties" ma:root="true" ma:fieldsID="84adc0a3187d313e8c296511f3bda156" ns2:_="" ns3:_="">
    <xsd:import namespace="15c4426d-0044-4819-b35c-9a0cad4f2899"/>
    <xsd:import namespace="463c0735-d3d6-492e-97e2-30eb2eb929b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c4426d-0044-4819-b35c-9a0cad4f28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d9c1a06-f096-4990-b79b-d32d08ee8e9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3c0735-d3d6-492e-97e2-30eb2eb929b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a38d447-eb8f-4bd9-908c-b023e0fee7e1}" ma:internalName="TaxCatchAll" ma:showField="CatchAllData" ma:web="463c0735-d3d6-492e-97e2-30eb2eb929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05F5D8-17B6-4BE0-8042-371571A55BC0}">
  <ds:schemaRefs>
    <ds:schemaRef ds:uri="15c4426d-0044-4819-b35c-9a0cad4f2899"/>
    <ds:schemaRef ds:uri="463c0735-d3d6-492e-97e2-30eb2eb929b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7144E64-5A45-428B-ACCF-B9C4266643B2}">
  <ds:schemaRefs>
    <ds:schemaRef ds:uri="15c4426d-0044-4819-b35c-9a0cad4f2899"/>
    <ds:schemaRef ds:uri="463c0735-d3d6-492e-97e2-30eb2eb929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2D41963-0A94-43DB-B42B-7D98A88894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Application>Microsoft Office PowerPoint</Application>
  <PresentationFormat>Widescreen</PresentationFormat>
  <Slides>32</Slides>
  <Notes>19</Notes>
  <HiddenSlides>0</HiddenSlide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ChronicleVTI</vt:lpstr>
      <vt:lpstr>PowerPoint Presentation</vt:lpstr>
      <vt:lpstr>facilitators</vt:lpstr>
      <vt:lpstr>Planning Effective Representative Training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NSTU Membership Registry</vt:lpstr>
      <vt:lpstr>NSTU Membership Registry </vt:lpstr>
      <vt:lpstr>NSTU Membership Registry </vt:lpstr>
      <vt:lpstr>NSTU Membership Registry </vt:lpstr>
      <vt:lpstr>PowerPoint Presentation</vt:lpstr>
      <vt:lpstr>NSTU Publications</vt:lpstr>
      <vt:lpstr>PowerPoint Presentation</vt:lpstr>
      <vt:lpstr>Discussion: How can we, as local leaders, support the NSTU rep?</vt:lpstr>
      <vt:lpstr>It is NOT the role of the NSTU Rep</vt:lpstr>
      <vt:lpstr>PowerPoint Presentation</vt:lpstr>
      <vt:lpstr>PowerPoint Presentation</vt:lpstr>
      <vt:lpstr>Thank-you &amp;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revision>6</cp:revision>
  <cp:lastPrinted>2025-10-30T14:10:23Z</cp:lastPrinted>
  <dcterms:created xsi:type="dcterms:W3CDTF">2015-08-10T15:36:53Z</dcterms:created>
  <dcterms:modified xsi:type="dcterms:W3CDTF">2026-08-17T12:03:33Z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TC034605589991</vt:lpwstr>
  </property>
  <property fmtid="{D5CDD505-2E9C-101B-9397-08002B2CF9AE}" pid="3" name="ContentTypeId">
    <vt:lpwstr>0x010100304896056BD30F49BF0EA57AB23195AB</vt:lpwstr>
  </property>
  <property fmtid="{D5CDD505-2E9C-101B-9397-08002B2CF9AE}" pid="4" name="Order">
    <vt:r8>15400</vt:r8>
  </property>
  <property fmtid="{D5CDD505-2E9C-101B-9397-08002B2CF9AE}" pid="5" name="MediaServiceImageTags">
    <vt:lpwstr/>
  </property>
</Properties>
</file>