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5"/>
  </p:notesMasterIdLst>
  <p:handoutMasterIdLst>
    <p:handoutMasterId r:id="rId66"/>
  </p:handoutMasterIdLst>
  <p:sldIdLst>
    <p:sldId id="371" r:id="rId5"/>
    <p:sldId id="2569" r:id="rId6"/>
    <p:sldId id="286" r:id="rId7"/>
    <p:sldId id="438" r:id="rId8"/>
    <p:sldId id="256" r:id="rId9"/>
    <p:sldId id="2573" r:id="rId10"/>
    <p:sldId id="398" r:id="rId11"/>
    <p:sldId id="386" r:id="rId12"/>
    <p:sldId id="439" r:id="rId13"/>
    <p:sldId id="2574" r:id="rId14"/>
    <p:sldId id="400" r:id="rId15"/>
    <p:sldId id="402" r:id="rId16"/>
    <p:sldId id="401" r:id="rId17"/>
    <p:sldId id="399" r:id="rId18"/>
    <p:sldId id="403" r:id="rId19"/>
    <p:sldId id="433" r:id="rId20"/>
    <p:sldId id="434" r:id="rId21"/>
    <p:sldId id="436" r:id="rId22"/>
    <p:sldId id="425" r:id="rId23"/>
    <p:sldId id="395" r:id="rId24"/>
    <p:sldId id="431" r:id="rId25"/>
    <p:sldId id="427" r:id="rId26"/>
    <p:sldId id="2571" r:id="rId27"/>
    <p:sldId id="294" r:id="rId28"/>
    <p:sldId id="368" r:id="rId29"/>
    <p:sldId id="419" r:id="rId30"/>
    <p:sldId id="413" r:id="rId31"/>
    <p:sldId id="414" r:id="rId32"/>
    <p:sldId id="416" r:id="rId33"/>
    <p:sldId id="417" r:id="rId34"/>
    <p:sldId id="418" r:id="rId35"/>
    <p:sldId id="396" r:id="rId36"/>
    <p:sldId id="2575" r:id="rId37"/>
    <p:sldId id="2576" r:id="rId38"/>
    <p:sldId id="423" r:id="rId39"/>
    <p:sldId id="424" r:id="rId40"/>
    <p:sldId id="422" r:id="rId41"/>
    <p:sldId id="2568" r:id="rId42"/>
    <p:sldId id="2570" r:id="rId43"/>
    <p:sldId id="444" r:id="rId44"/>
    <p:sldId id="442" r:id="rId45"/>
    <p:sldId id="454" r:id="rId46"/>
    <p:sldId id="443" r:id="rId47"/>
    <p:sldId id="453" r:id="rId48"/>
    <p:sldId id="445" r:id="rId49"/>
    <p:sldId id="446" r:id="rId50"/>
    <p:sldId id="447" r:id="rId51"/>
    <p:sldId id="448" r:id="rId52"/>
    <p:sldId id="449" r:id="rId53"/>
    <p:sldId id="450" r:id="rId54"/>
    <p:sldId id="455" r:id="rId55"/>
    <p:sldId id="2577" r:id="rId56"/>
    <p:sldId id="2563" r:id="rId57"/>
    <p:sldId id="2565" r:id="rId58"/>
    <p:sldId id="2567" r:id="rId59"/>
    <p:sldId id="441" r:id="rId60"/>
    <p:sldId id="2572" r:id="rId61"/>
    <p:sldId id="435" r:id="rId62"/>
    <p:sldId id="412" r:id="rId63"/>
    <p:sldId id="452" r:id="rId6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BA5"/>
    <a:srgbClr val="B88C00"/>
    <a:srgbClr val="215E99"/>
    <a:srgbClr val="F7F7F7"/>
    <a:srgbClr val="FFF0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53" autoAdjust="0"/>
    <p:restoredTop sz="72807" autoAdjust="0"/>
  </p:normalViewPr>
  <p:slideViewPr>
    <p:cSldViewPr>
      <p:cViewPr varScale="1">
        <p:scale>
          <a:sx n="60" d="100"/>
          <a:sy n="60" d="100"/>
        </p:scale>
        <p:origin x="1061" y="43"/>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diagrams/_rels/data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4"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309DC0-5566-4CD8-B29B-60D8E3D3C5BA}"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1DB97E31-2A7A-487E-B4F0-188BA1A894E3}">
      <dgm:prSet/>
      <dgm:spPr/>
      <dgm:t>
        <a:bodyPr/>
        <a:lstStyle/>
        <a:p>
          <a:r>
            <a:rPr lang="en-CA" b="1"/>
            <a:t>What are teachers facing?</a:t>
          </a:r>
          <a:endParaRPr lang="en-US"/>
        </a:p>
      </dgm:t>
    </dgm:pt>
    <dgm:pt modelId="{3AF385A4-F52B-48B2-B071-3BD8BA763F4F}" type="parTrans" cxnId="{2DABC251-2915-436A-BFA4-88E42846575D}">
      <dgm:prSet/>
      <dgm:spPr/>
      <dgm:t>
        <a:bodyPr/>
        <a:lstStyle/>
        <a:p>
          <a:endParaRPr lang="en-US"/>
        </a:p>
      </dgm:t>
    </dgm:pt>
    <dgm:pt modelId="{5D0975C9-A032-4C23-8064-2F52C69C26B7}" type="sibTrans" cxnId="{2DABC251-2915-436A-BFA4-88E42846575D}">
      <dgm:prSet/>
      <dgm:spPr/>
      <dgm:t>
        <a:bodyPr/>
        <a:lstStyle/>
        <a:p>
          <a:endParaRPr lang="en-US"/>
        </a:p>
      </dgm:t>
    </dgm:pt>
    <dgm:pt modelId="{C0D98F05-5153-4928-9520-BEC039B2525D}">
      <dgm:prSet/>
      <dgm:spPr/>
      <dgm:t>
        <a:bodyPr/>
        <a:lstStyle/>
        <a:p>
          <a:r>
            <a:rPr lang="en-CA" dirty="0"/>
            <a:t>Violence and aggression</a:t>
          </a:r>
          <a:endParaRPr lang="en-US" dirty="0"/>
        </a:p>
      </dgm:t>
    </dgm:pt>
    <dgm:pt modelId="{7B397D15-9267-42A5-BE01-C2A0EF221CEB}" type="parTrans" cxnId="{2EE09DE6-367B-4EB8-8A94-D17F782AA902}">
      <dgm:prSet/>
      <dgm:spPr/>
      <dgm:t>
        <a:bodyPr/>
        <a:lstStyle/>
        <a:p>
          <a:endParaRPr lang="en-US"/>
        </a:p>
      </dgm:t>
    </dgm:pt>
    <dgm:pt modelId="{F7827B11-0DB6-4436-9411-7327FCD6F1CD}" type="sibTrans" cxnId="{2EE09DE6-367B-4EB8-8A94-D17F782AA902}">
      <dgm:prSet/>
      <dgm:spPr/>
      <dgm:t>
        <a:bodyPr/>
        <a:lstStyle/>
        <a:p>
          <a:endParaRPr lang="en-US"/>
        </a:p>
      </dgm:t>
    </dgm:pt>
    <dgm:pt modelId="{3D7E31F6-8E80-4BB4-827B-F8A4C7282D3E}">
      <dgm:prSet/>
      <dgm:spPr/>
      <dgm:t>
        <a:bodyPr/>
        <a:lstStyle/>
        <a:p>
          <a:r>
            <a:rPr lang="en-CA"/>
            <a:t>Student behavioural incidents</a:t>
          </a:r>
          <a:endParaRPr lang="en-US"/>
        </a:p>
      </dgm:t>
    </dgm:pt>
    <dgm:pt modelId="{21F53E19-F9F0-4110-B0F8-D8801734E376}" type="parTrans" cxnId="{AA44F910-3010-4FA3-9191-3438E4F93FFF}">
      <dgm:prSet/>
      <dgm:spPr/>
      <dgm:t>
        <a:bodyPr/>
        <a:lstStyle/>
        <a:p>
          <a:endParaRPr lang="en-US"/>
        </a:p>
      </dgm:t>
    </dgm:pt>
    <dgm:pt modelId="{6739FDC0-0BCD-4F7A-8CCD-DAD09516C7A9}" type="sibTrans" cxnId="{AA44F910-3010-4FA3-9191-3438E4F93FFF}">
      <dgm:prSet/>
      <dgm:spPr/>
      <dgm:t>
        <a:bodyPr/>
        <a:lstStyle/>
        <a:p>
          <a:endParaRPr lang="en-US"/>
        </a:p>
      </dgm:t>
    </dgm:pt>
    <dgm:pt modelId="{F9952227-7B6E-492D-B865-6BAC71AB063C}">
      <dgm:prSet/>
      <dgm:spPr/>
      <dgm:t>
        <a:bodyPr/>
        <a:lstStyle/>
        <a:p>
          <a:r>
            <a:rPr lang="en-CA"/>
            <a:t>Workload and burnout</a:t>
          </a:r>
          <a:endParaRPr lang="en-US"/>
        </a:p>
      </dgm:t>
    </dgm:pt>
    <dgm:pt modelId="{EAA86087-4C17-4FDB-A96C-8B1F4E9DAB22}" type="parTrans" cxnId="{0A669B91-9833-4F5E-8015-CF0D5E52BCD0}">
      <dgm:prSet/>
      <dgm:spPr/>
      <dgm:t>
        <a:bodyPr/>
        <a:lstStyle/>
        <a:p>
          <a:endParaRPr lang="en-US"/>
        </a:p>
      </dgm:t>
    </dgm:pt>
    <dgm:pt modelId="{A4C785C3-0221-48EA-A37D-2D82418393D3}" type="sibTrans" cxnId="{0A669B91-9833-4F5E-8015-CF0D5E52BCD0}">
      <dgm:prSet/>
      <dgm:spPr/>
      <dgm:t>
        <a:bodyPr/>
        <a:lstStyle/>
        <a:p>
          <a:endParaRPr lang="en-US"/>
        </a:p>
      </dgm:t>
    </dgm:pt>
    <dgm:pt modelId="{BB3D9632-6B76-42F6-9005-472DAA1FEF5F}">
      <dgm:prSet/>
      <dgm:spPr/>
      <dgm:t>
        <a:bodyPr/>
        <a:lstStyle/>
        <a:p>
          <a:r>
            <a:rPr lang="en-CA" dirty="0"/>
            <a:t>Indoor air quality/temperature concerns</a:t>
          </a:r>
          <a:endParaRPr lang="en-US" dirty="0"/>
        </a:p>
      </dgm:t>
    </dgm:pt>
    <dgm:pt modelId="{DE67B6BE-4A6E-477E-B981-4B986C877575}" type="parTrans" cxnId="{7190C21F-8770-4BCE-9AA5-AB399CE70EAD}">
      <dgm:prSet/>
      <dgm:spPr/>
      <dgm:t>
        <a:bodyPr/>
        <a:lstStyle/>
        <a:p>
          <a:endParaRPr lang="en-US"/>
        </a:p>
      </dgm:t>
    </dgm:pt>
    <dgm:pt modelId="{3BCD30D3-DB47-41B9-A876-A67F4606F398}" type="sibTrans" cxnId="{7190C21F-8770-4BCE-9AA5-AB399CE70EAD}">
      <dgm:prSet/>
      <dgm:spPr/>
      <dgm:t>
        <a:bodyPr/>
        <a:lstStyle/>
        <a:p>
          <a:endParaRPr lang="en-US"/>
        </a:p>
      </dgm:t>
    </dgm:pt>
    <dgm:pt modelId="{89C97095-DD00-429B-BDA2-E47F48850332}">
      <dgm:prSet/>
      <dgm:spPr/>
      <dgm:t>
        <a:bodyPr/>
        <a:lstStyle/>
        <a:p>
          <a:r>
            <a:rPr lang="en-CA"/>
            <a:t>Slips, trips and falls</a:t>
          </a:r>
          <a:endParaRPr lang="en-US"/>
        </a:p>
      </dgm:t>
    </dgm:pt>
    <dgm:pt modelId="{50942371-124A-489C-BB0E-1B90BA960B9C}" type="parTrans" cxnId="{6B40BF17-1FED-423B-9680-D327B4BB90F0}">
      <dgm:prSet/>
      <dgm:spPr/>
      <dgm:t>
        <a:bodyPr/>
        <a:lstStyle/>
        <a:p>
          <a:endParaRPr lang="en-US"/>
        </a:p>
      </dgm:t>
    </dgm:pt>
    <dgm:pt modelId="{7B01219D-2B20-4229-B619-2AC89B1F5D8D}" type="sibTrans" cxnId="{6B40BF17-1FED-423B-9680-D327B4BB90F0}">
      <dgm:prSet/>
      <dgm:spPr/>
      <dgm:t>
        <a:bodyPr/>
        <a:lstStyle/>
        <a:p>
          <a:endParaRPr lang="en-US"/>
        </a:p>
      </dgm:t>
    </dgm:pt>
    <dgm:pt modelId="{06248691-0CD7-4C6C-B989-CC02D6B8E6CB}">
      <dgm:prSet/>
      <dgm:spPr/>
      <dgm:t>
        <a:bodyPr/>
        <a:lstStyle/>
        <a:p>
          <a:r>
            <a:rPr lang="en-CA" dirty="0"/>
            <a:t>Harassment and bullying</a:t>
          </a:r>
          <a:endParaRPr lang="en-US" dirty="0"/>
        </a:p>
      </dgm:t>
    </dgm:pt>
    <dgm:pt modelId="{155B2E62-3514-41C0-B486-656B526D8385}" type="parTrans" cxnId="{F79E9C17-6E18-4356-B0C0-6F5107C1AF0D}">
      <dgm:prSet/>
      <dgm:spPr/>
      <dgm:t>
        <a:bodyPr/>
        <a:lstStyle/>
        <a:p>
          <a:endParaRPr lang="en-US"/>
        </a:p>
      </dgm:t>
    </dgm:pt>
    <dgm:pt modelId="{8DB13F44-8ADB-4AB5-A6DD-AD3510620882}" type="sibTrans" cxnId="{F79E9C17-6E18-4356-B0C0-6F5107C1AF0D}">
      <dgm:prSet/>
      <dgm:spPr/>
      <dgm:t>
        <a:bodyPr/>
        <a:lstStyle/>
        <a:p>
          <a:endParaRPr lang="en-US"/>
        </a:p>
      </dgm:t>
    </dgm:pt>
    <dgm:pt modelId="{67696AEB-3863-4FFD-9C00-0C922A52282B}">
      <dgm:prSet/>
      <dgm:spPr/>
      <dgm:t>
        <a:bodyPr/>
        <a:lstStyle/>
        <a:p>
          <a:r>
            <a:rPr lang="en-CA" dirty="0"/>
            <a:t>Psychological strain</a:t>
          </a:r>
          <a:endParaRPr lang="en-US" dirty="0"/>
        </a:p>
      </dgm:t>
    </dgm:pt>
    <dgm:pt modelId="{B15B05C6-F406-41D2-BCBA-5763955D81FA}" type="parTrans" cxnId="{F733588F-71D9-4D2E-893C-56364133BA57}">
      <dgm:prSet/>
      <dgm:spPr/>
      <dgm:t>
        <a:bodyPr/>
        <a:lstStyle/>
        <a:p>
          <a:endParaRPr lang="en-US"/>
        </a:p>
      </dgm:t>
    </dgm:pt>
    <dgm:pt modelId="{BE6C39A9-B97A-41FE-837B-1A23D216F81E}" type="sibTrans" cxnId="{F733588F-71D9-4D2E-893C-56364133BA57}">
      <dgm:prSet/>
      <dgm:spPr/>
      <dgm:t>
        <a:bodyPr/>
        <a:lstStyle/>
        <a:p>
          <a:endParaRPr lang="en-US"/>
        </a:p>
      </dgm:t>
    </dgm:pt>
    <dgm:pt modelId="{554A2035-C849-4C58-94B7-8A6702FDDF28}" type="pres">
      <dgm:prSet presAssocID="{19309DC0-5566-4CD8-B29B-60D8E3D3C5BA}" presName="vert0" presStyleCnt="0">
        <dgm:presLayoutVars>
          <dgm:dir/>
          <dgm:animOne val="branch"/>
          <dgm:animLvl val="lvl"/>
        </dgm:presLayoutVars>
      </dgm:prSet>
      <dgm:spPr/>
    </dgm:pt>
    <dgm:pt modelId="{5DA11115-173D-4B44-BA61-1B3E5F0EBEB6}" type="pres">
      <dgm:prSet presAssocID="{1DB97E31-2A7A-487E-B4F0-188BA1A894E3}" presName="thickLine" presStyleLbl="alignNode1" presStyleIdx="0" presStyleCnt="8"/>
      <dgm:spPr/>
    </dgm:pt>
    <dgm:pt modelId="{2685E404-032A-4EB8-97DA-64BA8BE74A55}" type="pres">
      <dgm:prSet presAssocID="{1DB97E31-2A7A-487E-B4F0-188BA1A894E3}" presName="horz1" presStyleCnt="0"/>
      <dgm:spPr/>
    </dgm:pt>
    <dgm:pt modelId="{7C17C230-A5BA-4216-A714-0D0C2014FD2C}" type="pres">
      <dgm:prSet presAssocID="{1DB97E31-2A7A-487E-B4F0-188BA1A894E3}" presName="tx1" presStyleLbl="revTx" presStyleIdx="0" presStyleCnt="8"/>
      <dgm:spPr/>
    </dgm:pt>
    <dgm:pt modelId="{14042E6B-5EE5-4B87-8E32-F8AF4DB850B6}" type="pres">
      <dgm:prSet presAssocID="{1DB97E31-2A7A-487E-B4F0-188BA1A894E3}" presName="vert1" presStyleCnt="0"/>
      <dgm:spPr/>
    </dgm:pt>
    <dgm:pt modelId="{77791E7D-D808-44F0-8D54-2658991EB9AF}" type="pres">
      <dgm:prSet presAssocID="{C0D98F05-5153-4928-9520-BEC039B2525D}" presName="thickLine" presStyleLbl="alignNode1" presStyleIdx="1" presStyleCnt="8"/>
      <dgm:spPr/>
    </dgm:pt>
    <dgm:pt modelId="{4B2B5CFF-548B-4248-B6C2-5A175D0AF9AD}" type="pres">
      <dgm:prSet presAssocID="{C0D98F05-5153-4928-9520-BEC039B2525D}" presName="horz1" presStyleCnt="0"/>
      <dgm:spPr/>
    </dgm:pt>
    <dgm:pt modelId="{3A2A1427-32D9-48DF-846E-9856FD0D35BB}" type="pres">
      <dgm:prSet presAssocID="{C0D98F05-5153-4928-9520-BEC039B2525D}" presName="tx1" presStyleLbl="revTx" presStyleIdx="1" presStyleCnt="8"/>
      <dgm:spPr/>
    </dgm:pt>
    <dgm:pt modelId="{57E08B3B-C1A5-450F-9CF3-11B844D61253}" type="pres">
      <dgm:prSet presAssocID="{C0D98F05-5153-4928-9520-BEC039B2525D}" presName="vert1" presStyleCnt="0"/>
      <dgm:spPr/>
    </dgm:pt>
    <dgm:pt modelId="{F6321E73-CEAC-429C-B8EC-6BF9433196F9}" type="pres">
      <dgm:prSet presAssocID="{3D7E31F6-8E80-4BB4-827B-F8A4C7282D3E}" presName="thickLine" presStyleLbl="alignNode1" presStyleIdx="2" presStyleCnt="8"/>
      <dgm:spPr/>
    </dgm:pt>
    <dgm:pt modelId="{E05C1BC4-E20A-4C6B-957F-AFD2238197D2}" type="pres">
      <dgm:prSet presAssocID="{3D7E31F6-8E80-4BB4-827B-F8A4C7282D3E}" presName="horz1" presStyleCnt="0"/>
      <dgm:spPr/>
    </dgm:pt>
    <dgm:pt modelId="{74E56639-7119-4CED-B617-CDA7BCD6C4DE}" type="pres">
      <dgm:prSet presAssocID="{3D7E31F6-8E80-4BB4-827B-F8A4C7282D3E}" presName="tx1" presStyleLbl="revTx" presStyleIdx="2" presStyleCnt="8"/>
      <dgm:spPr/>
    </dgm:pt>
    <dgm:pt modelId="{E12403A9-5138-421F-AE97-81F5245C7F4E}" type="pres">
      <dgm:prSet presAssocID="{3D7E31F6-8E80-4BB4-827B-F8A4C7282D3E}" presName="vert1" presStyleCnt="0"/>
      <dgm:spPr/>
    </dgm:pt>
    <dgm:pt modelId="{C9F9F764-1290-42F3-A793-B734916FAA1C}" type="pres">
      <dgm:prSet presAssocID="{F9952227-7B6E-492D-B865-6BAC71AB063C}" presName="thickLine" presStyleLbl="alignNode1" presStyleIdx="3" presStyleCnt="8"/>
      <dgm:spPr/>
    </dgm:pt>
    <dgm:pt modelId="{49C0645A-FFEA-4251-9D64-C00F695C84D9}" type="pres">
      <dgm:prSet presAssocID="{F9952227-7B6E-492D-B865-6BAC71AB063C}" presName="horz1" presStyleCnt="0"/>
      <dgm:spPr/>
    </dgm:pt>
    <dgm:pt modelId="{1BCBF31B-5E70-4828-B8C0-DC0C540C84C1}" type="pres">
      <dgm:prSet presAssocID="{F9952227-7B6E-492D-B865-6BAC71AB063C}" presName="tx1" presStyleLbl="revTx" presStyleIdx="3" presStyleCnt="8"/>
      <dgm:spPr/>
    </dgm:pt>
    <dgm:pt modelId="{99F9B7F1-9762-4BF2-B154-7C5BE14DAC74}" type="pres">
      <dgm:prSet presAssocID="{F9952227-7B6E-492D-B865-6BAC71AB063C}" presName="vert1" presStyleCnt="0"/>
      <dgm:spPr/>
    </dgm:pt>
    <dgm:pt modelId="{21670B13-5371-42AB-B4A7-F77567BD96DB}" type="pres">
      <dgm:prSet presAssocID="{BB3D9632-6B76-42F6-9005-472DAA1FEF5F}" presName="thickLine" presStyleLbl="alignNode1" presStyleIdx="4" presStyleCnt="8"/>
      <dgm:spPr/>
    </dgm:pt>
    <dgm:pt modelId="{9C6867C3-DBB4-468F-82D5-E8FD2E281E36}" type="pres">
      <dgm:prSet presAssocID="{BB3D9632-6B76-42F6-9005-472DAA1FEF5F}" presName="horz1" presStyleCnt="0"/>
      <dgm:spPr/>
    </dgm:pt>
    <dgm:pt modelId="{053B54EB-3199-4F47-AE1D-7AE1E27A1B83}" type="pres">
      <dgm:prSet presAssocID="{BB3D9632-6B76-42F6-9005-472DAA1FEF5F}" presName="tx1" presStyleLbl="revTx" presStyleIdx="4" presStyleCnt="8"/>
      <dgm:spPr/>
    </dgm:pt>
    <dgm:pt modelId="{2E581511-C8A3-4319-B3CA-64628C432669}" type="pres">
      <dgm:prSet presAssocID="{BB3D9632-6B76-42F6-9005-472DAA1FEF5F}" presName="vert1" presStyleCnt="0"/>
      <dgm:spPr/>
    </dgm:pt>
    <dgm:pt modelId="{8DB4CDC8-95D1-413E-9589-0A256F236217}" type="pres">
      <dgm:prSet presAssocID="{89C97095-DD00-429B-BDA2-E47F48850332}" presName="thickLine" presStyleLbl="alignNode1" presStyleIdx="5" presStyleCnt="8"/>
      <dgm:spPr/>
    </dgm:pt>
    <dgm:pt modelId="{FC558ECA-CE1C-4B8A-8D83-D0C9FDBE37B9}" type="pres">
      <dgm:prSet presAssocID="{89C97095-DD00-429B-BDA2-E47F48850332}" presName="horz1" presStyleCnt="0"/>
      <dgm:spPr/>
    </dgm:pt>
    <dgm:pt modelId="{F8BBA335-668D-43D6-ACE0-D43F7408455C}" type="pres">
      <dgm:prSet presAssocID="{89C97095-DD00-429B-BDA2-E47F48850332}" presName="tx1" presStyleLbl="revTx" presStyleIdx="5" presStyleCnt="8"/>
      <dgm:spPr/>
    </dgm:pt>
    <dgm:pt modelId="{36897749-B2CE-48DB-8D85-C77B861C58D8}" type="pres">
      <dgm:prSet presAssocID="{89C97095-DD00-429B-BDA2-E47F48850332}" presName="vert1" presStyleCnt="0"/>
      <dgm:spPr/>
    </dgm:pt>
    <dgm:pt modelId="{9D8E727C-AB42-4E13-8116-C794B3099179}" type="pres">
      <dgm:prSet presAssocID="{06248691-0CD7-4C6C-B989-CC02D6B8E6CB}" presName="thickLine" presStyleLbl="alignNode1" presStyleIdx="6" presStyleCnt="8"/>
      <dgm:spPr/>
    </dgm:pt>
    <dgm:pt modelId="{15AA88B0-C36E-4F54-AE24-96231B8D148B}" type="pres">
      <dgm:prSet presAssocID="{06248691-0CD7-4C6C-B989-CC02D6B8E6CB}" presName="horz1" presStyleCnt="0"/>
      <dgm:spPr/>
    </dgm:pt>
    <dgm:pt modelId="{D6BD3C69-5B38-4844-BF9B-C921E13111B8}" type="pres">
      <dgm:prSet presAssocID="{06248691-0CD7-4C6C-B989-CC02D6B8E6CB}" presName="tx1" presStyleLbl="revTx" presStyleIdx="6" presStyleCnt="8"/>
      <dgm:spPr/>
    </dgm:pt>
    <dgm:pt modelId="{720BCE88-5CA2-4A3F-8B93-F432B90DDC1A}" type="pres">
      <dgm:prSet presAssocID="{06248691-0CD7-4C6C-B989-CC02D6B8E6CB}" presName="vert1" presStyleCnt="0"/>
      <dgm:spPr/>
    </dgm:pt>
    <dgm:pt modelId="{9F3ED667-BF46-4929-AC42-FAE93194111D}" type="pres">
      <dgm:prSet presAssocID="{67696AEB-3863-4FFD-9C00-0C922A52282B}" presName="thickLine" presStyleLbl="alignNode1" presStyleIdx="7" presStyleCnt="8"/>
      <dgm:spPr/>
    </dgm:pt>
    <dgm:pt modelId="{25BEF95A-D20B-454E-A7A7-AD2ABFBF4851}" type="pres">
      <dgm:prSet presAssocID="{67696AEB-3863-4FFD-9C00-0C922A52282B}" presName="horz1" presStyleCnt="0"/>
      <dgm:spPr/>
    </dgm:pt>
    <dgm:pt modelId="{F01186F2-EA54-4A5F-8D35-50A76175C099}" type="pres">
      <dgm:prSet presAssocID="{67696AEB-3863-4FFD-9C00-0C922A52282B}" presName="tx1" presStyleLbl="revTx" presStyleIdx="7" presStyleCnt="8"/>
      <dgm:spPr/>
    </dgm:pt>
    <dgm:pt modelId="{A81ACABF-3FA8-4DB7-8CA7-BE500CE94AC1}" type="pres">
      <dgm:prSet presAssocID="{67696AEB-3863-4FFD-9C00-0C922A52282B}" presName="vert1" presStyleCnt="0"/>
      <dgm:spPr/>
    </dgm:pt>
  </dgm:ptLst>
  <dgm:cxnLst>
    <dgm:cxn modelId="{C9AF510B-B078-4EF5-B8DD-D039987DAD85}" type="presOf" srcId="{89C97095-DD00-429B-BDA2-E47F48850332}" destId="{F8BBA335-668D-43D6-ACE0-D43F7408455C}" srcOrd="0" destOrd="0" presId="urn:microsoft.com/office/officeart/2008/layout/LinedList"/>
    <dgm:cxn modelId="{AA44F910-3010-4FA3-9191-3438E4F93FFF}" srcId="{19309DC0-5566-4CD8-B29B-60D8E3D3C5BA}" destId="{3D7E31F6-8E80-4BB4-827B-F8A4C7282D3E}" srcOrd="2" destOrd="0" parTransId="{21F53E19-F9F0-4110-B0F8-D8801734E376}" sibTransId="{6739FDC0-0BCD-4F7A-8CCD-DAD09516C7A9}"/>
    <dgm:cxn modelId="{F79E9C17-6E18-4356-B0C0-6F5107C1AF0D}" srcId="{19309DC0-5566-4CD8-B29B-60D8E3D3C5BA}" destId="{06248691-0CD7-4C6C-B989-CC02D6B8E6CB}" srcOrd="6" destOrd="0" parTransId="{155B2E62-3514-41C0-B486-656B526D8385}" sibTransId="{8DB13F44-8ADB-4AB5-A6DD-AD3510620882}"/>
    <dgm:cxn modelId="{6B40BF17-1FED-423B-9680-D327B4BB90F0}" srcId="{19309DC0-5566-4CD8-B29B-60D8E3D3C5BA}" destId="{89C97095-DD00-429B-BDA2-E47F48850332}" srcOrd="5" destOrd="0" parTransId="{50942371-124A-489C-BB0E-1B90BA960B9C}" sibTransId="{7B01219D-2B20-4229-B619-2AC89B1F5D8D}"/>
    <dgm:cxn modelId="{7190C21F-8770-4BCE-9AA5-AB399CE70EAD}" srcId="{19309DC0-5566-4CD8-B29B-60D8E3D3C5BA}" destId="{BB3D9632-6B76-42F6-9005-472DAA1FEF5F}" srcOrd="4" destOrd="0" parTransId="{DE67B6BE-4A6E-477E-B981-4B986C877575}" sibTransId="{3BCD30D3-DB47-41B9-A876-A67F4606F398}"/>
    <dgm:cxn modelId="{7056B630-A8F1-4313-8D2A-92BA34B16628}" type="presOf" srcId="{1DB97E31-2A7A-487E-B4F0-188BA1A894E3}" destId="{7C17C230-A5BA-4216-A714-0D0C2014FD2C}" srcOrd="0" destOrd="0" presId="urn:microsoft.com/office/officeart/2008/layout/LinedList"/>
    <dgm:cxn modelId="{CF5F1132-1DE9-4862-B41A-74AA6ADB3288}" type="presOf" srcId="{67696AEB-3863-4FFD-9C00-0C922A52282B}" destId="{F01186F2-EA54-4A5F-8D35-50A76175C099}" srcOrd="0" destOrd="0" presId="urn:microsoft.com/office/officeart/2008/layout/LinedList"/>
    <dgm:cxn modelId="{2DABC251-2915-436A-BFA4-88E42846575D}" srcId="{19309DC0-5566-4CD8-B29B-60D8E3D3C5BA}" destId="{1DB97E31-2A7A-487E-B4F0-188BA1A894E3}" srcOrd="0" destOrd="0" parTransId="{3AF385A4-F52B-48B2-B071-3BD8BA763F4F}" sibTransId="{5D0975C9-A032-4C23-8064-2F52C69C26B7}"/>
    <dgm:cxn modelId="{F733588F-71D9-4D2E-893C-56364133BA57}" srcId="{19309DC0-5566-4CD8-B29B-60D8E3D3C5BA}" destId="{67696AEB-3863-4FFD-9C00-0C922A52282B}" srcOrd="7" destOrd="0" parTransId="{B15B05C6-F406-41D2-BCBA-5763955D81FA}" sibTransId="{BE6C39A9-B97A-41FE-837B-1A23D216F81E}"/>
    <dgm:cxn modelId="{0A669B91-9833-4F5E-8015-CF0D5E52BCD0}" srcId="{19309DC0-5566-4CD8-B29B-60D8E3D3C5BA}" destId="{F9952227-7B6E-492D-B865-6BAC71AB063C}" srcOrd="3" destOrd="0" parTransId="{EAA86087-4C17-4FDB-A96C-8B1F4E9DAB22}" sibTransId="{A4C785C3-0221-48EA-A37D-2D82418393D3}"/>
    <dgm:cxn modelId="{C41955A6-8F3F-4546-8F84-BB88DA558A07}" type="presOf" srcId="{19309DC0-5566-4CD8-B29B-60D8E3D3C5BA}" destId="{554A2035-C849-4C58-94B7-8A6702FDDF28}" srcOrd="0" destOrd="0" presId="urn:microsoft.com/office/officeart/2008/layout/LinedList"/>
    <dgm:cxn modelId="{F78570A8-737B-45C4-97D5-7B600A503D90}" type="presOf" srcId="{BB3D9632-6B76-42F6-9005-472DAA1FEF5F}" destId="{053B54EB-3199-4F47-AE1D-7AE1E27A1B83}" srcOrd="0" destOrd="0" presId="urn:microsoft.com/office/officeart/2008/layout/LinedList"/>
    <dgm:cxn modelId="{756BE7AC-D409-4B18-8FC7-66AACDEB2C1D}" type="presOf" srcId="{3D7E31F6-8E80-4BB4-827B-F8A4C7282D3E}" destId="{74E56639-7119-4CED-B617-CDA7BCD6C4DE}" srcOrd="0" destOrd="0" presId="urn:microsoft.com/office/officeart/2008/layout/LinedList"/>
    <dgm:cxn modelId="{9C3DAEB5-FA28-4686-B043-067C7781C2FE}" type="presOf" srcId="{06248691-0CD7-4C6C-B989-CC02D6B8E6CB}" destId="{D6BD3C69-5B38-4844-BF9B-C921E13111B8}" srcOrd="0" destOrd="0" presId="urn:microsoft.com/office/officeart/2008/layout/LinedList"/>
    <dgm:cxn modelId="{5E754DBE-72E3-44C8-B336-5A88AE33B9DF}" type="presOf" srcId="{F9952227-7B6E-492D-B865-6BAC71AB063C}" destId="{1BCBF31B-5E70-4828-B8C0-DC0C540C84C1}" srcOrd="0" destOrd="0" presId="urn:microsoft.com/office/officeart/2008/layout/LinedList"/>
    <dgm:cxn modelId="{72D572C4-41BF-416D-B545-6A4AAA41D246}" type="presOf" srcId="{C0D98F05-5153-4928-9520-BEC039B2525D}" destId="{3A2A1427-32D9-48DF-846E-9856FD0D35BB}" srcOrd="0" destOrd="0" presId="urn:microsoft.com/office/officeart/2008/layout/LinedList"/>
    <dgm:cxn modelId="{2EE09DE6-367B-4EB8-8A94-D17F782AA902}" srcId="{19309DC0-5566-4CD8-B29B-60D8E3D3C5BA}" destId="{C0D98F05-5153-4928-9520-BEC039B2525D}" srcOrd="1" destOrd="0" parTransId="{7B397D15-9267-42A5-BE01-C2A0EF221CEB}" sibTransId="{F7827B11-0DB6-4436-9411-7327FCD6F1CD}"/>
    <dgm:cxn modelId="{793E6640-DDA4-4B67-93C2-1A8EB6EE427C}" type="presParOf" srcId="{554A2035-C849-4C58-94B7-8A6702FDDF28}" destId="{5DA11115-173D-4B44-BA61-1B3E5F0EBEB6}" srcOrd="0" destOrd="0" presId="urn:microsoft.com/office/officeart/2008/layout/LinedList"/>
    <dgm:cxn modelId="{887BCCEA-1AB7-456F-825B-F55AACE7AAF8}" type="presParOf" srcId="{554A2035-C849-4C58-94B7-8A6702FDDF28}" destId="{2685E404-032A-4EB8-97DA-64BA8BE74A55}" srcOrd="1" destOrd="0" presId="urn:microsoft.com/office/officeart/2008/layout/LinedList"/>
    <dgm:cxn modelId="{6AEDF83D-DB7A-40C2-8B0B-768D5B9DD40C}" type="presParOf" srcId="{2685E404-032A-4EB8-97DA-64BA8BE74A55}" destId="{7C17C230-A5BA-4216-A714-0D0C2014FD2C}" srcOrd="0" destOrd="0" presId="urn:microsoft.com/office/officeart/2008/layout/LinedList"/>
    <dgm:cxn modelId="{C76A670D-0122-466A-AD97-69444B9FB942}" type="presParOf" srcId="{2685E404-032A-4EB8-97DA-64BA8BE74A55}" destId="{14042E6B-5EE5-4B87-8E32-F8AF4DB850B6}" srcOrd="1" destOrd="0" presId="urn:microsoft.com/office/officeart/2008/layout/LinedList"/>
    <dgm:cxn modelId="{104CE67A-3E8F-42DD-ABC8-A498BB043BA9}" type="presParOf" srcId="{554A2035-C849-4C58-94B7-8A6702FDDF28}" destId="{77791E7D-D808-44F0-8D54-2658991EB9AF}" srcOrd="2" destOrd="0" presId="urn:microsoft.com/office/officeart/2008/layout/LinedList"/>
    <dgm:cxn modelId="{A521F615-904A-40C6-A71E-CEB9FE21B593}" type="presParOf" srcId="{554A2035-C849-4C58-94B7-8A6702FDDF28}" destId="{4B2B5CFF-548B-4248-B6C2-5A175D0AF9AD}" srcOrd="3" destOrd="0" presId="urn:microsoft.com/office/officeart/2008/layout/LinedList"/>
    <dgm:cxn modelId="{907CB3A2-EAA0-4965-981E-DBBCAE801E42}" type="presParOf" srcId="{4B2B5CFF-548B-4248-B6C2-5A175D0AF9AD}" destId="{3A2A1427-32D9-48DF-846E-9856FD0D35BB}" srcOrd="0" destOrd="0" presId="urn:microsoft.com/office/officeart/2008/layout/LinedList"/>
    <dgm:cxn modelId="{F61EAE50-92FC-4AB2-9B6E-2F28DA91EDDA}" type="presParOf" srcId="{4B2B5CFF-548B-4248-B6C2-5A175D0AF9AD}" destId="{57E08B3B-C1A5-450F-9CF3-11B844D61253}" srcOrd="1" destOrd="0" presId="urn:microsoft.com/office/officeart/2008/layout/LinedList"/>
    <dgm:cxn modelId="{C80886FE-8220-4E9D-9292-ADE9862F9867}" type="presParOf" srcId="{554A2035-C849-4C58-94B7-8A6702FDDF28}" destId="{F6321E73-CEAC-429C-B8EC-6BF9433196F9}" srcOrd="4" destOrd="0" presId="urn:microsoft.com/office/officeart/2008/layout/LinedList"/>
    <dgm:cxn modelId="{C0A44829-7053-4F19-99C0-067DA114E15C}" type="presParOf" srcId="{554A2035-C849-4C58-94B7-8A6702FDDF28}" destId="{E05C1BC4-E20A-4C6B-957F-AFD2238197D2}" srcOrd="5" destOrd="0" presId="urn:microsoft.com/office/officeart/2008/layout/LinedList"/>
    <dgm:cxn modelId="{2CA7AA16-C70B-4822-8227-0814BD86AE4C}" type="presParOf" srcId="{E05C1BC4-E20A-4C6B-957F-AFD2238197D2}" destId="{74E56639-7119-4CED-B617-CDA7BCD6C4DE}" srcOrd="0" destOrd="0" presId="urn:microsoft.com/office/officeart/2008/layout/LinedList"/>
    <dgm:cxn modelId="{F2FCCB13-71D4-4CB7-92DD-0CEE5A54867C}" type="presParOf" srcId="{E05C1BC4-E20A-4C6B-957F-AFD2238197D2}" destId="{E12403A9-5138-421F-AE97-81F5245C7F4E}" srcOrd="1" destOrd="0" presId="urn:microsoft.com/office/officeart/2008/layout/LinedList"/>
    <dgm:cxn modelId="{1D064E76-21A3-4C53-8398-F22136A15C8D}" type="presParOf" srcId="{554A2035-C849-4C58-94B7-8A6702FDDF28}" destId="{C9F9F764-1290-42F3-A793-B734916FAA1C}" srcOrd="6" destOrd="0" presId="urn:microsoft.com/office/officeart/2008/layout/LinedList"/>
    <dgm:cxn modelId="{4A5E1995-6196-4D65-A1B1-3E40F81261B3}" type="presParOf" srcId="{554A2035-C849-4C58-94B7-8A6702FDDF28}" destId="{49C0645A-FFEA-4251-9D64-C00F695C84D9}" srcOrd="7" destOrd="0" presId="urn:microsoft.com/office/officeart/2008/layout/LinedList"/>
    <dgm:cxn modelId="{EA8F2B0C-42FF-4996-852F-C93A3E5131EE}" type="presParOf" srcId="{49C0645A-FFEA-4251-9D64-C00F695C84D9}" destId="{1BCBF31B-5E70-4828-B8C0-DC0C540C84C1}" srcOrd="0" destOrd="0" presId="urn:microsoft.com/office/officeart/2008/layout/LinedList"/>
    <dgm:cxn modelId="{572BEB0F-D5D6-43EF-9B2A-F2D4BC640199}" type="presParOf" srcId="{49C0645A-FFEA-4251-9D64-C00F695C84D9}" destId="{99F9B7F1-9762-4BF2-B154-7C5BE14DAC74}" srcOrd="1" destOrd="0" presId="urn:microsoft.com/office/officeart/2008/layout/LinedList"/>
    <dgm:cxn modelId="{7AA0F9B0-6498-4264-A969-293FF17340FE}" type="presParOf" srcId="{554A2035-C849-4C58-94B7-8A6702FDDF28}" destId="{21670B13-5371-42AB-B4A7-F77567BD96DB}" srcOrd="8" destOrd="0" presId="urn:microsoft.com/office/officeart/2008/layout/LinedList"/>
    <dgm:cxn modelId="{56754612-B9AD-4CB0-8E32-2FE5A4EC6400}" type="presParOf" srcId="{554A2035-C849-4C58-94B7-8A6702FDDF28}" destId="{9C6867C3-DBB4-468F-82D5-E8FD2E281E36}" srcOrd="9" destOrd="0" presId="urn:microsoft.com/office/officeart/2008/layout/LinedList"/>
    <dgm:cxn modelId="{FD39F765-2BFD-44A0-8E01-E865E9877EC1}" type="presParOf" srcId="{9C6867C3-DBB4-468F-82D5-E8FD2E281E36}" destId="{053B54EB-3199-4F47-AE1D-7AE1E27A1B83}" srcOrd="0" destOrd="0" presId="urn:microsoft.com/office/officeart/2008/layout/LinedList"/>
    <dgm:cxn modelId="{935CD78C-1AA3-4F1C-B42D-A4ED78634E7A}" type="presParOf" srcId="{9C6867C3-DBB4-468F-82D5-E8FD2E281E36}" destId="{2E581511-C8A3-4319-B3CA-64628C432669}" srcOrd="1" destOrd="0" presId="urn:microsoft.com/office/officeart/2008/layout/LinedList"/>
    <dgm:cxn modelId="{8CE7A841-7135-4C6D-B8C7-0FFC0928B30D}" type="presParOf" srcId="{554A2035-C849-4C58-94B7-8A6702FDDF28}" destId="{8DB4CDC8-95D1-413E-9589-0A256F236217}" srcOrd="10" destOrd="0" presId="urn:microsoft.com/office/officeart/2008/layout/LinedList"/>
    <dgm:cxn modelId="{B6001F25-5F0B-48EB-A313-68A940085373}" type="presParOf" srcId="{554A2035-C849-4C58-94B7-8A6702FDDF28}" destId="{FC558ECA-CE1C-4B8A-8D83-D0C9FDBE37B9}" srcOrd="11" destOrd="0" presId="urn:microsoft.com/office/officeart/2008/layout/LinedList"/>
    <dgm:cxn modelId="{093609E3-3092-47FA-AB2F-7A6C8DF1765C}" type="presParOf" srcId="{FC558ECA-CE1C-4B8A-8D83-D0C9FDBE37B9}" destId="{F8BBA335-668D-43D6-ACE0-D43F7408455C}" srcOrd="0" destOrd="0" presId="urn:microsoft.com/office/officeart/2008/layout/LinedList"/>
    <dgm:cxn modelId="{2217E6DB-7E81-4950-A05A-224323F42943}" type="presParOf" srcId="{FC558ECA-CE1C-4B8A-8D83-D0C9FDBE37B9}" destId="{36897749-B2CE-48DB-8D85-C77B861C58D8}" srcOrd="1" destOrd="0" presId="urn:microsoft.com/office/officeart/2008/layout/LinedList"/>
    <dgm:cxn modelId="{92985CCF-2559-4C20-AB60-3218605C9A31}" type="presParOf" srcId="{554A2035-C849-4C58-94B7-8A6702FDDF28}" destId="{9D8E727C-AB42-4E13-8116-C794B3099179}" srcOrd="12" destOrd="0" presId="urn:microsoft.com/office/officeart/2008/layout/LinedList"/>
    <dgm:cxn modelId="{01C4BF36-16F9-46BA-969D-BFC59732E083}" type="presParOf" srcId="{554A2035-C849-4C58-94B7-8A6702FDDF28}" destId="{15AA88B0-C36E-4F54-AE24-96231B8D148B}" srcOrd="13" destOrd="0" presId="urn:microsoft.com/office/officeart/2008/layout/LinedList"/>
    <dgm:cxn modelId="{394081F1-01A1-4ED7-A581-2242834EEF8D}" type="presParOf" srcId="{15AA88B0-C36E-4F54-AE24-96231B8D148B}" destId="{D6BD3C69-5B38-4844-BF9B-C921E13111B8}" srcOrd="0" destOrd="0" presId="urn:microsoft.com/office/officeart/2008/layout/LinedList"/>
    <dgm:cxn modelId="{B31BC2EE-5481-42EE-9BDC-92C6F0701D04}" type="presParOf" srcId="{15AA88B0-C36E-4F54-AE24-96231B8D148B}" destId="{720BCE88-5CA2-4A3F-8B93-F432B90DDC1A}" srcOrd="1" destOrd="0" presId="urn:microsoft.com/office/officeart/2008/layout/LinedList"/>
    <dgm:cxn modelId="{09125032-97C5-4FB9-84BE-F7ED935565CC}" type="presParOf" srcId="{554A2035-C849-4C58-94B7-8A6702FDDF28}" destId="{9F3ED667-BF46-4929-AC42-FAE93194111D}" srcOrd="14" destOrd="0" presId="urn:microsoft.com/office/officeart/2008/layout/LinedList"/>
    <dgm:cxn modelId="{4C746B82-6284-44AF-AA8E-066E925290AA}" type="presParOf" srcId="{554A2035-C849-4C58-94B7-8A6702FDDF28}" destId="{25BEF95A-D20B-454E-A7A7-AD2ABFBF4851}" srcOrd="15" destOrd="0" presId="urn:microsoft.com/office/officeart/2008/layout/LinedList"/>
    <dgm:cxn modelId="{8B07FF36-2C26-4FD4-AA32-FBF956626056}" type="presParOf" srcId="{25BEF95A-D20B-454E-A7A7-AD2ABFBF4851}" destId="{F01186F2-EA54-4A5F-8D35-50A76175C099}" srcOrd="0" destOrd="0" presId="urn:microsoft.com/office/officeart/2008/layout/LinedList"/>
    <dgm:cxn modelId="{3C10E16F-671E-411B-ACDA-22C04FF35DAB}" type="presParOf" srcId="{25BEF95A-D20B-454E-A7A7-AD2ABFBF4851}" destId="{A81ACABF-3FA8-4DB7-8CA7-BE500CE94AC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BC7115-6567-4837-8787-2DCB35B3493D}"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CA"/>
        </a:p>
      </dgm:t>
    </dgm:pt>
    <dgm:pt modelId="{8BDD27BA-EF95-4C2D-90BC-84F3F08045CB}">
      <dgm:prSet phldrT="[Text]"/>
      <dgm:spPr/>
      <dgm:t>
        <a:bodyPr/>
        <a:lstStyle/>
        <a:p>
          <a:pPr>
            <a:buNone/>
          </a:pPr>
          <a:r>
            <a:rPr lang="en-CA" b="1" dirty="0"/>
            <a:t>Employers Must</a:t>
          </a:r>
          <a:endParaRPr lang="en-CA" dirty="0"/>
        </a:p>
      </dgm:t>
    </dgm:pt>
    <dgm:pt modelId="{B5B886F2-03C0-46E2-9005-1BE1DB3C3F80}" type="parTrans" cxnId="{DF9E1C32-5243-419B-BE7B-9235171F7D69}">
      <dgm:prSet/>
      <dgm:spPr/>
      <dgm:t>
        <a:bodyPr/>
        <a:lstStyle/>
        <a:p>
          <a:endParaRPr lang="en-CA"/>
        </a:p>
      </dgm:t>
    </dgm:pt>
    <dgm:pt modelId="{60DCD3A8-7E41-4C67-B0A7-B0C296143D48}" type="sibTrans" cxnId="{DF9E1C32-5243-419B-BE7B-9235171F7D69}">
      <dgm:prSet/>
      <dgm:spPr/>
      <dgm:t>
        <a:bodyPr/>
        <a:lstStyle/>
        <a:p>
          <a:endParaRPr lang="en-CA"/>
        </a:p>
      </dgm:t>
    </dgm:pt>
    <dgm:pt modelId="{0768D0DF-1DBF-4751-8CFA-D505DA0B1B4E}">
      <dgm:prSet phldrT="[Text]"/>
      <dgm:spPr/>
      <dgm:t>
        <a:bodyPr/>
        <a:lstStyle/>
        <a:p>
          <a:r>
            <a:rPr lang="en-CA" dirty="0"/>
            <a:t>Take every reasonable precaution</a:t>
          </a:r>
        </a:p>
      </dgm:t>
    </dgm:pt>
    <dgm:pt modelId="{D5F4D2F5-1F1A-424C-99DA-FF47C869E90B}" type="parTrans" cxnId="{2EA2938A-C108-4700-85CE-BE1292C5D187}">
      <dgm:prSet/>
      <dgm:spPr/>
      <dgm:t>
        <a:bodyPr/>
        <a:lstStyle/>
        <a:p>
          <a:endParaRPr lang="en-CA"/>
        </a:p>
      </dgm:t>
    </dgm:pt>
    <dgm:pt modelId="{FFCE782A-5C9C-4899-853F-EFD39B5D4417}" type="sibTrans" cxnId="{2EA2938A-C108-4700-85CE-BE1292C5D187}">
      <dgm:prSet/>
      <dgm:spPr/>
      <dgm:t>
        <a:bodyPr/>
        <a:lstStyle/>
        <a:p>
          <a:endParaRPr lang="en-CA"/>
        </a:p>
      </dgm:t>
    </dgm:pt>
    <dgm:pt modelId="{CB0AE45B-F85F-4CF6-86E6-7475B404A4B4}">
      <dgm:prSet phldrT="[Text]"/>
      <dgm:spPr/>
      <dgm:t>
        <a:bodyPr/>
        <a:lstStyle/>
        <a:p>
          <a:r>
            <a:rPr lang="en-CA" dirty="0"/>
            <a:t>Identify and control hazards</a:t>
          </a:r>
        </a:p>
      </dgm:t>
    </dgm:pt>
    <dgm:pt modelId="{9144809C-81CC-4B22-8035-70C2A62F9820}" type="parTrans" cxnId="{79A0C713-4C09-4969-A584-21D204BD164D}">
      <dgm:prSet/>
      <dgm:spPr/>
      <dgm:t>
        <a:bodyPr/>
        <a:lstStyle/>
        <a:p>
          <a:endParaRPr lang="en-CA"/>
        </a:p>
      </dgm:t>
    </dgm:pt>
    <dgm:pt modelId="{7070ADBD-7C9B-463E-B98A-951AE5538893}" type="sibTrans" cxnId="{79A0C713-4C09-4969-A584-21D204BD164D}">
      <dgm:prSet/>
      <dgm:spPr/>
      <dgm:t>
        <a:bodyPr/>
        <a:lstStyle/>
        <a:p>
          <a:endParaRPr lang="en-CA"/>
        </a:p>
      </dgm:t>
    </dgm:pt>
    <dgm:pt modelId="{9899A3DF-42A8-4BC2-B952-6B9549DCA407}">
      <dgm:prSet phldrT="[Text]"/>
      <dgm:spPr/>
      <dgm:t>
        <a:bodyPr/>
        <a:lstStyle/>
        <a:p>
          <a:pPr>
            <a:buFont typeface="Arial"/>
            <a:buNone/>
          </a:pPr>
          <a:r>
            <a:rPr lang="en-CA" b="1" dirty="0"/>
            <a:t>Union Leaders Can</a:t>
          </a:r>
          <a:endParaRPr lang="en-CA" dirty="0"/>
        </a:p>
      </dgm:t>
    </dgm:pt>
    <dgm:pt modelId="{43F928A7-C139-4996-B572-5ADA68303A37}" type="parTrans" cxnId="{F6800CBB-E429-43B0-BA88-89968C0D3FC5}">
      <dgm:prSet/>
      <dgm:spPr/>
      <dgm:t>
        <a:bodyPr/>
        <a:lstStyle/>
        <a:p>
          <a:endParaRPr lang="en-CA"/>
        </a:p>
      </dgm:t>
    </dgm:pt>
    <dgm:pt modelId="{48828657-0359-41A9-AE64-475D255CC7AE}" type="sibTrans" cxnId="{F6800CBB-E429-43B0-BA88-89968C0D3FC5}">
      <dgm:prSet/>
      <dgm:spPr/>
      <dgm:t>
        <a:bodyPr/>
        <a:lstStyle/>
        <a:p>
          <a:endParaRPr lang="en-CA"/>
        </a:p>
      </dgm:t>
    </dgm:pt>
    <dgm:pt modelId="{0B1916DC-5627-423D-8C34-C4C668F329C3}">
      <dgm:prSet phldrT="[Text]"/>
      <dgm:spPr/>
      <dgm:t>
        <a:bodyPr/>
        <a:lstStyle/>
        <a:p>
          <a:r>
            <a:rPr lang="en-CA" dirty="0"/>
            <a:t>Support participation</a:t>
          </a:r>
        </a:p>
      </dgm:t>
    </dgm:pt>
    <dgm:pt modelId="{1943EB4A-41A6-4F9A-9C20-B39244B5029A}" type="parTrans" cxnId="{D01C815F-9A56-4827-A0EE-DC35D0594ED0}">
      <dgm:prSet/>
      <dgm:spPr/>
      <dgm:t>
        <a:bodyPr/>
        <a:lstStyle/>
        <a:p>
          <a:endParaRPr lang="en-CA"/>
        </a:p>
      </dgm:t>
    </dgm:pt>
    <dgm:pt modelId="{34A588E6-A519-4FE2-8910-EF251E52CF7F}" type="sibTrans" cxnId="{D01C815F-9A56-4827-A0EE-DC35D0594ED0}">
      <dgm:prSet/>
      <dgm:spPr/>
      <dgm:t>
        <a:bodyPr/>
        <a:lstStyle/>
        <a:p>
          <a:endParaRPr lang="en-CA"/>
        </a:p>
      </dgm:t>
    </dgm:pt>
    <dgm:pt modelId="{916F2A78-94E4-4036-B386-A2540A0A6281}">
      <dgm:prSet phldrT="[Text]"/>
      <dgm:spPr/>
      <dgm:t>
        <a:bodyPr/>
        <a:lstStyle/>
        <a:p>
          <a:r>
            <a:rPr lang="en-CA" dirty="0"/>
            <a:t>Promote reporting</a:t>
          </a:r>
        </a:p>
      </dgm:t>
    </dgm:pt>
    <dgm:pt modelId="{CDCBF4DF-79ED-44CC-A2DB-A9E69455513E}" type="parTrans" cxnId="{F6B73579-5631-499B-AE97-CDB717B0EAF6}">
      <dgm:prSet/>
      <dgm:spPr/>
      <dgm:t>
        <a:bodyPr/>
        <a:lstStyle/>
        <a:p>
          <a:endParaRPr lang="en-CA"/>
        </a:p>
      </dgm:t>
    </dgm:pt>
    <dgm:pt modelId="{E2B736AC-3C94-4B5A-BD92-A96F31057480}" type="sibTrans" cxnId="{F6B73579-5631-499B-AE97-CDB717B0EAF6}">
      <dgm:prSet/>
      <dgm:spPr/>
      <dgm:t>
        <a:bodyPr/>
        <a:lstStyle/>
        <a:p>
          <a:endParaRPr lang="en-CA"/>
        </a:p>
      </dgm:t>
    </dgm:pt>
    <dgm:pt modelId="{A0191C7C-6D4D-461A-9E06-8C6D34412AF8}">
      <dgm:prSet phldrT="[Text]"/>
      <dgm:spPr/>
      <dgm:t>
        <a:bodyPr/>
        <a:lstStyle/>
        <a:p>
          <a:pPr>
            <a:buFont typeface="Arial"/>
            <a:buNone/>
          </a:pPr>
          <a:r>
            <a:rPr lang="en-CA" b="1" dirty="0"/>
            <a:t>Workers Must</a:t>
          </a:r>
          <a:endParaRPr lang="en-CA" dirty="0"/>
        </a:p>
      </dgm:t>
    </dgm:pt>
    <dgm:pt modelId="{4B52BAA8-11A2-4A95-96BA-4A792FB09AA7}" type="parTrans" cxnId="{914C7A7A-775B-4940-931F-D497CFA64FB7}">
      <dgm:prSet/>
      <dgm:spPr/>
      <dgm:t>
        <a:bodyPr/>
        <a:lstStyle/>
        <a:p>
          <a:endParaRPr lang="en-CA"/>
        </a:p>
      </dgm:t>
    </dgm:pt>
    <dgm:pt modelId="{8D83D96A-54E5-4070-B725-4DE13AED720B}" type="sibTrans" cxnId="{914C7A7A-775B-4940-931F-D497CFA64FB7}">
      <dgm:prSet/>
      <dgm:spPr/>
      <dgm:t>
        <a:bodyPr/>
        <a:lstStyle/>
        <a:p>
          <a:endParaRPr lang="en-CA"/>
        </a:p>
      </dgm:t>
    </dgm:pt>
    <dgm:pt modelId="{99587A4D-3AC5-4EC2-85A3-B25EB7950D3B}">
      <dgm:prSet phldrT="[Text]"/>
      <dgm:spPr/>
      <dgm:t>
        <a:bodyPr/>
        <a:lstStyle/>
        <a:p>
          <a:r>
            <a:rPr lang="en-CA" dirty="0"/>
            <a:t>Work safely</a:t>
          </a:r>
        </a:p>
      </dgm:t>
    </dgm:pt>
    <dgm:pt modelId="{18BFDFC9-045A-42B0-80B2-DD8E9D738C20}" type="parTrans" cxnId="{4E73DB26-10EF-4EC8-A8E1-89CA006F4CC4}">
      <dgm:prSet/>
      <dgm:spPr/>
      <dgm:t>
        <a:bodyPr/>
        <a:lstStyle/>
        <a:p>
          <a:endParaRPr lang="en-CA"/>
        </a:p>
      </dgm:t>
    </dgm:pt>
    <dgm:pt modelId="{9DE0C5F3-F21D-4778-A613-53D98D4524AD}" type="sibTrans" cxnId="{4E73DB26-10EF-4EC8-A8E1-89CA006F4CC4}">
      <dgm:prSet/>
      <dgm:spPr/>
      <dgm:t>
        <a:bodyPr/>
        <a:lstStyle/>
        <a:p>
          <a:endParaRPr lang="en-CA"/>
        </a:p>
      </dgm:t>
    </dgm:pt>
    <dgm:pt modelId="{17D7DAFA-48E5-4649-ABE5-D8DD532A5D57}">
      <dgm:prSet/>
      <dgm:spPr/>
      <dgm:t>
        <a:bodyPr/>
        <a:lstStyle/>
        <a:p>
          <a:r>
            <a:rPr lang="en-CA" dirty="0"/>
            <a:t>Provide information, instruction and supervision</a:t>
          </a:r>
        </a:p>
      </dgm:t>
    </dgm:pt>
    <dgm:pt modelId="{E3B1BA03-9023-4202-9AB9-34534D8FB03C}" type="parTrans" cxnId="{BA5A127D-DD27-4099-AB8F-8020A317EAD2}">
      <dgm:prSet/>
      <dgm:spPr/>
      <dgm:t>
        <a:bodyPr/>
        <a:lstStyle/>
        <a:p>
          <a:endParaRPr lang="en-CA"/>
        </a:p>
      </dgm:t>
    </dgm:pt>
    <dgm:pt modelId="{20071C25-24BE-4117-A9EA-7266B3278605}" type="sibTrans" cxnId="{BA5A127D-DD27-4099-AB8F-8020A317EAD2}">
      <dgm:prSet/>
      <dgm:spPr/>
      <dgm:t>
        <a:bodyPr/>
        <a:lstStyle/>
        <a:p>
          <a:endParaRPr lang="en-CA"/>
        </a:p>
      </dgm:t>
    </dgm:pt>
    <dgm:pt modelId="{32B0EE93-B962-4745-BB4F-B54D0B8A8444}">
      <dgm:prSet phldrT="[Text]"/>
      <dgm:spPr/>
      <dgm:t>
        <a:bodyPr/>
        <a:lstStyle/>
        <a:p>
          <a:r>
            <a:rPr lang="en-CA"/>
            <a:t>Connect members to resources</a:t>
          </a:r>
          <a:endParaRPr lang="en-CA" dirty="0"/>
        </a:p>
      </dgm:t>
    </dgm:pt>
    <dgm:pt modelId="{EF23E78F-4B74-431D-83A2-14D2974B946D}" type="parTrans" cxnId="{A3CE2F19-19F1-496D-96FE-36703FB058B2}">
      <dgm:prSet/>
      <dgm:spPr/>
      <dgm:t>
        <a:bodyPr/>
        <a:lstStyle/>
        <a:p>
          <a:endParaRPr lang="en-CA"/>
        </a:p>
      </dgm:t>
    </dgm:pt>
    <dgm:pt modelId="{C21DDE71-112E-49C8-A9EF-26F675670969}" type="sibTrans" cxnId="{A3CE2F19-19F1-496D-96FE-36703FB058B2}">
      <dgm:prSet/>
      <dgm:spPr/>
      <dgm:t>
        <a:bodyPr/>
        <a:lstStyle/>
        <a:p>
          <a:endParaRPr lang="en-CA"/>
        </a:p>
      </dgm:t>
    </dgm:pt>
    <dgm:pt modelId="{5010F082-01CF-4612-B2EC-5CF9C61D868D}">
      <dgm:prSet/>
      <dgm:spPr/>
      <dgm:t>
        <a:bodyPr/>
        <a:lstStyle/>
        <a:p>
          <a:r>
            <a:rPr lang="en-CA" dirty="0"/>
            <a:t>Follow procedures</a:t>
          </a:r>
        </a:p>
      </dgm:t>
    </dgm:pt>
    <dgm:pt modelId="{02299275-7984-44F9-87F8-212D8BFC75FA}" type="parTrans" cxnId="{3A288F85-62EA-47E8-B350-69E2D0B9BD51}">
      <dgm:prSet/>
      <dgm:spPr/>
      <dgm:t>
        <a:bodyPr/>
        <a:lstStyle/>
        <a:p>
          <a:endParaRPr lang="en-CA"/>
        </a:p>
      </dgm:t>
    </dgm:pt>
    <dgm:pt modelId="{6AAEFB50-F4CB-4429-A823-225EBBE2AB24}" type="sibTrans" cxnId="{3A288F85-62EA-47E8-B350-69E2D0B9BD51}">
      <dgm:prSet/>
      <dgm:spPr/>
      <dgm:t>
        <a:bodyPr/>
        <a:lstStyle/>
        <a:p>
          <a:endParaRPr lang="en-CA"/>
        </a:p>
      </dgm:t>
    </dgm:pt>
    <dgm:pt modelId="{769FE41D-9EB0-4DF9-AF25-034768680140}">
      <dgm:prSet/>
      <dgm:spPr/>
      <dgm:t>
        <a:bodyPr/>
        <a:lstStyle/>
        <a:p>
          <a:r>
            <a:rPr lang="en-CA" dirty="0"/>
            <a:t>Report hazards</a:t>
          </a:r>
        </a:p>
      </dgm:t>
    </dgm:pt>
    <dgm:pt modelId="{ABBE814A-D39C-4B92-8421-67517CBDDCF4}" type="parTrans" cxnId="{294BA004-1942-45AB-9442-96A3788C1475}">
      <dgm:prSet/>
      <dgm:spPr/>
      <dgm:t>
        <a:bodyPr/>
        <a:lstStyle/>
        <a:p>
          <a:endParaRPr lang="en-CA"/>
        </a:p>
      </dgm:t>
    </dgm:pt>
    <dgm:pt modelId="{C65452FB-6836-47AC-A206-04B83573C791}" type="sibTrans" cxnId="{294BA004-1942-45AB-9442-96A3788C1475}">
      <dgm:prSet/>
      <dgm:spPr/>
      <dgm:t>
        <a:bodyPr/>
        <a:lstStyle/>
        <a:p>
          <a:endParaRPr lang="en-CA"/>
        </a:p>
      </dgm:t>
    </dgm:pt>
    <dgm:pt modelId="{B256A621-C961-4B85-AE63-50A9967FBE5E}" type="pres">
      <dgm:prSet presAssocID="{FEBC7115-6567-4837-8787-2DCB35B3493D}" presName="theList" presStyleCnt="0">
        <dgm:presLayoutVars>
          <dgm:dir/>
          <dgm:animLvl val="lvl"/>
          <dgm:resizeHandles val="exact"/>
        </dgm:presLayoutVars>
      </dgm:prSet>
      <dgm:spPr/>
    </dgm:pt>
    <dgm:pt modelId="{10C3C1C8-A2BA-481C-90CF-7F595ED65239}" type="pres">
      <dgm:prSet presAssocID="{8BDD27BA-EF95-4C2D-90BC-84F3F08045CB}" presName="compNode" presStyleCnt="0"/>
      <dgm:spPr/>
    </dgm:pt>
    <dgm:pt modelId="{C5AC9B9B-E5C9-46FD-966F-1A612E68F115}" type="pres">
      <dgm:prSet presAssocID="{8BDD27BA-EF95-4C2D-90BC-84F3F08045CB}" presName="aNode" presStyleLbl="bgShp" presStyleIdx="0" presStyleCnt="3"/>
      <dgm:spPr/>
    </dgm:pt>
    <dgm:pt modelId="{0535E873-29C3-409B-BE64-27524EE459C8}" type="pres">
      <dgm:prSet presAssocID="{8BDD27BA-EF95-4C2D-90BC-84F3F08045CB}" presName="textNode" presStyleLbl="bgShp" presStyleIdx="0" presStyleCnt="3"/>
      <dgm:spPr/>
    </dgm:pt>
    <dgm:pt modelId="{7F0BD2E0-5EC2-4C4F-B2D3-2BFC3C94D0EC}" type="pres">
      <dgm:prSet presAssocID="{8BDD27BA-EF95-4C2D-90BC-84F3F08045CB}" presName="compChildNode" presStyleCnt="0"/>
      <dgm:spPr/>
    </dgm:pt>
    <dgm:pt modelId="{E9EF2E5A-D22D-4B3A-97E6-E00AB92B78E3}" type="pres">
      <dgm:prSet presAssocID="{8BDD27BA-EF95-4C2D-90BC-84F3F08045CB}" presName="theInnerList" presStyleCnt="0"/>
      <dgm:spPr/>
    </dgm:pt>
    <dgm:pt modelId="{DAD27195-B7C7-4676-8D79-ABB88DE5E257}" type="pres">
      <dgm:prSet presAssocID="{0768D0DF-1DBF-4751-8CFA-D505DA0B1B4E}" presName="childNode" presStyleLbl="node1" presStyleIdx="0" presStyleCnt="9">
        <dgm:presLayoutVars>
          <dgm:bulletEnabled val="1"/>
        </dgm:presLayoutVars>
      </dgm:prSet>
      <dgm:spPr/>
    </dgm:pt>
    <dgm:pt modelId="{2F76485B-0A92-44D5-B922-04F8AA24DE10}" type="pres">
      <dgm:prSet presAssocID="{0768D0DF-1DBF-4751-8CFA-D505DA0B1B4E}" presName="aSpace2" presStyleCnt="0"/>
      <dgm:spPr/>
    </dgm:pt>
    <dgm:pt modelId="{43FBB24B-1730-4E62-8F77-340E5B354D99}" type="pres">
      <dgm:prSet presAssocID="{CB0AE45B-F85F-4CF6-86E6-7475B404A4B4}" presName="childNode" presStyleLbl="node1" presStyleIdx="1" presStyleCnt="9" custLinFactY="100000" custLinFactNeighborX="3295" custLinFactNeighborY="101529">
        <dgm:presLayoutVars>
          <dgm:bulletEnabled val="1"/>
        </dgm:presLayoutVars>
      </dgm:prSet>
      <dgm:spPr/>
    </dgm:pt>
    <dgm:pt modelId="{DC01CF3A-A2F2-4617-BA0D-13D263AA394F}" type="pres">
      <dgm:prSet presAssocID="{CB0AE45B-F85F-4CF6-86E6-7475B404A4B4}" presName="aSpace2" presStyleCnt="0"/>
      <dgm:spPr/>
    </dgm:pt>
    <dgm:pt modelId="{E75F1F5F-7F9D-44BD-B8DD-EEF0190A6B82}" type="pres">
      <dgm:prSet presAssocID="{17D7DAFA-48E5-4649-ABE5-D8DD532A5D57}" presName="childNode" presStyleLbl="node1" presStyleIdx="2" presStyleCnt="9" custLinFactY="-100000" custLinFactNeighborX="2571" custLinFactNeighborY="-113589">
        <dgm:presLayoutVars>
          <dgm:bulletEnabled val="1"/>
        </dgm:presLayoutVars>
      </dgm:prSet>
      <dgm:spPr/>
    </dgm:pt>
    <dgm:pt modelId="{E781BE70-C840-4F47-9966-AA701091D414}" type="pres">
      <dgm:prSet presAssocID="{8BDD27BA-EF95-4C2D-90BC-84F3F08045CB}" presName="aSpace" presStyleCnt="0"/>
      <dgm:spPr/>
    </dgm:pt>
    <dgm:pt modelId="{06F920C6-611B-4AE3-93A6-226FF3DAA850}" type="pres">
      <dgm:prSet presAssocID="{A0191C7C-6D4D-461A-9E06-8C6D34412AF8}" presName="compNode" presStyleCnt="0"/>
      <dgm:spPr/>
    </dgm:pt>
    <dgm:pt modelId="{2250E393-A950-4C6F-9DC8-C388298B455B}" type="pres">
      <dgm:prSet presAssocID="{A0191C7C-6D4D-461A-9E06-8C6D34412AF8}" presName="aNode" presStyleLbl="bgShp" presStyleIdx="1" presStyleCnt="3"/>
      <dgm:spPr/>
    </dgm:pt>
    <dgm:pt modelId="{8CB1EC20-3F3F-4209-8D29-C7AD2ECC8EA6}" type="pres">
      <dgm:prSet presAssocID="{A0191C7C-6D4D-461A-9E06-8C6D34412AF8}" presName="textNode" presStyleLbl="bgShp" presStyleIdx="1" presStyleCnt="3"/>
      <dgm:spPr/>
    </dgm:pt>
    <dgm:pt modelId="{38A0D182-BF10-468B-BE8E-505BC175CFD2}" type="pres">
      <dgm:prSet presAssocID="{A0191C7C-6D4D-461A-9E06-8C6D34412AF8}" presName="compChildNode" presStyleCnt="0"/>
      <dgm:spPr/>
    </dgm:pt>
    <dgm:pt modelId="{3AE75B4E-48D6-4C40-A6F1-C06735F942B3}" type="pres">
      <dgm:prSet presAssocID="{A0191C7C-6D4D-461A-9E06-8C6D34412AF8}" presName="theInnerList" presStyleCnt="0"/>
      <dgm:spPr/>
    </dgm:pt>
    <dgm:pt modelId="{05E00259-1807-4D32-B520-C61A4E2A57BA}" type="pres">
      <dgm:prSet presAssocID="{99587A4D-3AC5-4EC2-85A3-B25EB7950D3B}" presName="childNode" presStyleLbl="node1" presStyleIdx="3" presStyleCnt="9">
        <dgm:presLayoutVars>
          <dgm:bulletEnabled val="1"/>
        </dgm:presLayoutVars>
      </dgm:prSet>
      <dgm:spPr/>
    </dgm:pt>
    <dgm:pt modelId="{39D486D4-E5C6-496A-A9B3-050615D3C912}" type="pres">
      <dgm:prSet presAssocID="{99587A4D-3AC5-4EC2-85A3-B25EB7950D3B}" presName="aSpace2" presStyleCnt="0"/>
      <dgm:spPr/>
    </dgm:pt>
    <dgm:pt modelId="{027E2581-3C10-4E5C-9BDF-3C2CFF09D020}" type="pres">
      <dgm:prSet presAssocID="{5010F082-01CF-4612-B2EC-5CF9C61D868D}" presName="childNode" presStyleLbl="node1" presStyleIdx="4" presStyleCnt="9">
        <dgm:presLayoutVars>
          <dgm:bulletEnabled val="1"/>
        </dgm:presLayoutVars>
      </dgm:prSet>
      <dgm:spPr/>
    </dgm:pt>
    <dgm:pt modelId="{B5C7B697-5E13-4737-8AC4-70806C356657}" type="pres">
      <dgm:prSet presAssocID="{5010F082-01CF-4612-B2EC-5CF9C61D868D}" presName="aSpace2" presStyleCnt="0"/>
      <dgm:spPr/>
    </dgm:pt>
    <dgm:pt modelId="{F4A43D11-4C5E-4660-9961-B3F645B5CBF0}" type="pres">
      <dgm:prSet presAssocID="{769FE41D-9EB0-4DF9-AF25-034768680140}" presName="childNode" presStyleLbl="node1" presStyleIdx="5" presStyleCnt="9">
        <dgm:presLayoutVars>
          <dgm:bulletEnabled val="1"/>
        </dgm:presLayoutVars>
      </dgm:prSet>
      <dgm:spPr/>
    </dgm:pt>
    <dgm:pt modelId="{D0E6F105-0751-467F-BF7D-476586C95C86}" type="pres">
      <dgm:prSet presAssocID="{A0191C7C-6D4D-461A-9E06-8C6D34412AF8}" presName="aSpace" presStyleCnt="0"/>
      <dgm:spPr/>
    </dgm:pt>
    <dgm:pt modelId="{20F13173-12A1-4936-84AD-36EEC4272419}" type="pres">
      <dgm:prSet presAssocID="{9899A3DF-42A8-4BC2-B952-6B9549DCA407}" presName="compNode" presStyleCnt="0"/>
      <dgm:spPr/>
    </dgm:pt>
    <dgm:pt modelId="{71D3579C-C30F-4265-B4E6-A070504891DC}" type="pres">
      <dgm:prSet presAssocID="{9899A3DF-42A8-4BC2-B952-6B9549DCA407}" presName="aNode" presStyleLbl="bgShp" presStyleIdx="2" presStyleCnt="3" custLinFactNeighborX="0"/>
      <dgm:spPr/>
    </dgm:pt>
    <dgm:pt modelId="{FD30AABE-D329-443E-9A8B-9818AEB3774D}" type="pres">
      <dgm:prSet presAssocID="{9899A3DF-42A8-4BC2-B952-6B9549DCA407}" presName="textNode" presStyleLbl="bgShp" presStyleIdx="2" presStyleCnt="3"/>
      <dgm:spPr/>
    </dgm:pt>
    <dgm:pt modelId="{198F9432-87E2-4B17-86C9-6B113205A319}" type="pres">
      <dgm:prSet presAssocID="{9899A3DF-42A8-4BC2-B952-6B9549DCA407}" presName="compChildNode" presStyleCnt="0"/>
      <dgm:spPr/>
    </dgm:pt>
    <dgm:pt modelId="{8B00D2CE-EBCF-4B5A-9129-812F8627EF31}" type="pres">
      <dgm:prSet presAssocID="{9899A3DF-42A8-4BC2-B952-6B9549DCA407}" presName="theInnerList" presStyleCnt="0"/>
      <dgm:spPr/>
    </dgm:pt>
    <dgm:pt modelId="{A8EF512E-5E22-4078-9788-9DDC2C5E61D7}" type="pres">
      <dgm:prSet presAssocID="{0B1916DC-5627-423D-8C34-C4C668F329C3}" presName="childNode" presStyleLbl="node1" presStyleIdx="6" presStyleCnt="9">
        <dgm:presLayoutVars>
          <dgm:bulletEnabled val="1"/>
        </dgm:presLayoutVars>
      </dgm:prSet>
      <dgm:spPr/>
    </dgm:pt>
    <dgm:pt modelId="{2BD8BD44-D6EC-481E-A261-AF877DF8911E}" type="pres">
      <dgm:prSet presAssocID="{0B1916DC-5627-423D-8C34-C4C668F329C3}" presName="aSpace2" presStyleCnt="0"/>
      <dgm:spPr/>
    </dgm:pt>
    <dgm:pt modelId="{45475CB8-ECB3-41AE-BECA-EEABC9B0EF77}" type="pres">
      <dgm:prSet presAssocID="{916F2A78-94E4-4036-B386-A2540A0A6281}" presName="childNode" presStyleLbl="node1" presStyleIdx="7" presStyleCnt="9">
        <dgm:presLayoutVars>
          <dgm:bulletEnabled val="1"/>
        </dgm:presLayoutVars>
      </dgm:prSet>
      <dgm:spPr/>
    </dgm:pt>
    <dgm:pt modelId="{D49176AF-53D3-4898-B4E6-41D8006E8396}" type="pres">
      <dgm:prSet presAssocID="{916F2A78-94E4-4036-B386-A2540A0A6281}" presName="aSpace2" presStyleCnt="0"/>
      <dgm:spPr/>
    </dgm:pt>
    <dgm:pt modelId="{524E4C5C-C30F-4AC6-8614-0BD3FB27912B}" type="pres">
      <dgm:prSet presAssocID="{32B0EE93-B962-4745-BB4F-B54D0B8A8444}" presName="childNode" presStyleLbl="node1" presStyleIdx="8" presStyleCnt="9">
        <dgm:presLayoutVars>
          <dgm:bulletEnabled val="1"/>
        </dgm:presLayoutVars>
      </dgm:prSet>
      <dgm:spPr/>
    </dgm:pt>
  </dgm:ptLst>
  <dgm:cxnLst>
    <dgm:cxn modelId="{3F1A2502-18D5-474F-B000-C82DBAD14DB1}" type="presOf" srcId="{A0191C7C-6D4D-461A-9E06-8C6D34412AF8}" destId="{2250E393-A950-4C6F-9DC8-C388298B455B}" srcOrd="0" destOrd="0" presId="urn:microsoft.com/office/officeart/2005/8/layout/lProcess2"/>
    <dgm:cxn modelId="{39DC2503-FDE4-4613-AEAC-B207EAAB5385}" type="presOf" srcId="{32B0EE93-B962-4745-BB4F-B54D0B8A8444}" destId="{524E4C5C-C30F-4AC6-8614-0BD3FB27912B}" srcOrd="0" destOrd="0" presId="urn:microsoft.com/office/officeart/2005/8/layout/lProcess2"/>
    <dgm:cxn modelId="{294BA004-1942-45AB-9442-96A3788C1475}" srcId="{A0191C7C-6D4D-461A-9E06-8C6D34412AF8}" destId="{769FE41D-9EB0-4DF9-AF25-034768680140}" srcOrd="2" destOrd="0" parTransId="{ABBE814A-D39C-4B92-8421-67517CBDDCF4}" sibTransId="{C65452FB-6836-47AC-A206-04B83573C791}"/>
    <dgm:cxn modelId="{79A0C713-4C09-4969-A584-21D204BD164D}" srcId="{8BDD27BA-EF95-4C2D-90BC-84F3F08045CB}" destId="{CB0AE45B-F85F-4CF6-86E6-7475B404A4B4}" srcOrd="1" destOrd="0" parTransId="{9144809C-81CC-4B22-8035-70C2A62F9820}" sibTransId="{7070ADBD-7C9B-463E-B98A-951AE5538893}"/>
    <dgm:cxn modelId="{A3CE2F19-19F1-496D-96FE-36703FB058B2}" srcId="{9899A3DF-42A8-4BC2-B952-6B9549DCA407}" destId="{32B0EE93-B962-4745-BB4F-B54D0B8A8444}" srcOrd="2" destOrd="0" parTransId="{EF23E78F-4B74-431D-83A2-14D2974B946D}" sibTransId="{C21DDE71-112E-49C8-A9EF-26F675670969}"/>
    <dgm:cxn modelId="{A4CBAA24-A1D8-4702-8016-94F91F8C8B12}" type="presOf" srcId="{0B1916DC-5627-423D-8C34-C4C668F329C3}" destId="{A8EF512E-5E22-4078-9788-9DDC2C5E61D7}" srcOrd="0" destOrd="0" presId="urn:microsoft.com/office/officeart/2005/8/layout/lProcess2"/>
    <dgm:cxn modelId="{E4574725-7DD4-48E9-84BD-E4B4D8B8F3DA}" type="presOf" srcId="{8BDD27BA-EF95-4C2D-90BC-84F3F08045CB}" destId="{C5AC9B9B-E5C9-46FD-966F-1A612E68F115}" srcOrd="0" destOrd="0" presId="urn:microsoft.com/office/officeart/2005/8/layout/lProcess2"/>
    <dgm:cxn modelId="{4E73DB26-10EF-4EC8-A8E1-89CA006F4CC4}" srcId="{A0191C7C-6D4D-461A-9E06-8C6D34412AF8}" destId="{99587A4D-3AC5-4EC2-85A3-B25EB7950D3B}" srcOrd="0" destOrd="0" parTransId="{18BFDFC9-045A-42B0-80B2-DD8E9D738C20}" sibTransId="{9DE0C5F3-F21D-4778-A613-53D98D4524AD}"/>
    <dgm:cxn modelId="{DF9E1C32-5243-419B-BE7B-9235171F7D69}" srcId="{FEBC7115-6567-4837-8787-2DCB35B3493D}" destId="{8BDD27BA-EF95-4C2D-90BC-84F3F08045CB}" srcOrd="0" destOrd="0" parTransId="{B5B886F2-03C0-46E2-9005-1BE1DB3C3F80}" sibTransId="{60DCD3A8-7E41-4C67-B0A7-B0C296143D48}"/>
    <dgm:cxn modelId="{D01C815F-9A56-4827-A0EE-DC35D0594ED0}" srcId="{9899A3DF-42A8-4BC2-B952-6B9549DCA407}" destId="{0B1916DC-5627-423D-8C34-C4C668F329C3}" srcOrd="0" destOrd="0" parTransId="{1943EB4A-41A6-4F9A-9C20-B39244B5029A}" sibTransId="{34A588E6-A519-4FE2-8910-EF251E52CF7F}"/>
    <dgm:cxn modelId="{76F29F45-035F-45CD-B021-B78CBBE22262}" type="presOf" srcId="{8BDD27BA-EF95-4C2D-90BC-84F3F08045CB}" destId="{0535E873-29C3-409B-BE64-27524EE459C8}" srcOrd="1" destOrd="0" presId="urn:microsoft.com/office/officeart/2005/8/layout/lProcess2"/>
    <dgm:cxn modelId="{5BE51754-2DCB-4741-AE83-B6944310F1A8}" type="presOf" srcId="{0768D0DF-1DBF-4751-8CFA-D505DA0B1B4E}" destId="{DAD27195-B7C7-4676-8D79-ABB88DE5E257}" srcOrd="0" destOrd="0" presId="urn:microsoft.com/office/officeart/2005/8/layout/lProcess2"/>
    <dgm:cxn modelId="{F6B73579-5631-499B-AE97-CDB717B0EAF6}" srcId="{9899A3DF-42A8-4BC2-B952-6B9549DCA407}" destId="{916F2A78-94E4-4036-B386-A2540A0A6281}" srcOrd="1" destOrd="0" parTransId="{CDCBF4DF-79ED-44CC-A2DB-A9E69455513E}" sibTransId="{E2B736AC-3C94-4B5A-BD92-A96F31057480}"/>
    <dgm:cxn modelId="{58584479-8C4A-41C8-8ED8-D02828393A7E}" type="presOf" srcId="{FEBC7115-6567-4837-8787-2DCB35B3493D}" destId="{B256A621-C961-4B85-AE63-50A9967FBE5E}" srcOrd="0" destOrd="0" presId="urn:microsoft.com/office/officeart/2005/8/layout/lProcess2"/>
    <dgm:cxn modelId="{914C7A7A-775B-4940-931F-D497CFA64FB7}" srcId="{FEBC7115-6567-4837-8787-2DCB35B3493D}" destId="{A0191C7C-6D4D-461A-9E06-8C6D34412AF8}" srcOrd="1" destOrd="0" parTransId="{4B52BAA8-11A2-4A95-96BA-4A792FB09AA7}" sibTransId="{8D83D96A-54E5-4070-B725-4DE13AED720B}"/>
    <dgm:cxn modelId="{BA5A127D-DD27-4099-AB8F-8020A317EAD2}" srcId="{8BDD27BA-EF95-4C2D-90BC-84F3F08045CB}" destId="{17D7DAFA-48E5-4649-ABE5-D8DD532A5D57}" srcOrd="2" destOrd="0" parTransId="{E3B1BA03-9023-4202-9AB9-34534D8FB03C}" sibTransId="{20071C25-24BE-4117-A9EA-7266B3278605}"/>
    <dgm:cxn modelId="{3A288F85-62EA-47E8-B350-69E2D0B9BD51}" srcId="{A0191C7C-6D4D-461A-9E06-8C6D34412AF8}" destId="{5010F082-01CF-4612-B2EC-5CF9C61D868D}" srcOrd="1" destOrd="0" parTransId="{02299275-7984-44F9-87F8-212D8BFC75FA}" sibTransId="{6AAEFB50-F4CB-4429-A823-225EBBE2AB24}"/>
    <dgm:cxn modelId="{7C160589-4EC2-4884-9BDD-91D95C988B8F}" type="presOf" srcId="{769FE41D-9EB0-4DF9-AF25-034768680140}" destId="{F4A43D11-4C5E-4660-9961-B3F645B5CBF0}" srcOrd="0" destOrd="0" presId="urn:microsoft.com/office/officeart/2005/8/layout/lProcess2"/>
    <dgm:cxn modelId="{2EA2938A-C108-4700-85CE-BE1292C5D187}" srcId="{8BDD27BA-EF95-4C2D-90BC-84F3F08045CB}" destId="{0768D0DF-1DBF-4751-8CFA-D505DA0B1B4E}" srcOrd="0" destOrd="0" parTransId="{D5F4D2F5-1F1A-424C-99DA-FF47C869E90B}" sibTransId="{FFCE782A-5C9C-4899-853F-EFD39B5D4417}"/>
    <dgm:cxn modelId="{22D71E91-B69E-4806-AC29-A04C06780C0F}" type="presOf" srcId="{9899A3DF-42A8-4BC2-B952-6B9549DCA407}" destId="{FD30AABE-D329-443E-9A8B-9818AEB3774D}" srcOrd="1" destOrd="0" presId="urn:microsoft.com/office/officeart/2005/8/layout/lProcess2"/>
    <dgm:cxn modelId="{D3835E9D-92BD-498A-9491-255D7AD4906B}" type="presOf" srcId="{99587A4D-3AC5-4EC2-85A3-B25EB7950D3B}" destId="{05E00259-1807-4D32-B520-C61A4E2A57BA}" srcOrd="0" destOrd="0" presId="urn:microsoft.com/office/officeart/2005/8/layout/lProcess2"/>
    <dgm:cxn modelId="{273838B2-BDA7-4A2D-849D-6BDC7408D5AC}" type="presOf" srcId="{CB0AE45B-F85F-4CF6-86E6-7475B404A4B4}" destId="{43FBB24B-1730-4E62-8F77-340E5B354D99}" srcOrd="0" destOrd="0" presId="urn:microsoft.com/office/officeart/2005/8/layout/lProcess2"/>
    <dgm:cxn modelId="{F6800CBB-E429-43B0-BA88-89968C0D3FC5}" srcId="{FEBC7115-6567-4837-8787-2DCB35B3493D}" destId="{9899A3DF-42A8-4BC2-B952-6B9549DCA407}" srcOrd="2" destOrd="0" parTransId="{43F928A7-C139-4996-B572-5ADA68303A37}" sibTransId="{48828657-0359-41A9-AE64-475D255CC7AE}"/>
    <dgm:cxn modelId="{C0E9A3BB-7E70-4EE8-9A1F-818119AA553E}" type="presOf" srcId="{17D7DAFA-48E5-4649-ABE5-D8DD532A5D57}" destId="{E75F1F5F-7F9D-44BD-B8DD-EEF0190A6B82}" srcOrd="0" destOrd="0" presId="urn:microsoft.com/office/officeart/2005/8/layout/lProcess2"/>
    <dgm:cxn modelId="{CCD4D4BD-D365-49BD-8975-187AC0C7D9C0}" type="presOf" srcId="{5010F082-01CF-4612-B2EC-5CF9C61D868D}" destId="{027E2581-3C10-4E5C-9BDF-3C2CFF09D020}" srcOrd="0" destOrd="0" presId="urn:microsoft.com/office/officeart/2005/8/layout/lProcess2"/>
    <dgm:cxn modelId="{9B7BA5CC-0EF8-43BC-88AC-F437CF4052E8}" type="presOf" srcId="{9899A3DF-42A8-4BC2-B952-6B9549DCA407}" destId="{71D3579C-C30F-4265-B4E6-A070504891DC}" srcOrd="0" destOrd="0" presId="urn:microsoft.com/office/officeart/2005/8/layout/lProcess2"/>
    <dgm:cxn modelId="{31B21DF2-C8F5-4F83-9150-9A6FDBBC5B56}" type="presOf" srcId="{916F2A78-94E4-4036-B386-A2540A0A6281}" destId="{45475CB8-ECB3-41AE-BECA-EEABC9B0EF77}" srcOrd="0" destOrd="0" presId="urn:microsoft.com/office/officeart/2005/8/layout/lProcess2"/>
    <dgm:cxn modelId="{B3E8EDF4-97EA-4E13-8D27-AC8CAE7F3CF9}" type="presOf" srcId="{A0191C7C-6D4D-461A-9E06-8C6D34412AF8}" destId="{8CB1EC20-3F3F-4209-8D29-C7AD2ECC8EA6}" srcOrd="1" destOrd="0" presId="urn:microsoft.com/office/officeart/2005/8/layout/lProcess2"/>
    <dgm:cxn modelId="{ADE9DD03-E1C6-4F25-8B5D-F2852071AF23}" type="presParOf" srcId="{B256A621-C961-4B85-AE63-50A9967FBE5E}" destId="{10C3C1C8-A2BA-481C-90CF-7F595ED65239}" srcOrd="0" destOrd="0" presId="urn:microsoft.com/office/officeart/2005/8/layout/lProcess2"/>
    <dgm:cxn modelId="{63342ACD-5E0E-4215-9F5D-C259C8B87BBC}" type="presParOf" srcId="{10C3C1C8-A2BA-481C-90CF-7F595ED65239}" destId="{C5AC9B9B-E5C9-46FD-966F-1A612E68F115}" srcOrd="0" destOrd="0" presId="urn:microsoft.com/office/officeart/2005/8/layout/lProcess2"/>
    <dgm:cxn modelId="{A77EAAD9-B9BD-43E0-9329-410EAB4D5C52}" type="presParOf" srcId="{10C3C1C8-A2BA-481C-90CF-7F595ED65239}" destId="{0535E873-29C3-409B-BE64-27524EE459C8}" srcOrd="1" destOrd="0" presId="urn:microsoft.com/office/officeart/2005/8/layout/lProcess2"/>
    <dgm:cxn modelId="{6197783F-78D1-4683-A359-ACED56CEF0D5}" type="presParOf" srcId="{10C3C1C8-A2BA-481C-90CF-7F595ED65239}" destId="{7F0BD2E0-5EC2-4C4F-B2D3-2BFC3C94D0EC}" srcOrd="2" destOrd="0" presId="urn:microsoft.com/office/officeart/2005/8/layout/lProcess2"/>
    <dgm:cxn modelId="{FBD8051F-3373-471D-8FC3-7A73DF501CC9}" type="presParOf" srcId="{7F0BD2E0-5EC2-4C4F-B2D3-2BFC3C94D0EC}" destId="{E9EF2E5A-D22D-4B3A-97E6-E00AB92B78E3}" srcOrd="0" destOrd="0" presId="urn:microsoft.com/office/officeart/2005/8/layout/lProcess2"/>
    <dgm:cxn modelId="{B1F527D0-3564-4F47-929B-788600EB1AA3}" type="presParOf" srcId="{E9EF2E5A-D22D-4B3A-97E6-E00AB92B78E3}" destId="{DAD27195-B7C7-4676-8D79-ABB88DE5E257}" srcOrd="0" destOrd="0" presId="urn:microsoft.com/office/officeart/2005/8/layout/lProcess2"/>
    <dgm:cxn modelId="{FC435DD0-273E-4B91-9056-D40AA13A77BF}" type="presParOf" srcId="{E9EF2E5A-D22D-4B3A-97E6-E00AB92B78E3}" destId="{2F76485B-0A92-44D5-B922-04F8AA24DE10}" srcOrd="1" destOrd="0" presId="urn:microsoft.com/office/officeart/2005/8/layout/lProcess2"/>
    <dgm:cxn modelId="{D0DA7BC4-84E1-4DBC-95A7-50CA86B7617C}" type="presParOf" srcId="{E9EF2E5A-D22D-4B3A-97E6-E00AB92B78E3}" destId="{43FBB24B-1730-4E62-8F77-340E5B354D99}" srcOrd="2" destOrd="0" presId="urn:microsoft.com/office/officeart/2005/8/layout/lProcess2"/>
    <dgm:cxn modelId="{3F2FCF77-F5DC-440A-81EA-168A76A4B9A8}" type="presParOf" srcId="{E9EF2E5A-D22D-4B3A-97E6-E00AB92B78E3}" destId="{DC01CF3A-A2F2-4617-BA0D-13D263AA394F}" srcOrd="3" destOrd="0" presId="urn:microsoft.com/office/officeart/2005/8/layout/lProcess2"/>
    <dgm:cxn modelId="{A1724586-2703-4090-8E60-B44B1EEFA91B}" type="presParOf" srcId="{E9EF2E5A-D22D-4B3A-97E6-E00AB92B78E3}" destId="{E75F1F5F-7F9D-44BD-B8DD-EEF0190A6B82}" srcOrd="4" destOrd="0" presId="urn:microsoft.com/office/officeart/2005/8/layout/lProcess2"/>
    <dgm:cxn modelId="{6629A6F9-9821-485A-9965-34680348E525}" type="presParOf" srcId="{B256A621-C961-4B85-AE63-50A9967FBE5E}" destId="{E781BE70-C840-4F47-9966-AA701091D414}" srcOrd="1" destOrd="0" presId="urn:microsoft.com/office/officeart/2005/8/layout/lProcess2"/>
    <dgm:cxn modelId="{B93D3F8F-7EF4-43F4-8390-34E837FDD2A1}" type="presParOf" srcId="{B256A621-C961-4B85-AE63-50A9967FBE5E}" destId="{06F920C6-611B-4AE3-93A6-226FF3DAA850}" srcOrd="2" destOrd="0" presId="urn:microsoft.com/office/officeart/2005/8/layout/lProcess2"/>
    <dgm:cxn modelId="{BF82AE0B-7B18-44FB-B7C2-9D29656BAECD}" type="presParOf" srcId="{06F920C6-611B-4AE3-93A6-226FF3DAA850}" destId="{2250E393-A950-4C6F-9DC8-C388298B455B}" srcOrd="0" destOrd="0" presId="urn:microsoft.com/office/officeart/2005/8/layout/lProcess2"/>
    <dgm:cxn modelId="{0A329DA9-DDCE-46C4-8648-41BBB1B51A1A}" type="presParOf" srcId="{06F920C6-611B-4AE3-93A6-226FF3DAA850}" destId="{8CB1EC20-3F3F-4209-8D29-C7AD2ECC8EA6}" srcOrd="1" destOrd="0" presId="urn:microsoft.com/office/officeart/2005/8/layout/lProcess2"/>
    <dgm:cxn modelId="{C14A0BB5-1494-4383-AA2E-442A77CC27FD}" type="presParOf" srcId="{06F920C6-611B-4AE3-93A6-226FF3DAA850}" destId="{38A0D182-BF10-468B-BE8E-505BC175CFD2}" srcOrd="2" destOrd="0" presId="urn:microsoft.com/office/officeart/2005/8/layout/lProcess2"/>
    <dgm:cxn modelId="{8AAF9E20-BDF3-45DD-A6ED-971E7E2E3614}" type="presParOf" srcId="{38A0D182-BF10-468B-BE8E-505BC175CFD2}" destId="{3AE75B4E-48D6-4C40-A6F1-C06735F942B3}" srcOrd="0" destOrd="0" presId="urn:microsoft.com/office/officeart/2005/8/layout/lProcess2"/>
    <dgm:cxn modelId="{A3DA88A5-E2E5-41EB-B54F-28E566A2FE22}" type="presParOf" srcId="{3AE75B4E-48D6-4C40-A6F1-C06735F942B3}" destId="{05E00259-1807-4D32-B520-C61A4E2A57BA}" srcOrd="0" destOrd="0" presId="urn:microsoft.com/office/officeart/2005/8/layout/lProcess2"/>
    <dgm:cxn modelId="{6D5D0929-29D6-4556-8185-BF59C8D5F2E1}" type="presParOf" srcId="{3AE75B4E-48D6-4C40-A6F1-C06735F942B3}" destId="{39D486D4-E5C6-496A-A9B3-050615D3C912}" srcOrd="1" destOrd="0" presId="urn:microsoft.com/office/officeart/2005/8/layout/lProcess2"/>
    <dgm:cxn modelId="{0E176CC8-50B5-49D7-A72C-7A80D2DB54C6}" type="presParOf" srcId="{3AE75B4E-48D6-4C40-A6F1-C06735F942B3}" destId="{027E2581-3C10-4E5C-9BDF-3C2CFF09D020}" srcOrd="2" destOrd="0" presId="urn:microsoft.com/office/officeart/2005/8/layout/lProcess2"/>
    <dgm:cxn modelId="{55A05135-3DB8-4EC9-9533-FBE8309092F9}" type="presParOf" srcId="{3AE75B4E-48D6-4C40-A6F1-C06735F942B3}" destId="{B5C7B697-5E13-4737-8AC4-70806C356657}" srcOrd="3" destOrd="0" presId="urn:microsoft.com/office/officeart/2005/8/layout/lProcess2"/>
    <dgm:cxn modelId="{388B4673-492D-4850-B369-2A0B39D6361E}" type="presParOf" srcId="{3AE75B4E-48D6-4C40-A6F1-C06735F942B3}" destId="{F4A43D11-4C5E-4660-9961-B3F645B5CBF0}" srcOrd="4" destOrd="0" presId="urn:microsoft.com/office/officeart/2005/8/layout/lProcess2"/>
    <dgm:cxn modelId="{043E7822-86C5-4F66-B6DD-0BFC35EF9065}" type="presParOf" srcId="{B256A621-C961-4B85-AE63-50A9967FBE5E}" destId="{D0E6F105-0751-467F-BF7D-476586C95C86}" srcOrd="3" destOrd="0" presId="urn:microsoft.com/office/officeart/2005/8/layout/lProcess2"/>
    <dgm:cxn modelId="{73651EDD-9745-4096-94FF-EFC7A5839836}" type="presParOf" srcId="{B256A621-C961-4B85-AE63-50A9967FBE5E}" destId="{20F13173-12A1-4936-84AD-36EEC4272419}" srcOrd="4" destOrd="0" presId="urn:microsoft.com/office/officeart/2005/8/layout/lProcess2"/>
    <dgm:cxn modelId="{E919E354-8242-4F00-9014-BF4B97B8D6FF}" type="presParOf" srcId="{20F13173-12A1-4936-84AD-36EEC4272419}" destId="{71D3579C-C30F-4265-B4E6-A070504891DC}" srcOrd="0" destOrd="0" presId="urn:microsoft.com/office/officeart/2005/8/layout/lProcess2"/>
    <dgm:cxn modelId="{DF15F2E3-70AF-4546-9C38-568F664ACFB5}" type="presParOf" srcId="{20F13173-12A1-4936-84AD-36EEC4272419}" destId="{FD30AABE-D329-443E-9A8B-9818AEB3774D}" srcOrd="1" destOrd="0" presId="urn:microsoft.com/office/officeart/2005/8/layout/lProcess2"/>
    <dgm:cxn modelId="{BF456C90-131C-46BA-882A-521AAFEE964C}" type="presParOf" srcId="{20F13173-12A1-4936-84AD-36EEC4272419}" destId="{198F9432-87E2-4B17-86C9-6B113205A319}" srcOrd="2" destOrd="0" presId="urn:microsoft.com/office/officeart/2005/8/layout/lProcess2"/>
    <dgm:cxn modelId="{FEAAB6F8-8B7D-4929-8188-E40CDADB2134}" type="presParOf" srcId="{198F9432-87E2-4B17-86C9-6B113205A319}" destId="{8B00D2CE-EBCF-4B5A-9129-812F8627EF31}" srcOrd="0" destOrd="0" presId="urn:microsoft.com/office/officeart/2005/8/layout/lProcess2"/>
    <dgm:cxn modelId="{C11028D2-5E0F-48FC-8888-FDAFCA7A580C}" type="presParOf" srcId="{8B00D2CE-EBCF-4B5A-9129-812F8627EF31}" destId="{A8EF512E-5E22-4078-9788-9DDC2C5E61D7}" srcOrd="0" destOrd="0" presId="urn:microsoft.com/office/officeart/2005/8/layout/lProcess2"/>
    <dgm:cxn modelId="{4751878B-95D7-4211-BB2E-BBB8A3470B2D}" type="presParOf" srcId="{8B00D2CE-EBCF-4B5A-9129-812F8627EF31}" destId="{2BD8BD44-D6EC-481E-A261-AF877DF8911E}" srcOrd="1" destOrd="0" presId="urn:microsoft.com/office/officeart/2005/8/layout/lProcess2"/>
    <dgm:cxn modelId="{E025EDC5-3A3C-496C-8E7B-80B4AAAEC777}" type="presParOf" srcId="{8B00D2CE-EBCF-4B5A-9129-812F8627EF31}" destId="{45475CB8-ECB3-41AE-BECA-EEABC9B0EF77}" srcOrd="2" destOrd="0" presId="urn:microsoft.com/office/officeart/2005/8/layout/lProcess2"/>
    <dgm:cxn modelId="{B90C4909-C919-432E-82F5-97425A47EB7E}" type="presParOf" srcId="{8B00D2CE-EBCF-4B5A-9129-812F8627EF31}" destId="{D49176AF-53D3-4898-B4E6-41D8006E8396}" srcOrd="3" destOrd="0" presId="urn:microsoft.com/office/officeart/2005/8/layout/lProcess2"/>
    <dgm:cxn modelId="{01C0E48A-E433-4820-8D1C-5A0CAB19567F}" type="presParOf" srcId="{8B00D2CE-EBCF-4B5A-9129-812F8627EF31}" destId="{524E4C5C-C30F-4AC6-8614-0BD3FB27912B}"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1D3694-9CA5-4E1A-AEBD-382F0FA2A45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946DEA4-5738-42A0-B68E-0C9C2F4A3A98}">
      <dgm:prSet/>
      <dgm:spPr/>
      <dgm:t>
        <a:bodyPr/>
        <a:lstStyle/>
        <a:p>
          <a:r>
            <a:rPr lang="en-US" dirty="0">
              <a:solidFill>
                <a:srgbClr val="244BA5"/>
              </a:solidFill>
              <a:latin typeface="Segoe UI Semibold" panose="020B0702040204020203" pitchFamily="34" charset="0"/>
              <a:cs typeface="Segoe UI Semibold" panose="020B0702040204020203" pitchFamily="34" charset="0"/>
            </a:rPr>
            <a:t>If an employee refuses to do work, they should:</a:t>
          </a:r>
        </a:p>
      </dgm:t>
    </dgm:pt>
    <dgm:pt modelId="{6EE7C126-E134-42E1-B7D9-049ADB678C11}" type="parTrans" cxnId="{58B081A1-AA98-4E5A-AB36-E375E922DF4C}">
      <dgm:prSet/>
      <dgm:spPr/>
      <dgm:t>
        <a:bodyPr/>
        <a:lstStyle/>
        <a:p>
          <a:endParaRPr lang="en-US"/>
        </a:p>
      </dgm:t>
    </dgm:pt>
    <dgm:pt modelId="{86A14281-87A7-4B10-A66F-1F746C0E9188}" type="sibTrans" cxnId="{58B081A1-AA98-4E5A-AB36-E375E922DF4C}">
      <dgm:prSet/>
      <dgm:spPr/>
      <dgm:t>
        <a:bodyPr/>
        <a:lstStyle/>
        <a:p>
          <a:endParaRPr lang="en-US"/>
        </a:p>
      </dgm:t>
    </dgm:pt>
    <dgm:pt modelId="{8D466CE2-78CC-4C8F-A15A-A029E4BC7157}">
      <dgm:prSet/>
      <dgm:spPr/>
      <dgm:t>
        <a:bodyPr/>
        <a:lstStyle/>
        <a:p>
          <a:r>
            <a:rPr lang="en-US" dirty="0">
              <a:solidFill>
                <a:srgbClr val="244BA5"/>
              </a:solidFill>
              <a:latin typeface="Segoe UI" panose="020B0502040204020203" pitchFamily="34" charset="0"/>
              <a:cs typeface="Segoe UI" panose="020B0502040204020203" pitchFamily="34" charset="0"/>
            </a:rPr>
            <a:t>Report to a supervisor that they refuse to do the work</a:t>
          </a:r>
          <a:r>
            <a:rPr lang="en-US" dirty="0">
              <a:solidFill>
                <a:srgbClr val="244BA5"/>
              </a:solidFill>
            </a:rPr>
            <a:t>.</a:t>
          </a:r>
        </a:p>
      </dgm:t>
    </dgm:pt>
    <dgm:pt modelId="{F9FCCC5A-AFD0-475C-AC62-8BC03FA836D7}" type="parTrans" cxnId="{5F57CAAB-AE8A-402B-B045-EA2D89E952AF}">
      <dgm:prSet/>
      <dgm:spPr/>
      <dgm:t>
        <a:bodyPr/>
        <a:lstStyle/>
        <a:p>
          <a:endParaRPr lang="en-US"/>
        </a:p>
      </dgm:t>
    </dgm:pt>
    <dgm:pt modelId="{5676FE4F-0C37-4814-BE90-2B4096BD1AF3}" type="sibTrans" cxnId="{5F57CAAB-AE8A-402B-B045-EA2D89E952AF}">
      <dgm:prSet/>
      <dgm:spPr/>
      <dgm:t>
        <a:bodyPr/>
        <a:lstStyle/>
        <a:p>
          <a:endParaRPr lang="en-US"/>
        </a:p>
      </dgm:t>
    </dgm:pt>
    <dgm:pt modelId="{F3794306-AA9D-4650-91C9-AD50D77F2E0F}">
      <dgm:prSet/>
      <dgm:spPr/>
      <dgm:t>
        <a:bodyPr/>
        <a:lstStyle/>
        <a:p>
          <a:r>
            <a:rPr lang="en-US" dirty="0">
              <a:solidFill>
                <a:srgbClr val="244BA5"/>
              </a:solidFill>
              <a:latin typeface="Segoe UI" panose="020B0502040204020203" pitchFamily="34" charset="0"/>
              <a:cs typeface="Segoe UI" panose="020B0502040204020203" pitchFamily="34" charset="0"/>
            </a:rPr>
            <a:t>If the problem is not fixed to the employee’s satisfaction, report it to the Joint Occupational Health and Safety Committee</a:t>
          </a:r>
        </a:p>
      </dgm:t>
    </dgm:pt>
    <dgm:pt modelId="{8125D3C7-703B-49FC-93CD-68AD44FEE90F}" type="parTrans" cxnId="{DB30CAB9-10DF-4DA0-87DD-1487313E68E8}">
      <dgm:prSet/>
      <dgm:spPr/>
      <dgm:t>
        <a:bodyPr/>
        <a:lstStyle/>
        <a:p>
          <a:endParaRPr lang="en-US"/>
        </a:p>
      </dgm:t>
    </dgm:pt>
    <dgm:pt modelId="{07B6B82F-E9D0-486B-84D8-DBD4F2D943E5}" type="sibTrans" cxnId="{DB30CAB9-10DF-4DA0-87DD-1487313E68E8}">
      <dgm:prSet/>
      <dgm:spPr/>
      <dgm:t>
        <a:bodyPr/>
        <a:lstStyle/>
        <a:p>
          <a:endParaRPr lang="en-US"/>
        </a:p>
      </dgm:t>
    </dgm:pt>
    <dgm:pt modelId="{13082CA3-4425-41DC-921A-D45E7C6F8EBF}">
      <dgm:prSet/>
      <dgm:spPr/>
      <dgm:t>
        <a:bodyPr/>
        <a:lstStyle/>
        <a:p>
          <a:r>
            <a:rPr lang="en-US" dirty="0">
              <a:solidFill>
                <a:srgbClr val="244BA5"/>
              </a:solidFill>
              <a:latin typeface="Segoe UI" panose="020B0502040204020203" pitchFamily="34" charset="0"/>
              <a:cs typeface="Segoe UI" panose="020B0502040204020203" pitchFamily="34" charset="0"/>
            </a:rPr>
            <a:t>If the problem is still not fixed to the employee’s satisfaction, report it to the Department of Labour and Advanced Education.</a:t>
          </a:r>
        </a:p>
      </dgm:t>
    </dgm:pt>
    <dgm:pt modelId="{DC0634F3-FFA2-46E1-B039-D7D28D231F8E}" type="parTrans" cxnId="{6738B7E7-80A2-45E5-AA2F-62EEA5FCF88D}">
      <dgm:prSet/>
      <dgm:spPr/>
      <dgm:t>
        <a:bodyPr/>
        <a:lstStyle/>
        <a:p>
          <a:endParaRPr lang="en-US"/>
        </a:p>
      </dgm:t>
    </dgm:pt>
    <dgm:pt modelId="{7D09D277-C03E-47F4-9AD9-0AA8DD3004C7}" type="sibTrans" cxnId="{6738B7E7-80A2-45E5-AA2F-62EEA5FCF88D}">
      <dgm:prSet/>
      <dgm:spPr/>
      <dgm:t>
        <a:bodyPr/>
        <a:lstStyle/>
        <a:p>
          <a:endParaRPr lang="en-US"/>
        </a:p>
      </dgm:t>
    </dgm:pt>
    <dgm:pt modelId="{A088DE37-E701-4298-98FD-7368130BF65A}" type="pres">
      <dgm:prSet presAssocID="{4A1D3694-9CA5-4E1A-AEBD-382F0FA2A45A}" presName="root" presStyleCnt="0">
        <dgm:presLayoutVars>
          <dgm:dir/>
          <dgm:resizeHandles val="exact"/>
        </dgm:presLayoutVars>
      </dgm:prSet>
      <dgm:spPr/>
    </dgm:pt>
    <dgm:pt modelId="{4546CFF8-FBA5-4DB6-B24F-291E6FFAB660}" type="pres">
      <dgm:prSet presAssocID="{0946DEA4-5738-42A0-B68E-0C9C2F4A3A98}" presName="compNode" presStyleCnt="0"/>
      <dgm:spPr/>
    </dgm:pt>
    <dgm:pt modelId="{1F2A9266-8BE0-45B2-A1BA-399667CF9061}" type="pres">
      <dgm:prSet presAssocID="{0946DEA4-5738-42A0-B68E-0C9C2F4A3A98}" presName="bgRect" presStyleLbl="bgShp" presStyleIdx="0" presStyleCnt="4"/>
      <dgm:spPr/>
    </dgm:pt>
    <dgm:pt modelId="{5285D5F5-C8B4-4257-9C81-8E97D5143CB1}" type="pres">
      <dgm:prSet presAssocID="{0946DEA4-5738-42A0-B68E-0C9C2F4A3A98}"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Classroom with solid fill"/>
        </a:ext>
      </dgm:extLst>
    </dgm:pt>
    <dgm:pt modelId="{8BAB85F5-42FA-409B-80B7-9CE19A84AF3E}" type="pres">
      <dgm:prSet presAssocID="{0946DEA4-5738-42A0-B68E-0C9C2F4A3A98}" presName="spaceRect" presStyleCnt="0"/>
      <dgm:spPr/>
    </dgm:pt>
    <dgm:pt modelId="{CDB737BD-086D-4E5E-9315-F09D672CCA34}" type="pres">
      <dgm:prSet presAssocID="{0946DEA4-5738-42A0-B68E-0C9C2F4A3A98}" presName="parTx" presStyleLbl="revTx" presStyleIdx="0" presStyleCnt="4">
        <dgm:presLayoutVars>
          <dgm:chMax val="0"/>
          <dgm:chPref val="0"/>
        </dgm:presLayoutVars>
      </dgm:prSet>
      <dgm:spPr/>
    </dgm:pt>
    <dgm:pt modelId="{07626EBA-C686-4F77-97EB-261496CAA6DC}" type="pres">
      <dgm:prSet presAssocID="{86A14281-87A7-4B10-A66F-1F746C0E9188}" presName="sibTrans" presStyleCnt="0"/>
      <dgm:spPr/>
    </dgm:pt>
    <dgm:pt modelId="{65436F7D-F2DF-4EE3-9FC3-774B4716CD6B}" type="pres">
      <dgm:prSet presAssocID="{8D466CE2-78CC-4C8F-A15A-A029E4BC7157}" presName="compNode" presStyleCnt="0"/>
      <dgm:spPr/>
    </dgm:pt>
    <dgm:pt modelId="{DD0F97AB-6324-4EF1-B76C-15889465EFF2}" type="pres">
      <dgm:prSet presAssocID="{8D466CE2-78CC-4C8F-A15A-A029E4BC7157}" presName="bgRect" presStyleLbl="bgShp" presStyleIdx="1" presStyleCnt="4"/>
      <dgm:spPr/>
    </dgm:pt>
    <dgm:pt modelId="{D35497C6-C4C8-45AF-B81E-78722D404A90}" type="pres">
      <dgm:prSet presAssocID="{8D466CE2-78CC-4C8F-A15A-A029E4BC7157}"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oardroom with solid fill"/>
        </a:ext>
      </dgm:extLst>
    </dgm:pt>
    <dgm:pt modelId="{D5D36B32-777F-46DD-AC10-2B7370267E0E}" type="pres">
      <dgm:prSet presAssocID="{8D466CE2-78CC-4C8F-A15A-A029E4BC7157}" presName="spaceRect" presStyleCnt="0"/>
      <dgm:spPr/>
    </dgm:pt>
    <dgm:pt modelId="{8C43C35F-2397-4E38-96D4-F9A367B92F22}" type="pres">
      <dgm:prSet presAssocID="{8D466CE2-78CC-4C8F-A15A-A029E4BC7157}" presName="parTx" presStyleLbl="revTx" presStyleIdx="1" presStyleCnt="4">
        <dgm:presLayoutVars>
          <dgm:chMax val="0"/>
          <dgm:chPref val="0"/>
        </dgm:presLayoutVars>
      </dgm:prSet>
      <dgm:spPr/>
    </dgm:pt>
    <dgm:pt modelId="{CD5F3C4F-7F43-4A9F-8B97-81C40D6261FE}" type="pres">
      <dgm:prSet presAssocID="{5676FE4F-0C37-4814-BE90-2B4096BD1AF3}" presName="sibTrans" presStyleCnt="0"/>
      <dgm:spPr/>
    </dgm:pt>
    <dgm:pt modelId="{26E73AAD-9996-421E-A4DD-5C432CDAF491}" type="pres">
      <dgm:prSet presAssocID="{F3794306-AA9D-4650-91C9-AD50D77F2E0F}" presName="compNode" presStyleCnt="0"/>
      <dgm:spPr/>
    </dgm:pt>
    <dgm:pt modelId="{2BE9F66F-DD67-49CD-9559-7A1BAF204F84}" type="pres">
      <dgm:prSet presAssocID="{F3794306-AA9D-4650-91C9-AD50D77F2E0F}" presName="bgRect" presStyleLbl="bgShp" presStyleIdx="2" presStyleCnt="4"/>
      <dgm:spPr/>
    </dgm:pt>
    <dgm:pt modelId="{8ACA6599-E13B-4D6F-AF59-F85A35DDCC1B}" type="pres">
      <dgm:prSet presAssocID="{F3794306-AA9D-4650-91C9-AD50D77F2E0F}"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Group brainstorm with solid fill"/>
        </a:ext>
      </dgm:extLst>
    </dgm:pt>
    <dgm:pt modelId="{624E8F2A-F4FA-4371-B384-90C65225799E}" type="pres">
      <dgm:prSet presAssocID="{F3794306-AA9D-4650-91C9-AD50D77F2E0F}" presName="spaceRect" presStyleCnt="0"/>
      <dgm:spPr/>
    </dgm:pt>
    <dgm:pt modelId="{3146B0B8-2B26-4986-9F16-A3DCEE8D316A}" type="pres">
      <dgm:prSet presAssocID="{F3794306-AA9D-4650-91C9-AD50D77F2E0F}" presName="parTx" presStyleLbl="revTx" presStyleIdx="2" presStyleCnt="4">
        <dgm:presLayoutVars>
          <dgm:chMax val="0"/>
          <dgm:chPref val="0"/>
        </dgm:presLayoutVars>
      </dgm:prSet>
      <dgm:spPr/>
    </dgm:pt>
    <dgm:pt modelId="{190B67C4-9239-4087-B89E-D7C65229AC4E}" type="pres">
      <dgm:prSet presAssocID="{07B6B82F-E9D0-486B-84D8-DBD4F2D943E5}" presName="sibTrans" presStyleCnt="0"/>
      <dgm:spPr/>
    </dgm:pt>
    <dgm:pt modelId="{CC4D4537-BD12-41CA-B3EB-53626D602BC9}" type="pres">
      <dgm:prSet presAssocID="{13082CA3-4425-41DC-921A-D45E7C6F8EBF}" presName="compNode" presStyleCnt="0"/>
      <dgm:spPr/>
    </dgm:pt>
    <dgm:pt modelId="{78600BBB-9C65-4212-BAE9-0A0B6F61102A}" type="pres">
      <dgm:prSet presAssocID="{13082CA3-4425-41DC-921A-D45E7C6F8EBF}" presName="bgRect" presStyleLbl="bgShp" presStyleIdx="3" presStyleCnt="4"/>
      <dgm:spPr/>
    </dgm:pt>
    <dgm:pt modelId="{AD792219-8EBE-4D43-BC88-4C67CD5A5D48}" type="pres">
      <dgm:prSet presAssocID="{13082CA3-4425-41DC-921A-D45E7C6F8EBF}"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struction worker male with solid fill"/>
        </a:ext>
      </dgm:extLst>
    </dgm:pt>
    <dgm:pt modelId="{503CB621-A314-4904-972F-1CCA2FF4B113}" type="pres">
      <dgm:prSet presAssocID="{13082CA3-4425-41DC-921A-D45E7C6F8EBF}" presName="spaceRect" presStyleCnt="0"/>
      <dgm:spPr/>
    </dgm:pt>
    <dgm:pt modelId="{9C2A7C87-835E-4D1E-9373-495AA9DD063D}" type="pres">
      <dgm:prSet presAssocID="{13082CA3-4425-41DC-921A-D45E7C6F8EBF}" presName="parTx" presStyleLbl="revTx" presStyleIdx="3" presStyleCnt="4">
        <dgm:presLayoutVars>
          <dgm:chMax val="0"/>
          <dgm:chPref val="0"/>
        </dgm:presLayoutVars>
      </dgm:prSet>
      <dgm:spPr/>
    </dgm:pt>
  </dgm:ptLst>
  <dgm:cxnLst>
    <dgm:cxn modelId="{C07ED30E-7765-4C12-81FB-EC17D43B0C6C}" type="presOf" srcId="{0946DEA4-5738-42A0-B68E-0C9C2F4A3A98}" destId="{CDB737BD-086D-4E5E-9315-F09D672CCA34}" srcOrd="0" destOrd="0" presId="urn:microsoft.com/office/officeart/2018/2/layout/IconVerticalSolidList"/>
    <dgm:cxn modelId="{2717436F-394F-41D4-8556-541F298C2552}" type="presOf" srcId="{13082CA3-4425-41DC-921A-D45E7C6F8EBF}" destId="{9C2A7C87-835E-4D1E-9373-495AA9DD063D}" srcOrd="0" destOrd="0" presId="urn:microsoft.com/office/officeart/2018/2/layout/IconVerticalSolidList"/>
    <dgm:cxn modelId="{857CE57D-A722-40CF-9E45-2563471A3562}" type="presOf" srcId="{F3794306-AA9D-4650-91C9-AD50D77F2E0F}" destId="{3146B0B8-2B26-4986-9F16-A3DCEE8D316A}" srcOrd="0" destOrd="0" presId="urn:microsoft.com/office/officeart/2018/2/layout/IconVerticalSolidList"/>
    <dgm:cxn modelId="{06435D90-C5E8-421A-8F07-D74639FBF65A}" type="presOf" srcId="{8D466CE2-78CC-4C8F-A15A-A029E4BC7157}" destId="{8C43C35F-2397-4E38-96D4-F9A367B92F22}" srcOrd="0" destOrd="0" presId="urn:microsoft.com/office/officeart/2018/2/layout/IconVerticalSolidList"/>
    <dgm:cxn modelId="{58B081A1-AA98-4E5A-AB36-E375E922DF4C}" srcId="{4A1D3694-9CA5-4E1A-AEBD-382F0FA2A45A}" destId="{0946DEA4-5738-42A0-B68E-0C9C2F4A3A98}" srcOrd="0" destOrd="0" parTransId="{6EE7C126-E134-42E1-B7D9-049ADB678C11}" sibTransId="{86A14281-87A7-4B10-A66F-1F746C0E9188}"/>
    <dgm:cxn modelId="{5F57CAAB-AE8A-402B-B045-EA2D89E952AF}" srcId="{4A1D3694-9CA5-4E1A-AEBD-382F0FA2A45A}" destId="{8D466CE2-78CC-4C8F-A15A-A029E4BC7157}" srcOrd="1" destOrd="0" parTransId="{F9FCCC5A-AFD0-475C-AC62-8BC03FA836D7}" sibTransId="{5676FE4F-0C37-4814-BE90-2B4096BD1AF3}"/>
    <dgm:cxn modelId="{DB30CAB9-10DF-4DA0-87DD-1487313E68E8}" srcId="{4A1D3694-9CA5-4E1A-AEBD-382F0FA2A45A}" destId="{F3794306-AA9D-4650-91C9-AD50D77F2E0F}" srcOrd="2" destOrd="0" parTransId="{8125D3C7-703B-49FC-93CD-68AD44FEE90F}" sibTransId="{07B6B82F-E9D0-486B-84D8-DBD4F2D943E5}"/>
    <dgm:cxn modelId="{E6CDAFBB-44A3-4FB6-81CF-DA601D562195}" type="presOf" srcId="{4A1D3694-9CA5-4E1A-AEBD-382F0FA2A45A}" destId="{A088DE37-E701-4298-98FD-7368130BF65A}" srcOrd="0" destOrd="0" presId="urn:microsoft.com/office/officeart/2018/2/layout/IconVerticalSolidList"/>
    <dgm:cxn modelId="{6738B7E7-80A2-45E5-AA2F-62EEA5FCF88D}" srcId="{4A1D3694-9CA5-4E1A-AEBD-382F0FA2A45A}" destId="{13082CA3-4425-41DC-921A-D45E7C6F8EBF}" srcOrd="3" destOrd="0" parTransId="{DC0634F3-FFA2-46E1-B039-D7D28D231F8E}" sibTransId="{7D09D277-C03E-47F4-9AD9-0AA8DD3004C7}"/>
    <dgm:cxn modelId="{8A001FEC-CF9A-4CAC-B187-EAEF2C29E27A}" type="presParOf" srcId="{A088DE37-E701-4298-98FD-7368130BF65A}" destId="{4546CFF8-FBA5-4DB6-B24F-291E6FFAB660}" srcOrd="0" destOrd="0" presId="urn:microsoft.com/office/officeart/2018/2/layout/IconVerticalSolidList"/>
    <dgm:cxn modelId="{8C098B95-7E93-43C9-B6FF-CF4536EC60E1}" type="presParOf" srcId="{4546CFF8-FBA5-4DB6-B24F-291E6FFAB660}" destId="{1F2A9266-8BE0-45B2-A1BA-399667CF9061}" srcOrd="0" destOrd="0" presId="urn:microsoft.com/office/officeart/2018/2/layout/IconVerticalSolidList"/>
    <dgm:cxn modelId="{E9F5F77E-32FA-48DE-ADC7-5F2D5575349A}" type="presParOf" srcId="{4546CFF8-FBA5-4DB6-B24F-291E6FFAB660}" destId="{5285D5F5-C8B4-4257-9C81-8E97D5143CB1}" srcOrd="1" destOrd="0" presId="urn:microsoft.com/office/officeart/2018/2/layout/IconVerticalSolidList"/>
    <dgm:cxn modelId="{51F3364B-12C0-437A-86D9-AE0DB314DA3F}" type="presParOf" srcId="{4546CFF8-FBA5-4DB6-B24F-291E6FFAB660}" destId="{8BAB85F5-42FA-409B-80B7-9CE19A84AF3E}" srcOrd="2" destOrd="0" presId="urn:microsoft.com/office/officeart/2018/2/layout/IconVerticalSolidList"/>
    <dgm:cxn modelId="{81DC656B-9B06-4E85-A432-7BAE00A1EAF2}" type="presParOf" srcId="{4546CFF8-FBA5-4DB6-B24F-291E6FFAB660}" destId="{CDB737BD-086D-4E5E-9315-F09D672CCA34}" srcOrd="3" destOrd="0" presId="urn:microsoft.com/office/officeart/2018/2/layout/IconVerticalSolidList"/>
    <dgm:cxn modelId="{8572686D-F1FF-4AD9-9CB9-87645B5FE4FA}" type="presParOf" srcId="{A088DE37-E701-4298-98FD-7368130BF65A}" destId="{07626EBA-C686-4F77-97EB-261496CAA6DC}" srcOrd="1" destOrd="0" presId="urn:microsoft.com/office/officeart/2018/2/layout/IconVerticalSolidList"/>
    <dgm:cxn modelId="{A9FCA354-7EE5-4AA5-82D0-6B7AA0EC2C23}" type="presParOf" srcId="{A088DE37-E701-4298-98FD-7368130BF65A}" destId="{65436F7D-F2DF-4EE3-9FC3-774B4716CD6B}" srcOrd="2" destOrd="0" presId="urn:microsoft.com/office/officeart/2018/2/layout/IconVerticalSolidList"/>
    <dgm:cxn modelId="{E8A3B32B-6392-468A-AEDA-33B00DA9F876}" type="presParOf" srcId="{65436F7D-F2DF-4EE3-9FC3-774B4716CD6B}" destId="{DD0F97AB-6324-4EF1-B76C-15889465EFF2}" srcOrd="0" destOrd="0" presId="urn:microsoft.com/office/officeart/2018/2/layout/IconVerticalSolidList"/>
    <dgm:cxn modelId="{1DB66D2B-BEC3-4BB7-883F-35429CDB6CFA}" type="presParOf" srcId="{65436F7D-F2DF-4EE3-9FC3-774B4716CD6B}" destId="{D35497C6-C4C8-45AF-B81E-78722D404A90}" srcOrd="1" destOrd="0" presId="urn:microsoft.com/office/officeart/2018/2/layout/IconVerticalSolidList"/>
    <dgm:cxn modelId="{C04B0FE3-BB7F-428E-974A-A8B08909AD41}" type="presParOf" srcId="{65436F7D-F2DF-4EE3-9FC3-774B4716CD6B}" destId="{D5D36B32-777F-46DD-AC10-2B7370267E0E}" srcOrd="2" destOrd="0" presId="urn:microsoft.com/office/officeart/2018/2/layout/IconVerticalSolidList"/>
    <dgm:cxn modelId="{14AA1F3A-FA05-4F75-85EE-E0A9136248AD}" type="presParOf" srcId="{65436F7D-F2DF-4EE3-9FC3-774B4716CD6B}" destId="{8C43C35F-2397-4E38-96D4-F9A367B92F22}" srcOrd="3" destOrd="0" presId="urn:microsoft.com/office/officeart/2018/2/layout/IconVerticalSolidList"/>
    <dgm:cxn modelId="{AEA655FB-586A-4C2F-8B9C-A647426B360E}" type="presParOf" srcId="{A088DE37-E701-4298-98FD-7368130BF65A}" destId="{CD5F3C4F-7F43-4A9F-8B97-81C40D6261FE}" srcOrd="3" destOrd="0" presId="urn:microsoft.com/office/officeart/2018/2/layout/IconVerticalSolidList"/>
    <dgm:cxn modelId="{A6E8D69F-48E0-4C84-ABFB-664119D0AD9A}" type="presParOf" srcId="{A088DE37-E701-4298-98FD-7368130BF65A}" destId="{26E73AAD-9996-421E-A4DD-5C432CDAF491}" srcOrd="4" destOrd="0" presId="urn:microsoft.com/office/officeart/2018/2/layout/IconVerticalSolidList"/>
    <dgm:cxn modelId="{62FA24B3-E886-45C1-9543-0B76B63B550E}" type="presParOf" srcId="{26E73AAD-9996-421E-A4DD-5C432CDAF491}" destId="{2BE9F66F-DD67-49CD-9559-7A1BAF204F84}" srcOrd="0" destOrd="0" presId="urn:microsoft.com/office/officeart/2018/2/layout/IconVerticalSolidList"/>
    <dgm:cxn modelId="{FEA26703-B824-4B82-9857-6B1E001BC4A8}" type="presParOf" srcId="{26E73AAD-9996-421E-A4DD-5C432CDAF491}" destId="{8ACA6599-E13B-4D6F-AF59-F85A35DDCC1B}" srcOrd="1" destOrd="0" presId="urn:microsoft.com/office/officeart/2018/2/layout/IconVerticalSolidList"/>
    <dgm:cxn modelId="{C2D6FF1F-EAC1-4E3F-AA27-AE5459EBB9B9}" type="presParOf" srcId="{26E73AAD-9996-421E-A4DD-5C432CDAF491}" destId="{624E8F2A-F4FA-4371-B384-90C65225799E}" srcOrd="2" destOrd="0" presId="urn:microsoft.com/office/officeart/2018/2/layout/IconVerticalSolidList"/>
    <dgm:cxn modelId="{99CE0E6D-8DCF-4488-A36C-E3A346637ED2}" type="presParOf" srcId="{26E73AAD-9996-421E-A4DD-5C432CDAF491}" destId="{3146B0B8-2B26-4986-9F16-A3DCEE8D316A}" srcOrd="3" destOrd="0" presId="urn:microsoft.com/office/officeart/2018/2/layout/IconVerticalSolidList"/>
    <dgm:cxn modelId="{C3806AEA-ADF4-4C55-8BDA-D4F77A2D536A}" type="presParOf" srcId="{A088DE37-E701-4298-98FD-7368130BF65A}" destId="{190B67C4-9239-4087-B89E-D7C65229AC4E}" srcOrd="5" destOrd="0" presId="urn:microsoft.com/office/officeart/2018/2/layout/IconVerticalSolidList"/>
    <dgm:cxn modelId="{11F881F3-55C0-49C2-8C8F-7F04B49CE0B6}" type="presParOf" srcId="{A088DE37-E701-4298-98FD-7368130BF65A}" destId="{CC4D4537-BD12-41CA-B3EB-53626D602BC9}" srcOrd="6" destOrd="0" presId="urn:microsoft.com/office/officeart/2018/2/layout/IconVerticalSolidList"/>
    <dgm:cxn modelId="{093BF1A9-45C6-423E-9A1D-9585D69D87FC}" type="presParOf" srcId="{CC4D4537-BD12-41CA-B3EB-53626D602BC9}" destId="{78600BBB-9C65-4212-BAE9-0A0B6F61102A}" srcOrd="0" destOrd="0" presId="urn:microsoft.com/office/officeart/2018/2/layout/IconVerticalSolidList"/>
    <dgm:cxn modelId="{5609DCA9-E869-43FE-92B5-FB23A7CCCC62}" type="presParOf" srcId="{CC4D4537-BD12-41CA-B3EB-53626D602BC9}" destId="{AD792219-8EBE-4D43-BC88-4C67CD5A5D48}" srcOrd="1" destOrd="0" presId="urn:microsoft.com/office/officeart/2018/2/layout/IconVerticalSolidList"/>
    <dgm:cxn modelId="{FED13637-3515-4F91-A00D-5110540836BC}" type="presParOf" srcId="{CC4D4537-BD12-41CA-B3EB-53626D602BC9}" destId="{503CB621-A314-4904-972F-1CCA2FF4B113}" srcOrd="2" destOrd="0" presId="urn:microsoft.com/office/officeart/2018/2/layout/IconVerticalSolidList"/>
    <dgm:cxn modelId="{AB67E2D8-7067-4659-9759-EEF46548F5AB}" type="presParOf" srcId="{CC4D4537-BD12-41CA-B3EB-53626D602BC9}" destId="{9C2A7C87-835E-4D1E-9373-495AA9DD063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336479-D73E-44C3-9F6C-6DD08CE0D3BE}" type="doc">
      <dgm:prSet loTypeId="urn:microsoft.com/office/officeart/2005/8/layout/list1" loCatId="list" qsTypeId="urn:microsoft.com/office/officeart/2005/8/quickstyle/simple2" qsCatId="simple" csTypeId="urn:microsoft.com/office/officeart/2005/8/colors/accent2_2" csCatId="accent2"/>
      <dgm:spPr/>
      <dgm:t>
        <a:bodyPr/>
        <a:lstStyle/>
        <a:p>
          <a:endParaRPr lang="en-US"/>
        </a:p>
      </dgm:t>
    </dgm:pt>
    <dgm:pt modelId="{83A1D47D-178B-4F97-BA99-C6BD581D0037}">
      <dgm:prSet/>
      <dgm:spPr/>
      <dgm:t>
        <a:bodyPr/>
        <a:lstStyle/>
        <a:p>
          <a:r>
            <a:rPr lang="en-CA" b="0" dirty="0">
              <a:latin typeface="Segoe UI Semibold" panose="020B0702040204020203" pitchFamily="34" charset="0"/>
              <a:cs typeface="Segoe UI Semibold" panose="020B0702040204020203" pitchFamily="34" charset="0"/>
            </a:rPr>
            <a:t>Warning Signs</a:t>
          </a:r>
          <a:endParaRPr lang="en-US" b="0" dirty="0">
            <a:latin typeface="Segoe UI Semibold" panose="020B0702040204020203" pitchFamily="34" charset="0"/>
            <a:cs typeface="Segoe UI Semibold" panose="020B0702040204020203" pitchFamily="34" charset="0"/>
          </a:endParaRPr>
        </a:p>
      </dgm:t>
    </dgm:pt>
    <dgm:pt modelId="{3DBD26B4-3735-44B6-8E03-7D6D2E051431}" type="parTrans" cxnId="{3A7DD39A-7BFF-49A7-9424-EE4E136F5705}">
      <dgm:prSet/>
      <dgm:spPr/>
      <dgm:t>
        <a:bodyPr/>
        <a:lstStyle/>
        <a:p>
          <a:endParaRPr lang="en-US"/>
        </a:p>
      </dgm:t>
    </dgm:pt>
    <dgm:pt modelId="{9F89A025-890E-46FB-9776-E823C78E6191}" type="sibTrans" cxnId="{3A7DD39A-7BFF-49A7-9424-EE4E136F5705}">
      <dgm:prSet/>
      <dgm:spPr/>
      <dgm:t>
        <a:bodyPr/>
        <a:lstStyle/>
        <a:p>
          <a:endParaRPr lang="en-US"/>
        </a:p>
      </dgm:t>
    </dgm:pt>
    <dgm:pt modelId="{FB98ABE8-1077-4DBF-88F6-E250BADED6D5}">
      <dgm:prSet/>
      <dgm:spPr/>
      <dgm:t>
        <a:bodyPr/>
        <a:lstStyle/>
        <a:p>
          <a:r>
            <a:rPr lang="en-CA" dirty="0">
              <a:solidFill>
                <a:srgbClr val="244BA5"/>
              </a:solidFill>
              <a:latin typeface="Segoe UI" panose="020B0502040204020203" pitchFamily="34" charset="0"/>
              <a:cs typeface="Segoe UI" panose="020B0502040204020203" pitchFamily="34" charset="0"/>
            </a:rPr>
            <a:t>Members stay silent</a:t>
          </a:r>
          <a:endParaRPr lang="en-US" dirty="0">
            <a:solidFill>
              <a:srgbClr val="244BA5"/>
            </a:solidFill>
            <a:latin typeface="Segoe UI" panose="020B0502040204020203" pitchFamily="34" charset="0"/>
            <a:cs typeface="Segoe UI" panose="020B0502040204020203" pitchFamily="34" charset="0"/>
          </a:endParaRPr>
        </a:p>
      </dgm:t>
    </dgm:pt>
    <dgm:pt modelId="{151F8E26-3A4C-4855-AA02-CC08E30758AF}" type="parTrans" cxnId="{AA8FFC4D-83D1-4A1A-8957-FBC322CBE245}">
      <dgm:prSet/>
      <dgm:spPr/>
      <dgm:t>
        <a:bodyPr/>
        <a:lstStyle/>
        <a:p>
          <a:endParaRPr lang="en-US"/>
        </a:p>
      </dgm:t>
    </dgm:pt>
    <dgm:pt modelId="{E2B7CC6F-3F0D-4DB6-8C24-690E1BB66D98}" type="sibTrans" cxnId="{AA8FFC4D-83D1-4A1A-8957-FBC322CBE245}">
      <dgm:prSet/>
      <dgm:spPr/>
      <dgm:t>
        <a:bodyPr/>
        <a:lstStyle/>
        <a:p>
          <a:endParaRPr lang="en-US"/>
        </a:p>
      </dgm:t>
    </dgm:pt>
    <dgm:pt modelId="{267FDC7D-634A-45A4-A878-70B5168F31C0}">
      <dgm:prSet/>
      <dgm:spPr/>
      <dgm:t>
        <a:bodyPr/>
        <a:lstStyle/>
        <a:p>
          <a:r>
            <a:rPr lang="en-CA" dirty="0">
              <a:solidFill>
                <a:srgbClr val="244BA5"/>
              </a:solidFill>
              <a:latin typeface="Segoe UI" panose="020B0502040204020203" pitchFamily="34" charset="0"/>
              <a:cs typeface="Segoe UI" panose="020B0502040204020203" pitchFamily="34" charset="0"/>
            </a:rPr>
            <a:t>Near misses are not reported</a:t>
          </a:r>
          <a:endParaRPr lang="en-US" dirty="0">
            <a:solidFill>
              <a:srgbClr val="244BA5"/>
            </a:solidFill>
            <a:latin typeface="Segoe UI" panose="020B0502040204020203" pitchFamily="34" charset="0"/>
            <a:cs typeface="Segoe UI" panose="020B0502040204020203" pitchFamily="34" charset="0"/>
          </a:endParaRPr>
        </a:p>
      </dgm:t>
    </dgm:pt>
    <dgm:pt modelId="{DCEBA9F8-051B-4CA5-8D93-2206704CDEA7}" type="parTrans" cxnId="{D33C439C-CF3B-47B0-A612-D347F1FDED52}">
      <dgm:prSet/>
      <dgm:spPr/>
      <dgm:t>
        <a:bodyPr/>
        <a:lstStyle/>
        <a:p>
          <a:endParaRPr lang="en-US"/>
        </a:p>
      </dgm:t>
    </dgm:pt>
    <dgm:pt modelId="{527CAEC4-8239-4F7A-8DA7-475C27FC8185}" type="sibTrans" cxnId="{D33C439C-CF3B-47B0-A612-D347F1FDED52}">
      <dgm:prSet/>
      <dgm:spPr/>
      <dgm:t>
        <a:bodyPr/>
        <a:lstStyle/>
        <a:p>
          <a:endParaRPr lang="en-US"/>
        </a:p>
      </dgm:t>
    </dgm:pt>
    <dgm:pt modelId="{2F85D91C-E1F9-43D4-AD5D-439974D8A0BA}">
      <dgm:prSet/>
      <dgm:spPr/>
      <dgm:t>
        <a:bodyPr/>
        <a:lstStyle/>
        <a:p>
          <a:r>
            <a:rPr lang="en-CA" dirty="0">
              <a:solidFill>
                <a:srgbClr val="244BA5"/>
              </a:solidFill>
              <a:latin typeface="Segoe UI" panose="020B0502040204020203" pitchFamily="34" charset="0"/>
              <a:cs typeface="Segoe UI" panose="020B0502040204020203" pitchFamily="34" charset="0"/>
            </a:rPr>
            <a:t>Fear of reprisal</a:t>
          </a:r>
          <a:endParaRPr lang="en-US" dirty="0">
            <a:solidFill>
              <a:srgbClr val="244BA5"/>
            </a:solidFill>
            <a:latin typeface="Segoe UI" panose="020B0502040204020203" pitchFamily="34" charset="0"/>
            <a:cs typeface="Segoe UI" panose="020B0502040204020203" pitchFamily="34" charset="0"/>
          </a:endParaRPr>
        </a:p>
      </dgm:t>
    </dgm:pt>
    <dgm:pt modelId="{BF728837-0353-4BC8-AF69-9EFDDAB3318C}" type="parTrans" cxnId="{C753A4C9-6FBD-4DED-8935-FF71678C1471}">
      <dgm:prSet/>
      <dgm:spPr/>
      <dgm:t>
        <a:bodyPr/>
        <a:lstStyle/>
        <a:p>
          <a:endParaRPr lang="en-US"/>
        </a:p>
      </dgm:t>
    </dgm:pt>
    <dgm:pt modelId="{E596D6FB-A2CA-4AC8-8520-EED1AB1C4EE9}" type="sibTrans" cxnId="{C753A4C9-6FBD-4DED-8935-FF71678C1471}">
      <dgm:prSet/>
      <dgm:spPr/>
      <dgm:t>
        <a:bodyPr/>
        <a:lstStyle/>
        <a:p>
          <a:endParaRPr lang="en-US"/>
        </a:p>
      </dgm:t>
    </dgm:pt>
    <dgm:pt modelId="{CAF70868-B583-461A-BA2F-65DD646AE0BC}">
      <dgm:prSet/>
      <dgm:spPr/>
      <dgm:t>
        <a:bodyPr/>
        <a:lstStyle/>
        <a:p>
          <a:r>
            <a:rPr lang="en-CA" dirty="0">
              <a:solidFill>
                <a:srgbClr val="244BA5"/>
              </a:solidFill>
              <a:latin typeface="Segoe UI" panose="020B0502040204020203" pitchFamily="34" charset="0"/>
              <a:cs typeface="Segoe UI" panose="020B0502040204020203" pitchFamily="34" charset="0"/>
            </a:rPr>
            <a:t>Normalization of unsafe conditions</a:t>
          </a:r>
          <a:endParaRPr lang="en-US" dirty="0">
            <a:solidFill>
              <a:srgbClr val="244BA5"/>
            </a:solidFill>
            <a:latin typeface="Segoe UI" panose="020B0502040204020203" pitchFamily="34" charset="0"/>
            <a:cs typeface="Segoe UI" panose="020B0502040204020203" pitchFamily="34" charset="0"/>
          </a:endParaRPr>
        </a:p>
      </dgm:t>
    </dgm:pt>
    <dgm:pt modelId="{314DA137-F90C-48A0-8629-97AEC4C4CBB0}" type="parTrans" cxnId="{42311076-5990-4D96-8E28-CE2746E5821B}">
      <dgm:prSet/>
      <dgm:spPr/>
      <dgm:t>
        <a:bodyPr/>
        <a:lstStyle/>
        <a:p>
          <a:endParaRPr lang="en-US"/>
        </a:p>
      </dgm:t>
    </dgm:pt>
    <dgm:pt modelId="{C2725866-CB2E-40D7-AD34-2F4169BA5B6A}" type="sibTrans" cxnId="{42311076-5990-4D96-8E28-CE2746E5821B}">
      <dgm:prSet/>
      <dgm:spPr/>
      <dgm:t>
        <a:bodyPr/>
        <a:lstStyle/>
        <a:p>
          <a:endParaRPr lang="en-US"/>
        </a:p>
      </dgm:t>
    </dgm:pt>
    <dgm:pt modelId="{ADC43F8E-C9B3-4132-A148-F10343184CFC}">
      <dgm:prSet/>
      <dgm:spPr/>
      <dgm:t>
        <a:bodyPr/>
        <a:lstStyle/>
        <a:p>
          <a:r>
            <a:rPr lang="en-CA" dirty="0">
              <a:solidFill>
                <a:srgbClr val="244BA5"/>
              </a:solidFill>
              <a:latin typeface="Segoe UI" panose="020B0502040204020203" pitchFamily="34" charset="0"/>
              <a:cs typeface="Segoe UI" panose="020B0502040204020203" pitchFamily="34" charset="0"/>
            </a:rPr>
            <a:t>"That's just part of the job</a:t>
          </a:r>
          <a:r>
            <a:rPr lang="en-CA" dirty="0">
              <a:solidFill>
                <a:srgbClr val="244BA5"/>
              </a:solidFill>
            </a:rPr>
            <a:t>"</a:t>
          </a:r>
          <a:endParaRPr lang="en-US" dirty="0">
            <a:solidFill>
              <a:srgbClr val="244BA5"/>
            </a:solidFill>
          </a:endParaRPr>
        </a:p>
      </dgm:t>
    </dgm:pt>
    <dgm:pt modelId="{5EE51894-FC92-46A4-A3A4-513E59A2BBDF}" type="parTrans" cxnId="{BFA361A5-160D-404F-ACBC-2B04495FDAED}">
      <dgm:prSet/>
      <dgm:spPr/>
      <dgm:t>
        <a:bodyPr/>
        <a:lstStyle/>
        <a:p>
          <a:endParaRPr lang="en-US"/>
        </a:p>
      </dgm:t>
    </dgm:pt>
    <dgm:pt modelId="{2E19C772-0F1C-46FC-A3F0-ED092BE5DC4E}" type="sibTrans" cxnId="{BFA361A5-160D-404F-ACBC-2B04495FDAED}">
      <dgm:prSet/>
      <dgm:spPr/>
      <dgm:t>
        <a:bodyPr/>
        <a:lstStyle/>
        <a:p>
          <a:endParaRPr lang="en-US"/>
        </a:p>
      </dgm:t>
    </dgm:pt>
    <dgm:pt modelId="{7B04FBCF-500A-410C-8D01-22AE84722D06}" type="pres">
      <dgm:prSet presAssocID="{64336479-D73E-44C3-9F6C-6DD08CE0D3BE}" presName="linear" presStyleCnt="0">
        <dgm:presLayoutVars>
          <dgm:dir/>
          <dgm:animLvl val="lvl"/>
          <dgm:resizeHandles val="exact"/>
        </dgm:presLayoutVars>
      </dgm:prSet>
      <dgm:spPr/>
    </dgm:pt>
    <dgm:pt modelId="{B7C3A8E4-981C-419E-AF48-5C526D87EE70}" type="pres">
      <dgm:prSet presAssocID="{83A1D47D-178B-4F97-BA99-C6BD581D0037}" presName="parentLin" presStyleCnt="0"/>
      <dgm:spPr/>
    </dgm:pt>
    <dgm:pt modelId="{26345387-80BD-472B-AD11-E7DBD3869EC6}" type="pres">
      <dgm:prSet presAssocID="{83A1D47D-178B-4F97-BA99-C6BD581D0037}" presName="parentLeftMargin" presStyleLbl="node1" presStyleIdx="0" presStyleCnt="1"/>
      <dgm:spPr/>
    </dgm:pt>
    <dgm:pt modelId="{82D99C54-F24A-4A96-86C6-4991E002EBCA}" type="pres">
      <dgm:prSet presAssocID="{83A1D47D-178B-4F97-BA99-C6BD581D0037}" presName="parentText" presStyleLbl="node1" presStyleIdx="0" presStyleCnt="1">
        <dgm:presLayoutVars>
          <dgm:chMax val="0"/>
          <dgm:bulletEnabled val="1"/>
        </dgm:presLayoutVars>
      </dgm:prSet>
      <dgm:spPr/>
    </dgm:pt>
    <dgm:pt modelId="{422EB72D-42DF-4D8F-A08C-D3B20955809F}" type="pres">
      <dgm:prSet presAssocID="{83A1D47D-178B-4F97-BA99-C6BD581D0037}" presName="negativeSpace" presStyleCnt="0"/>
      <dgm:spPr/>
    </dgm:pt>
    <dgm:pt modelId="{D017CD43-64AF-491A-AC93-F47CCED6C995}" type="pres">
      <dgm:prSet presAssocID="{83A1D47D-178B-4F97-BA99-C6BD581D0037}" presName="childText" presStyleLbl="conFgAcc1" presStyleIdx="0" presStyleCnt="1">
        <dgm:presLayoutVars>
          <dgm:bulletEnabled val="1"/>
        </dgm:presLayoutVars>
      </dgm:prSet>
      <dgm:spPr/>
    </dgm:pt>
  </dgm:ptLst>
  <dgm:cxnLst>
    <dgm:cxn modelId="{1FD2A928-EEE3-44D9-8F5A-02C1147BB2B7}" type="presOf" srcId="{83A1D47D-178B-4F97-BA99-C6BD581D0037}" destId="{82D99C54-F24A-4A96-86C6-4991E002EBCA}" srcOrd="1" destOrd="0" presId="urn:microsoft.com/office/officeart/2005/8/layout/list1"/>
    <dgm:cxn modelId="{C4C1955D-7EF8-4EF8-A337-A1672C6574F8}" type="presOf" srcId="{64336479-D73E-44C3-9F6C-6DD08CE0D3BE}" destId="{7B04FBCF-500A-410C-8D01-22AE84722D06}" srcOrd="0" destOrd="0" presId="urn:microsoft.com/office/officeart/2005/8/layout/list1"/>
    <dgm:cxn modelId="{AA8FFC4D-83D1-4A1A-8957-FBC322CBE245}" srcId="{83A1D47D-178B-4F97-BA99-C6BD581D0037}" destId="{FB98ABE8-1077-4DBF-88F6-E250BADED6D5}" srcOrd="0" destOrd="0" parTransId="{151F8E26-3A4C-4855-AA02-CC08E30758AF}" sibTransId="{E2B7CC6F-3F0D-4DB6-8C24-690E1BB66D98}"/>
    <dgm:cxn modelId="{42311076-5990-4D96-8E28-CE2746E5821B}" srcId="{83A1D47D-178B-4F97-BA99-C6BD581D0037}" destId="{CAF70868-B583-461A-BA2F-65DD646AE0BC}" srcOrd="3" destOrd="0" parTransId="{314DA137-F90C-48A0-8629-97AEC4C4CBB0}" sibTransId="{C2725866-CB2E-40D7-AD34-2F4169BA5B6A}"/>
    <dgm:cxn modelId="{0825AB78-5686-4BE9-A4A8-1EF6E2F03AEB}" type="presOf" srcId="{2F85D91C-E1F9-43D4-AD5D-439974D8A0BA}" destId="{D017CD43-64AF-491A-AC93-F47CCED6C995}" srcOrd="0" destOrd="2" presId="urn:microsoft.com/office/officeart/2005/8/layout/list1"/>
    <dgm:cxn modelId="{3A7DD39A-7BFF-49A7-9424-EE4E136F5705}" srcId="{64336479-D73E-44C3-9F6C-6DD08CE0D3BE}" destId="{83A1D47D-178B-4F97-BA99-C6BD581D0037}" srcOrd="0" destOrd="0" parTransId="{3DBD26B4-3735-44B6-8E03-7D6D2E051431}" sibTransId="{9F89A025-890E-46FB-9776-E823C78E6191}"/>
    <dgm:cxn modelId="{D33C439C-CF3B-47B0-A612-D347F1FDED52}" srcId="{83A1D47D-178B-4F97-BA99-C6BD581D0037}" destId="{267FDC7D-634A-45A4-A878-70B5168F31C0}" srcOrd="1" destOrd="0" parTransId="{DCEBA9F8-051B-4CA5-8D93-2206704CDEA7}" sibTransId="{527CAEC4-8239-4F7A-8DA7-475C27FC8185}"/>
    <dgm:cxn modelId="{32DDECA0-BDAE-4A84-8233-69BFAD293FC1}" type="presOf" srcId="{267FDC7D-634A-45A4-A878-70B5168F31C0}" destId="{D017CD43-64AF-491A-AC93-F47CCED6C995}" srcOrd="0" destOrd="1" presId="urn:microsoft.com/office/officeart/2005/8/layout/list1"/>
    <dgm:cxn modelId="{14693CA5-D97D-435E-B458-B922C5BCF71B}" type="presOf" srcId="{FB98ABE8-1077-4DBF-88F6-E250BADED6D5}" destId="{D017CD43-64AF-491A-AC93-F47CCED6C995}" srcOrd="0" destOrd="0" presId="urn:microsoft.com/office/officeart/2005/8/layout/list1"/>
    <dgm:cxn modelId="{BFA361A5-160D-404F-ACBC-2B04495FDAED}" srcId="{83A1D47D-178B-4F97-BA99-C6BD581D0037}" destId="{ADC43F8E-C9B3-4132-A148-F10343184CFC}" srcOrd="4" destOrd="0" parTransId="{5EE51894-FC92-46A4-A3A4-513E59A2BBDF}" sibTransId="{2E19C772-0F1C-46FC-A3F0-ED092BE5DC4E}"/>
    <dgm:cxn modelId="{C753A4C9-6FBD-4DED-8935-FF71678C1471}" srcId="{83A1D47D-178B-4F97-BA99-C6BD581D0037}" destId="{2F85D91C-E1F9-43D4-AD5D-439974D8A0BA}" srcOrd="2" destOrd="0" parTransId="{BF728837-0353-4BC8-AF69-9EFDDAB3318C}" sibTransId="{E596D6FB-A2CA-4AC8-8520-EED1AB1C4EE9}"/>
    <dgm:cxn modelId="{021FEBD2-3E2C-45DB-92B7-B59C7EA89C10}" type="presOf" srcId="{CAF70868-B583-461A-BA2F-65DD646AE0BC}" destId="{D017CD43-64AF-491A-AC93-F47CCED6C995}" srcOrd="0" destOrd="3" presId="urn:microsoft.com/office/officeart/2005/8/layout/list1"/>
    <dgm:cxn modelId="{9AA2F5E6-267B-45C1-9644-0BEE8DC27616}" type="presOf" srcId="{ADC43F8E-C9B3-4132-A148-F10343184CFC}" destId="{D017CD43-64AF-491A-AC93-F47CCED6C995}" srcOrd="0" destOrd="4" presId="urn:microsoft.com/office/officeart/2005/8/layout/list1"/>
    <dgm:cxn modelId="{756977F1-DECE-4008-8D2A-6668DFF21E8A}" type="presOf" srcId="{83A1D47D-178B-4F97-BA99-C6BD581D0037}" destId="{26345387-80BD-472B-AD11-E7DBD3869EC6}" srcOrd="0" destOrd="0" presId="urn:microsoft.com/office/officeart/2005/8/layout/list1"/>
    <dgm:cxn modelId="{81F23F62-0024-461D-A527-2456BB19B07A}" type="presParOf" srcId="{7B04FBCF-500A-410C-8D01-22AE84722D06}" destId="{B7C3A8E4-981C-419E-AF48-5C526D87EE70}" srcOrd="0" destOrd="0" presId="urn:microsoft.com/office/officeart/2005/8/layout/list1"/>
    <dgm:cxn modelId="{107F8FC8-55A1-46CE-B7DB-B386B28F1187}" type="presParOf" srcId="{B7C3A8E4-981C-419E-AF48-5C526D87EE70}" destId="{26345387-80BD-472B-AD11-E7DBD3869EC6}" srcOrd="0" destOrd="0" presId="urn:microsoft.com/office/officeart/2005/8/layout/list1"/>
    <dgm:cxn modelId="{977C7BAA-EB4C-44AE-B3BD-D48D71169144}" type="presParOf" srcId="{B7C3A8E4-981C-419E-AF48-5C526D87EE70}" destId="{82D99C54-F24A-4A96-86C6-4991E002EBCA}" srcOrd="1" destOrd="0" presId="urn:microsoft.com/office/officeart/2005/8/layout/list1"/>
    <dgm:cxn modelId="{88169AA4-03CA-4F31-B4E7-46646F604A33}" type="presParOf" srcId="{7B04FBCF-500A-410C-8D01-22AE84722D06}" destId="{422EB72D-42DF-4D8F-A08C-D3B20955809F}" srcOrd="1" destOrd="0" presId="urn:microsoft.com/office/officeart/2005/8/layout/list1"/>
    <dgm:cxn modelId="{562BA6BC-EBF0-453B-BD5D-D6F2C42EBE69}" type="presParOf" srcId="{7B04FBCF-500A-410C-8D01-22AE84722D06}" destId="{D017CD43-64AF-491A-AC93-F47CCED6C99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16BA9F-800F-4D62-939A-53E9B60D0E25}" type="doc">
      <dgm:prSet loTypeId="urn:microsoft.com/office/officeart/2005/8/layout/arrow5" loCatId="relationship" qsTypeId="urn:microsoft.com/office/officeart/2005/8/quickstyle/simple3" qsCatId="simple" csTypeId="urn:microsoft.com/office/officeart/2005/8/colors/accent1_2" csCatId="accent1" phldr="1"/>
      <dgm:spPr/>
      <dgm:t>
        <a:bodyPr/>
        <a:lstStyle/>
        <a:p>
          <a:endParaRPr lang="en-CA"/>
        </a:p>
      </dgm:t>
    </dgm:pt>
    <dgm:pt modelId="{976448B0-6F1E-4188-B82C-42E94F12EDCF}">
      <dgm:prSet/>
      <dgm:spPr/>
      <dgm:t>
        <a:bodyPr/>
        <a:lstStyle/>
        <a:p>
          <a:r>
            <a:rPr lang="en-CA" b="1"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Myth                </a:t>
          </a:r>
          <a:r>
            <a:rPr lang="en-CA"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"Only physical injuries count as OHS."</a:t>
          </a:r>
        </a:p>
      </dgm:t>
    </dgm:pt>
    <dgm:pt modelId="{738767C5-EFD3-47BF-93A5-36803E825DD4}" type="parTrans" cxnId="{FBAADF75-E475-48A3-8443-3D5325A9FF02}">
      <dgm:prSet/>
      <dgm:spPr/>
      <dgm:t>
        <a:bodyPr/>
        <a:lstStyle/>
        <a:p>
          <a:endParaRPr lang="en-CA"/>
        </a:p>
      </dgm:t>
    </dgm:pt>
    <dgm:pt modelId="{EBC7A4B4-9771-4F83-8C13-89A82D4A6447}" type="sibTrans" cxnId="{FBAADF75-E475-48A3-8443-3D5325A9FF02}">
      <dgm:prSet/>
      <dgm:spPr/>
      <dgm:t>
        <a:bodyPr/>
        <a:lstStyle/>
        <a:p>
          <a:endParaRPr lang="en-CA"/>
        </a:p>
      </dgm:t>
    </dgm:pt>
    <dgm:pt modelId="{E2F06FFC-3D22-4806-ACD4-61BF127AAE12}">
      <dgm:prSet/>
      <dgm:spPr/>
      <dgm:t>
        <a:bodyPr/>
        <a:lstStyle/>
        <a:p>
          <a:pPr>
            <a:buNone/>
          </a:pPr>
          <a:r>
            <a:rPr lang="en-CA" b="1"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Reality </a:t>
          </a:r>
          <a:r>
            <a:rPr lang="en-CA"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Psychological health hazards matter too</a:t>
          </a:r>
          <a:r>
            <a:rPr lang="en-CA" dirty="0">
              <a:solidFill>
                <a:srgbClr val="215E99"/>
              </a:solidFill>
              <a:effectLst/>
              <a:latin typeface="Segoe UI" panose="020B0502040204020203" pitchFamily="34" charset="0"/>
              <a:ea typeface="Aptos" panose="020B0004020202020204" pitchFamily="34" charset="0"/>
              <a:cs typeface="Times New Roman" panose="02020603050405020304" pitchFamily="18" charset="0"/>
            </a:rPr>
            <a:t>.</a:t>
          </a:r>
        </a:p>
      </dgm:t>
    </dgm:pt>
    <dgm:pt modelId="{066C5450-E1B1-4D4C-AAE7-5216EA751DAF}" type="parTrans" cxnId="{BF0B35E3-AAEC-4576-80D5-A46CAB13CF7C}">
      <dgm:prSet/>
      <dgm:spPr/>
      <dgm:t>
        <a:bodyPr/>
        <a:lstStyle/>
        <a:p>
          <a:endParaRPr lang="en-CA"/>
        </a:p>
      </dgm:t>
    </dgm:pt>
    <dgm:pt modelId="{B65ADE3E-6B0C-47D6-991E-6FA412D061CE}" type="sibTrans" cxnId="{BF0B35E3-AAEC-4576-80D5-A46CAB13CF7C}">
      <dgm:prSet/>
      <dgm:spPr/>
      <dgm:t>
        <a:bodyPr/>
        <a:lstStyle/>
        <a:p>
          <a:endParaRPr lang="en-CA"/>
        </a:p>
      </dgm:t>
    </dgm:pt>
    <dgm:pt modelId="{9E4D0F2D-7655-479A-A09D-45E0697754FE}" type="pres">
      <dgm:prSet presAssocID="{B516BA9F-800F-4D62-939A-53E9B60D0E25}" presName="diagram" presStyleCnt="0">
        <dgm:presLayoutVars>
          <dgm:dir/>
          <dgm:resizeHandles val="exact"/>
        </dgm:presLayoutVars>
      </dgm:prSet>
      <dgm:spPr/>
    </dgm:pt>
    <dgm:pt modelId="{8172A997-1D68-477C-98A6-C51D90872EDD}" type="pres">
      <dgm:prSet presAssocID="{976448B0-6F1E-4188-B82C-42E94F12EDCF}" presName="arrow" presStyleLbl="node1" presStyleIdx="0" presStyleCnt="2">
        <dgm:presLayoutVars>
          <dgm:bulletEnabled val="1"/>
        </dgm:presLayoutVars>
      </dgm:prSet>
      <dgm:spPr/>
    </dgm:pt>
    <dgm:pt modelId="{ED6EB129-A6F0-44D4-9DDF-E6F806B6D543}" type="pres">
      <dgm:prSet presAssocID="{E2F06FFC-3D22-4806-ACD4-61BF127AAE12}" presName="arrow" presStyleLbl="node1" presStyleIdx="1" presStyleCnt="2">
        <dgm:presLayoutVars>
          <dgm:bulletEnabled val="1"/>
        </dgm:presLayoutVars>
      </dgm:prSet>
      <dgm:spPr/>
    </dgm:pt>
  </dgm:ptLst>
  <dgm:cxnLst>
    <dgm:cxn modelId="{FBAADF75-E475-48A3-8443-3D5325A9FF02}" srcId="{B516BA9F-800F-4D62-939A-53E9B60D0E25}" destId="{976448B0-6F1E-4188-B82C-42E94F12EDCF}" srcOrd="0" destOrd="0" parTransId="{738767C5-EFD3-47BF-93A5-36803E825DD4}" sibTransId="{EBC7A4B4-9771-4F83-8C13-89A82D4A6447}"/>
    <dgm:cxn modelId="{BF0B35E3-AAEC-4576-80D5-A46CAB13CF7C}" srcId="{B516BA9F-800F-4D62-939A-53E9B60D0E25}" destId="{E2F06FFC-3D22-4806-ACD4-61BF127AAE12}" srcOrd="1" destOrd="0" parTransId="{066C5450-E1B1-4D4C-AAE7-5216EA751DAF}" sibTransId="{B65ADE3E-6B0C-47D6-991E-6FA412D061CE}"/>
    <dgm:cxn modelId="{D20F32E7-41B6-4A5E-89B0-AF14AF6B7492}" type="presOf" srcId="{E2F06FFC-3D22-4806-ACD4-61BF127AAE12}" destId="{ED6EB129-A6F0-44D4-9DDF-E6F806B6D543}" srcOrd="0" destOrd="0" presId="urn:microsoft.com/office/officeart/2005/8/layout/arrow5"/>
    <dgm:cxn modelId="{A6003CF4-5BB2-469C-9178-3C21ABBE4E8A}" type="presOf" srcId="{B516BA9F-800F-4D62-939A-53E9B60D0E25}" destId="{9E4D0F2D-7655-479A-A09D-45E0697754FE}" srcOrd="0" destOrd="0" presId="urn:microsoft.com/office/officeart/2005/8/layout/arrow5"/>
    <dgm:cxn modelId="{92F5F9FE-3B00-4281-9039-D26D0A000FAE}" type="presOf" srcId="{976448B0-6F1E-4188-B82C-42E94F12EDCF}" destId="{8172A997-1D68-477C-98A6-C51D90872EDD}" srcOrd="0" destOrd="0" presId="urn:microsoft.com/office/officeart/2005/8/layout/arrow5"/>
    <dgm:cxn modelId="{D8ED7A9F-DD1F-46BE-A26E-0ACA6BBC9124}" type="presParOf" srcId="{9E4D0F2D-7655-479A-A09D-45E0697754FE}" destId="{8172A997-1D68-477C-98A6-C51D90872EDD}" srcOrd="0" destOrd="0" presId="urn:microsoft.com/office/officeart/2005/8/layout/arrow5"/>
    <dgm:cxn modelId="{D404C499-F47B-4DC0-939E-B1B481406FEC}" type="presParOf" srcId="{9E4D0F2D-7655-479A-A09D-45E0697754FE}" destId="{ED6EB129-A6F0-44D4-9DDF-E6F806B6D543}"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16BA9F-800F-4D62-939A-53E9B60D0E25}" type="doc">
      <dgm:prSet loTypeId="urn:microsoft.com/office/officeart/2005/8/layout/arrow5" loCatId="relationship" qsTypeId="urn:microsoft.com/office/officeart/2005/8/quickstyle/simple3" qsCatId="simple" csTypeId="urn:microsoft.com/office/officeart/2005/8/colors/accent1_2" csCatId="accent1" phldr="1"/>
      <dgm:spPr/>
      <dgm:t>
        <a:bodyPr/>
        <a:lstStyle/>
        <a:p>
          <a:endParaRPr lang="en-CA"/>
        </a:p>
      </dgm:t>
    </dgm:pt>
    <dgm:pt modelId="{976448B0-6F1E-4188-B82C-42E94F12EDCF}">
      <dgm:prSet custT="1"/>
      <dgm:spPr/>
      <dgm:t>
        <a:bodyPr/>
        <a:lstStyle/>
        <a:p>
          <a:r>
            <a:rPr lang="en-CA" sz="2000" b="1"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Myth                </a:t>
          </a:r>
          <a:r>
            <a:rPr lang="en-CA" sz="20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"Reporting will cause trouble."</a:t>
          </a:r>
        </a:p>
      </dgm:t>
    </dgm:pt>
    <dgm:pt modelId="{738767C5-EFD3-47BF-93A5-36803E825DD4}" type="parTrans" cxnId="{FBAADF75-E475-48A3-8443-3D5325A9FF02}">
      <dgm:prSet/>
      <dgm:spPr/>
      <dgm:t>
        <a:bodyPr/>
        <a:lstStyle/>
        <a:p>
          <a:endParaRPr lang="en-CA"/>
        </a:p>
      </dgm:t>
    </dgm:pt>
    <dgm:pt modelId="{EBC7A4B4-9771-4F83-8C13-89A82D4A6447}" type="sibTrans" cxnId="{FBAADF75-E475-48A3-8443-3D5325A9FF02}">
      <dgm:prSet/>
      <dgm:spPr/>
      <dgm:t>
        <a:bodyPr/>
        <a:lstStyle/>
        <a:p>
          <a:endParaRPr lang="en-CA"/>
        </a:p>
      </dgm:t>
    </dgm:pt>
    <dgm:pt modelId="{E2F06FFC-3D22-4806-ACD4-61BF127AAE12}">
      <dgm:prSet custT="1"/>
      <dgm:spPr/>
      <dgm:t>
        <a:bodyPr/>
        <a:lstStyle/>
        <a:p>
          <a:pPr>
            <a:buNone/>
          </a:pPr>
          <a:r>
            <a:rPr lang="en-CA" sz="2000" b="1"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Reality                      </a:t>
          </a:r>
          <a:r>
            <a:rPr lang="en-CA" sz="20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The Act contains protections against discrimination and reprisal</a:t>
          </a:r>
        </a:p>
      </dgm:t>
    </dgm:pt>
    <dgm:pt modelId="{066C5450-E1B1-4D4C-AAE7-5216EA751DAF}" type="parTrans" cxnId="{BF0B35E3-AAEC-4576-80D5-A46CAB13CF7C}">
      <dgm:prSet/>
      <dgm:spPr/>
      <dgm:t>
        <a:bodyPr/>
        <a:lstStyle/>
        <a:p>
          <a:endParaRPr lang="en-CA"/>
        </a:p>
      </dgm:t>
    </dgm:pt>
    <dgm:pt modelId="{B65ADE3E-6B0C-47D6-991E-6FA412D061CE}" type="sibTrans" cxnId="{BF0B35E3-AAEC-4576-80D5-A46CAB13CF7C}">
      <dgm:prSet/>
      <dgm:spPr/>
      <dgm:t>
        <a:bodyPr/>
        <a:lstStyle/>
        <a:p>
          <a:endParaRPr lang="en-CA"/>
        </a:p>
      </dgm:t>
    </dgm:pt>
    <dgm:pt modelId="{9E4D0F2D-7655-479A-A09D-45E0697754FE}" type="pres">
      <dgm:prSet presAssocID="{B516BA9F-800F-4D62-939A-53E9B60D0E25}" presName="diagram" presStyleCnt="0">
        <dgm:presLayoutVars>
          <dgm:dir/>
          <dgm:resizeHandles val="exact"/>
        </dgm:presLayoutVars>
      </dgm:prSet>
      <dgm:spPr/>
    </dgm:pt>
    <dgm:pt modelId="{8172A997-1D68-477C-98A6-C51D90872EDD}" type="pres">
      <dgm:prSet presAssocID="{976448B0-6F1E-4188-B82C-42E94F12EDCF}" presName="arrow" presStyleLbl="node1" presStyleIdx="0" presStyleCnt="2">
        <dgm:presLayoutVars>
          <dgm:bulletEnabled val="1"/>
        </dgm:presLayoutVars>
      </dgm:prSet>
      <dgm:spPr/>
    </dgm:pt>
    <dgm:pt modelId="{ED6EB129-A6F0-44D4-9DDF-E6F806B6D543}" type="pres">
      <dgm:prSet presAssocID="{E2F06FFC-3D22-4806-ACD4-61BF127AAE12}" presName="arrow" presStyleLbl="node1" presStyleIdx="1" presStyleCnt="2">
        <dgm:presLayoutVars>
          <dgm:bulletEnabled val="1"/>
        </dgm:presLayoutVars>
      </dgm:prSet>
      <dgm:spPr/>
    </dgm:pt>
  </dgm:ptLst>
  <dgm:cxnLst>
    <dgm:cxn modelId="{FBAADF75-E475-48A3-8443-3D5325A9FF02}" srcId="{B516BA9F-800F-4D62-939A-53E9B60D0E25}" destId="{976448B0-6F1E-4188-B82C-42E94F12EDCF}" srcOrd="0" destOrd="0" parTransId="{738767C5-EFD3-47BF-93A5-36803E825DD4}" sibTransId="{EBC7A4B4-9771-4F83-8C13-89A82D4A6447}"/>
    <dgm:cxn modelId="{BF0B35E3-AAEC-4576-80D5-A46CAB13CF7C}" srcId="{B516BA9F-800F-4D62-939A-53E9B60D0E25}" destId="{E2F06FFC-3D22-4806-ACD4-61BF127AAE12}" srcOrd="1" destOrd="0" parTransId="{066C5450-E1B1-4D4C-AAE7-5216EA751DAF}" sibTransId="{B65ADE3E-6B0C-47D6-991E-6FA412D061CE}"/>
    <dgm:cxn modelId="{D20F32E7-41B6-4A5E-89B0-AF14AF6B7492}" type="presOf" srcId="{E2F06FFC-3D22-4806-ACD4-61BF127AAE12}" destId="{ED6EB129-A6F0-44D4-9DDF-E6F806B6D543}" srcOrd="0" destOrd="0" presId="urn:microsoft.com/office/officeart/2005/8/layout/arrow5"/>
    <dgm:cxn modelId="{A6003CF4-5BB2-469C-9178-3C21ABBE4E8A}" type="presOf" srcId="{B516BA9F-800F-4D62-939A-53E9B60D0E25}" destId="{9E4D0F2D-7655-479A-A09D-45E0697754FE}" srcOrd="0" destOrd="0" presId="urn:microsoft.com/office/officeart/2005/8/layout/arrow5"/>
    <dgm:cxn modelId="{92F5F9FE-3B00-4281-9039-D26D0A000FAE}" type="presOf" srcId="{976448B0-6F1E-4188-B82C-42E94F12EDCF}" destId="{8172A997-1D68-477C-98A6-C51D90872EDD}" srcOrd="0" destOrd="0" presId="urn:microsoft.com/office/officeart/2005/8/layout/arrow5"/>
    <dgm:cxn modelId="{D8ED7A9F-DD1F-46BE-A26E-0ACA6BBC9124}" type="presParOf" srcId="{9E4D0F2D-7655-479A-A09D-45E0697754FE}" destId="{8172A997-1D68-477C-98A6-C51D90872EDD}" srcOrd="0" destOrd="0" presId="urn:microsoft.com/office/officeart/2005/8/layout/arrow5"/>
    <dgm:cxn modelId="{D404C499-F47B-4DC0-939E-B1B481406FEC}" type="presParOf" srcId="{9E4D0F2D-7655-479A-A09D-45E0697754FE}" destId="{ED6EB129-A6F0-44D4-9DDF-E6F806B6D543}"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16BA9F-800F-4D62-939A-53E9B60D0E25}" type="doc">
      <dgm:prSet loTypeId="urn:microsoft.com/office/officeart/2005/8/layout/arrow5" loCatId="relationship" qsTypeId="urn:microsoft.com/office/officeart/2005/8/quickstyle/simple3" qsCatId="simple" csTypeId="urn:microsoft.com/office/officeart/2005/8/colors/accent1_2" csCatId="accent1" phldr="1"/>
      <dgm:spPr/>
      <dgm:t>
        <a:bodyPr/>
        <a:lstStyle/>
        <a:p>
          <a:endParaRPr lang="en-CA"/>
        </a:p>
      </dgm:t>
    </dgm:pt>
    <dgm:pt modelId="{976448B0-6F1E-4188-B82C-42E94F12EDCF}">
      <dgm:prSet/>
      <dgm:spPr/>
      <dgm:t>
        <a:bodyPr/>
        <a:lstStyle/>
        <a:p>
          <a:r>
            <a:rPr lang="en-CA" b="1"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Myth                 </a:t>
          </a:r>
          <a:r>
            <a:rPr lang="en-CA"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"The committee will deal with it</a:t>
          </a:r>
          <a:r>
            <a:rPr lang="en-CA" dirty="0">
              <a:solidFill>
                <a:srgbClr val="215E99"/>
              </a:solidFill>
              <a:effectLst/>
              <a:latin typeface="Segoe UI" panose="020B0502040204020203" pitchFamily="34" charset="0"/>
              <a:ea typeface="Aptos" panose="020B0004020202020204" pitchFamily="34" charset="0"/>
              <a:cs typeface="Times New Roman" panose="02020603050405020304" pitchFamily="18" charset="0"/>
            </a:rPr>
            <a:t>."</a:t>
          </a:r>
        </a:p>
      </dgm:t>
    </dgm:pt>
    <dgm:pt modelId="{738767C5-EFD3-47BF-93A5-36803E825DD4}" type="parTrans" cxnId="{FBAADF75-E475-48A3-8443-3D5325A9FF02}">
      <dgm:prSet/>
      <dgm:spPr/>
      <dgm:t>
        <a:bodyPr/>
        <a:lstStyle/>
        <a:p>
          <a:endParaRPr lang="en-CA"/>
        </a:p>
      </dgm:t>
    </dgm:pt>
    <dgm:pt modelId="{EBC7A4B4-9771-4F83-8C13-89A82D4A6447}" type="sibTrans" cxnId="{FBAADF75-E475-48A3-8443-3D5325A9FF02}">
      <dgm:prSet/>
      <dgm:spPr/>
      <dgm:t>
        <a:bodyPr/>
        <a:lstStyle/>
        <a:p>
          <a:endParaRPr lang="en-CA"/>
        </a:p>
      </dgm:t>
    </dgm:pt>
    <dgm:pt modelId="{E2F06FFC-3D22-4806-ACD4-61BF127AAE12}">
      <dgm:prSet/>
      <dgm:spPr/>
      <dgm:t>
        <a:bodyPr/>
        <a:lstStyle/>
        <a:p>
          <a:pPr>
            <a:buNone/>
          </a:pPr>
          <a:r>
            <a:rPr lang="en-CA" b="1"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Reality           </a:t>
          </a:r>
          <a:r>
            <a:rPr lang="en-CA"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Everyone participates in safety. </a:t>
          </a:r>
        </a:p>
      </dgm:t>
    </dgm:pt>
    <dgm:pt modelId="{066C5450-E1B1-4D4C-AAE7-5216EA751DAF}" type="parTrans" cxnId="{BF0B35E3-AAEC-4576-80D5-A46CAB13CF7C}">
      <dgm:prSet/>
      <dgm:spPr/>
      <dgm:t>
        <a:bodyPr/>
        <a:lstStyle/>
        <a:p>
          <a:endParaRPr lang="en-CA"/>
        </a:p>
      </dgm:t>
    </dgm:pt>
    <dgm:pt modelId="{B65ADE3E-6B0C-47D6-991E-6FA412D061CE}" type="sibTrans" cxnId="{BF0B35E3-AAEC-4576-80D5-A46CAB13CF7C}">
      <dgm:prSet/>
      <dgm:spPr/>
      <dgm:t>
        <a:bodyPr/>
        <a:lstStyle/>
        <a:p>
          <a:endParaRPr lang="en-CA"/>
        </a:p>
      </dgm:t>
    </dgm:pt>
    <dgm:pt modelId="{9E4D0F2D-7655-479A-A09D-45E0697754FE}" type="pres">
      <dgm:prSet presAssocID="{B516BA9F-800F-4D62-939A-53E9B60D0E25}" presName="diagram" presStyleCnt="0">
        <dgm:presLayoutVars>
          <dgm:dir/>
          <dgm:resizeHandles val="exact"/>
        </dgm:presLayoutVars>
      </dgm:prSet>
      <dgm:spPr/>
    </dgm:pt>
    <dgm:pt modelId="{8172A997-1D68-477C-98A6-C51D90872EDD}" type="pres">
      <dgm:prSet presAssocID="{976448B0-6F1E-4188-B82C-42E94F12EDCF}" presName="arrow" presStyleLbl="node1" presStyleIdx="0" presStyleCnt="2">
        <dgm:presLayoutVars>
          <dgm:bulletEnabled val="1"/>
        </dgm:presLayoutVars>
      </dgm:prSet>
      <dgm:spPr/>
    </dgm:pt>
    <dgm:pt modelId="{ED6EB129-A6F0-44D4-9DDF-E6F806B6D543}" type="pres">
      <dgm:prSet presAssocID="{E2F06FFC-3D22-4806-ACD4-61BF127AAE12}" presName="arrow" presStyleLbl="node1" presStyleIdx="1" presStyleCnt="2">
        <dgm:presLayoutVars>
          <dgm:bulletEnabled val="1"/>
        </dgm:presLayoutVars>
      </dgm:prSet>
      <dgm:spPr/>
    </dgm:pt>
  </dgm:ptLst>
  <dgm:cxnLst>
    <dgm:cxn modelId="{FBAADF75-E475-48A3-8443-3D5325A9FF02}" srcId="{B516BA9F-800F-4D62-939A-53E9B60D0E25}" destId="{976448B0-6F1E-4188-B82C-42E94F12EDCF}" srcOrd="0" destOrd="0" parTransId="{738767C5-EFD3-47BF-93A5-36803E825DD4}" sibTransId="{EBC7A4B4-9771-4F83-8C13-89A82D4A6447}"/>
    <dgm:cxn modelId="{BF0B35E3-AAEC-4576-80D5-A46CAB13CF7C}" srcId="{B516BA9F-800F-4D62-939A-53E9B60D0E25}" destId="{E2F06FFC-3D22-4806-ACD4-61BF127AAE12}" srcOrd="1" destOrd="0" parTransId="{066C5450-E1B1-4D4C-AAE7-5216EA751DAF}" sibTransId="{B65ADE3E-6B0C-47D6-991E-6FA412D061CE}"/>
    <dgm:cxn modelId="{D20F32E7-41B6-4A5E-89B0-AF14AF6B7492}" type="presOf" srcId="{E2F06FFC-3D22-4806-ACD4-61BF127AAE12}" destId="{ED6EB129-A6F0-44D4-9DDF-E6F806B6D543}" srcOrd="0" destOrd="0" presId="urn:microsoft.com/office/officeart/2005/8/layout/arrow5"/>
    <dgm:cxn modelId="{A6003CF4-5BB2-469C-9178-3C21ABBE4E8A}" type="presOf" srcId="{B516BA9F-800F-4D62-939A-53E9B60D0E25}" destId="{9E4D0F2D-7655-479A-A09D-45E0697754FE}" srcOrd="0" destOrd="0" presId="urn:microsoft.com/office/officeart/2005/8/layout/arrow5"/>
    <dgm:cxn modelId="{92F5F9FE-3B00-4281-9039-D26D0A000FAE}" type="presOf" srcId="{976448B0-6F1E-4188-B82C-42E94F12EDCF}" destId="{8172A997-1D68-477C-98A6-C51D90872EDD}" srcOrd="0" destOrd="0" presId="urn:microsoft.com/office/officeart/2005/8/layout/arrow5"/>
    <dgm:cxn modelId="{D8ED7A9F-DD1F-46BE-A26E-0ACA6BBC9124}" type="presParOf" srcId="{9E4D0F2D-7655-479A-A09D-45E0697754FE}" destId="{8172A997-1D68-477C-98A6-C51D90872EDD}" srcOrd="0" destOrd="0" presId="urn:microsoft.com/office/officeart/2005/8/layout/arrow5"/>
    <dgm:cxn modelId="{D404C499-F47B-4DC0-939E-B1B481406FEC}" type="presParOf" srcId="{9E4D0F2D-7655-479A-A09D-45E0697754FE}" destId="{ED6EB129-A6F0-44D4-9DDF-E6F806B6D543}"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11115-173D-4B44-BA61-1B3E5F0EBEB6}">
      <dsp:nvSpPr>
        <dsp:cNvPr id="0" name=""/>
        <dsp:cNvSpPr/>
      </dsp:nvSpPr>
      <dsp:spPr>
        <a:xfrm>
          <a:off x="0" y="0"/>
          <a:ext cx="5384800"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7C17C230-A5BA-4216-A714-0D0C2014FD2C}">
      <dsp:nvSpPr>
        <dsp:cNvPr id="0" name=""/>
        <dsp:cNvSpPr/>
      </dsp:nvSpPr>
      <dsp:spPr>
        <a:xfrm>
          <a:off x="0" y="0"/>
          <a:ext cx="5384800" cy="56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CA" sz="2300" b="1" kern="1200"/>
            <a:t>What are teachers facing?</a:t>
          </a:r>
          <a:endParaRPr lang="en-US" sz="2300" kern="1200"/>
        </a:p>
      </dsp:txBody>
      <dsp:txXfrm>
        <a:off x="0" y="0"/>
        <a:ext cx="5384800" cy="565745"/>
      </dsp:txXfrm>
    </dsp:sp>
    <dsp:sp modelId="{77791E7D-D808-44F0-8D54-2658991EB9AF}">
      <dsp:nvSpPr>
        <dsp:cNvPr id="0" name=""/>
        <dsp:cNvSpPr/>
      </dsp:nvSpPr>
      <dsp:spPr>
        <a:xfrm>
          <a:off x="0" y="565745"/>
          <a:ext cx="5384800"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3A2A1427-32D9-48DF-846E-9856FD0D35BB}">
      <dsp:nvSpPr>
        <dsp:cNvPr id="0" name=""/>
        <dsp:cNvSpPr/>
      </dsp:nvSpPr>
      <dsp:spPr>
        <a:xfrm>
          <a:off x="0" y="565745"/>
          <a:ext cx="5384800" cy="56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CA" sz="2300" kern="1200" dirty="0"/>
            <a:t>Violence and aggression</a:t>
          </a:r>
          <a:endParaRPr lang="en-US" sz="2300" kern="1200" dirty="0"/>
        </a:p>
      </dsp:txBody>
      <dsp:txXfrm>
        <a:off x="0" y="565745"/>
        <a:ext cx="5384800" cy="565745"/>
      </dsp:txXfrm>
    </dsp:sp>
    <dsp:sp modelId="{F6321E73-CEAC-429C-B8EC-6BF9433196F9}">
      <dsp:nvSpPr>
        <dsp:cNvPr id="0" name=""/>
        <dsp:cNvSpPr/>
      </dsp:nvSpPr>
      <dsp:spPr>
        <a:xfrm>
          <a:off x="0" y="1131490"/>
          <a:ext cx="5384800"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74E56639-7119-4CED-B617-CDA7BCD6C4DE}">
      <dsp:nvSpPr>
        <dsp:cNvPr id="0" name=""/>
        <dsp:cNvSpPr/>
      </dsp:nvSpPr>
      <dsp:spPr>
        <a:xfrm>
          <a:off x="0" y="1131490"/>
          <a:ext cx="5384800" cy="56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CA" sz="2300" kern="1200"/>
            <a:t>Student behavioural incidents</a:t>
          </a:r>
          <a:endParaRPr lang="en-US" sz="2300" kern="1200"/>
        </a:p>
      </dsp:txBody>
      <dsp:txXfrm>
        <a:off x="0" y="1131490"/>
        <a:ext cx="5384800" cy="565745"/>
      </dsp:txXfrm>
    </dsp:sp>
    <dsp:sp modelId="{C9F9F764-1290-42F3-A793-B734916FAA1C}">
      <dsp:nvSpPr>
        <dsp:cNvPr id="0" name=""/>
        <dsp:cNvSpPr/>
      </dsp:nvSpPr>
      <dsp:spPr>
        <a:xfrm>
          <a:off x="0" y="1697236"/>
          <a:ext cx="5384800"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1BCBF31B-5E70-4828-B8C0-DC0C540C84C1}">
      <dsp:nvSpPr>
        <dsp:cNvPr id="0" name=""/>
        <dsp:cNvSpPr/>
      </dsp:nvSpPr>
      <dsp:spPr>
        <a:xfrm>
          <a:off x="0" y="1697236"/>
          <a:ext cx="5384800" cy="56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CA" sz="2300" kern="1200"/>
            <a:t>Workload and burnout</a:t>
          </a:r>
          <a:endParaRPr lang="en-US" sz="2300" kern="1200"/>
        </a:p>
      </dsp:txBody>
      <dsp:txXfrm>
        <a:off x="0" y="1697236"/>
        <a:ext cx="5384800" cy="565745"/>
      </dsp:txXfrm>
    </dsp:sp>
    <dsp:sp modelId="{21670B13-5371-42AB-B4A7-F77567BD96DB}">
      <dsp:nvSpPr>
        <dsp:cNvPr id="0" name=""/>
        <dsp:cNvSpPr/>
      </dsp:nvSpPr>
      <dsp:spPr>
        <a:xfrm>
          <a:off x="0" y="2262981"/>
          <a:ext cx="5384800"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053B54EB-3199-4F47-AE1D-7AE1E27A1B83}">
      <dsp:nvSpPr>
        <dsp:cNvPr id="0" name=""/>
        <dsp:cNvSpPr/>
      </dsp:nvSpPr>
      <dsp:spPr>
        <a:xfrm>
          <a:off x="0" y="2262981"/>
          <a:ext cx="5384800" cy="56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CA" sz="2300" kern="1200" dirty="0"/>
            <a:t>Indoor air quality/temperature concerns</a:t>
          </a:r>
          <a:endParaRPr lang="en-US" sz="2300" kern="1200" dirty="0"/>
        </a:p>
      </dsp:txBody>
      <dsp:txXfrm>
        <a:off x="0" y="2262981"/>
        <a:ext cx="5384800" cy="565745"/>
      </dsp:txXfrm>
    </dsp:sp>
    <dsp:sp modelId="{8DB4CDC8-95D1-413E-9589-0A256F236217}">
      <dsp:nvSpPr>
        <dsp:cNvPr id="0" name=""/>
        <dsp:cNvSpPr/>
      </dsp:nvSpPr>
      <dsp:spPr>
        <a:xfrm>
          <a:off x="0" y="2828726"/>
          <a:ext cx="5384800"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F8BBA335-668D-43D6-ACE0-D43F7408455C}">
      <dsp:nvSpPr>
        <dsp:cNvPr id="0" name=""/>
        <dsp:cNvSpPr/>
      </dsp:nvSpPr>
      <dsp:spPr>
        <a:xfrm>
          <a:off x="0" y="2828726"/>
          <a:ext cx="5384800" cy="56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CA" sz="2300" kern="1200"/>
            <a:t>Slips, trips and falls</a:t>
          </a:r>
          <a:endParaRPr lang="en-US" sz="2300" kern="1200"/>
        </a:p>
      </dsp:txBody>
      <dsp:txXfrm>
        <a:off x="0" y="2828726"/>
        <a:ext cx="5384800" cy="565745"/>
      </dsp:txXfrm>
    </dsp:sp>
    <dsp:sp modelId="{9D8E727C-AB42-4E13-8116-C794B3099179}">
      <dsp:nvSpPr>
        <dsp:cNvPr id="0" name=""/>
        <dsp:cNvSpPr/>
      </dsp:nvSpPr>
      <dsp:spPr>
        <a:xfrm>
          <a:off x="0" y="3394472"/>
          <a:ext cx="5384800"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D6BD3C69-5B38-4844-BF9B-C921E13111B8}">
      <dsp:nvSpPr>
        <dsp:cNvPr id="0" name=""/>
        <dsp:cNvSpPr/>
      </dsp:nvSpPr>
      <dsp:spPr>
        <a:xfrm>
          <a:off x="0" y="3394472"/>
          <a:ext cx="5384800" cy="56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CA" sz="2300" kern="1200" dirty="0"/>
            <a:t>Harassment and bullying</a:t>
          </a:r>
          <a:endParaRPr lang="en-US" sz="2300" kern="1200" dirty="0"/>
        </a:p>
      </dsp:txBody>
      <dsp:txXfrm>
        <a:off x="0" y="3394472"/>
        <a:ext cx="5384800" cy="565745"/>
      </dsp:txXfrm>
    </dsp:sp>
    <dsp:sp modelId="{9F3ED667-BF46-4929-AC42-FAE93194111D}">
      <dsp:nvSpPr>
        <dsp:cNvPr id="0" name=""/>
        <dsp:cNvSpPr/>
      </dsp:nvSpPr>
      <dsp:spPr>
        <a:xfrm>
          <a:off x="0" y="3960217"/>
          <a:ext cx="5384800" cy="0"/>
        </a:xfrm>
        <a:prstGeom prst="lin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sp>
    <dsp:sp modelId="{F01186F2-EA54-4A5F-8D35-50A76175C099}">
      <dsp:nvSpPr>
        <dsp:cNvPr id="0" name=""/>
        <dsp:cNvSpPr/>
      </dsp:nvSpPr>
      <dsp:spPr>
        <a:xfrm>
          <a:off x="0" y="3960217"/>
          <a:ext cx="5384800" cy="56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CA" sz="2300" kern="1200" dirty="0"/>
            <a:t>Psychological strain</a:t>
          </a:r>
          <a:endParaRPr lang="en-US" sz="2300" kern="1200" dirty="0"/>
        </a:p>
      </dsp:txBody>
      <dsp:txXfrm>
        <a:off x="0" y="3960217"/>
        <a:ext cx="5384800" cy="5657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C9B9B-E5C9-46FD-966F-1A612E68F115}">
      <dsp:nvSpPr>
        <dsp:cNvPr id="0" name=""/>
        <dsp:cNvSpPr/>
      </dsp:nvSpPr>
      <dsp:spPr>
        <a:xfrm>
          <a:off x="874" y="0"/>
          <a:ext cx="2272570" cy="47206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CA" sz="3000" b="1" kern="1200" dirty="0"/>
            <a:t>Employers Must</a:t>
          </a:r>
          <a:endParaRPr lang="en-CA" sz="3000" kern="1200" dirty="0"/>
        </a:p>
      </dsp:txBody>
      <dsp:txXfrm>
        <a:off x="874" y="0"/>
        <a:ext cx="2272570" cy="1416208"/>
      </dsp:txXfrm>
    </dsp:sp>
    <dsp:sp modelId="{DAD27195-B7C7-4676-8D79-ABB88DE5E257}">
      <dsp:nvSpPr>
        <dsp:cNvPr id="0" name=""/>
        <dsp:cNvSpPr/>
      </dsp:nvSpPr>
      <dsp:spPr>
        <a:xfrm>
          <a:off x="228131" y="1416611"/>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dirty="0"/>
            <a:t>Take every reasonable precaution</a:t>
          </a:r>
        </a:p>
      </dsp:txBody>
      <dsp:txXfrm>
        <a:off x="255294" y="1443774"/>
        <a:ext cx="1763730" cy="873101"/>
      </dsp:txXfrm>
    </dsp:sp>
    <dsp:sp modelId="{43FBB24B-1730-4E62-8F77-340E5B354D99}">
      <dsp:nvSpPr>
        <dsp:cNvPr id="0" name=""/>
        <dsp:cNvSpPr/>
      </dsp:nvSpPr>
      <dsp:spPr>
        <a:xfrm>
          <a:off x="288036" y="3559010"/>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dirty="0"/>
            <a:t>Identify and control hazards</a:t>
          </a:r>
        </a:p>
      </dsp:txBody>
      <dsp:txXfrm>
        <a:off x="315199" y="3586173"/>
        <a:ext cx="1763730" cy="873101"/>
      </dsp:txXfrm>
    </dsp:sp>
    <dsp:sp modelId="{E75F1F5F-7F9D-44BD-B8DD-EEF0190A6B82}">
      <dsp:nvSpPr>
        <dsp:cNvPr id="0" name=""/>
        <dsp:cNvSpPr/>
      </dsp:nvSpPr>
      <dsp:spPr>
        <a:xfrm>
          <a:off x="274873" y="2467331"/>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dirty="0"/>
            <a:t>Provide information, instruction and supervision</a:t>
          </a:r>
        </a:p>
      </dsp:txBody>
      <dsp:txXfrm>
        <a:off x="302036" y="2494494"/>
        <a:ext cx="1763730" cy="873101"/>
      </dsp:txXfrm>
    </dsp:sp>
    <dsp:sp modelId="{2250E393-A950-4C6F-9DC8-C388298B455B}">
      <dsp:nvSpPr>
        <dsp:cNvPr id="0" name=""/>
        <dsp:cNvSpPr/>
      </dsp:nvSpPr>
      <dsp:spPr>
        <a:xfrm>
          <a:off x="2443886" y="0"/>
          <a:ext cx="2272570" cy="47206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Font typeface="Arial"/>
            <a:buNone/>
          </a:pPr>
          <a:r>
            <a:rPr lang="en-CA" sz="3000" b="1" kern="1200" dirty="0"/>
            <a:t>Workers Must</a:t>
          </a:r>
          <a:endParaRPr lang="en-CA" sz="3000" kern="1200" dirty="0"/>
        </a:p>
      </dsp:txBody>
      <dsp:txXfrm>
        <a:off x="2443886" y="0"/>
        <a:ext cx="2272570" cy="1416208"/>
      </dsp:txXfrm>
    </dsp:sp>
    <dsp:sp modelId="{05E00259-1807-4D32-B520-C61A4E2A57BA}">
      <dsp:nvSpPr>
        <dsp:cNvPr id="0" name=""/>
        <dsp:cNvSpPr/>
      </dsp:nvSpPr>
      <dsp:spPr>
        <a:xfrm>
          <a:off x="2671143" y="1416611"/>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dirty="0"/>
            <a:t>Work safely</a:t>
          </a:r>
        </a:p>
      </dsp:txBody>
      <dsp:txXfrm>
        <a:off x="2698306" y="1443774"/>
        <a:ext cx="1763730" cy="873101"/>
      </dsp:txXfrm>
    </dsp:sp>
    <dsp:sp modelId="{027E2581-3C10-4E5C-9BDF-3C2CFF09D020}">
      <dsp:nvSpPr>
        <dsp:cNvPr id="0" name=""/>
        <dsp:cNvSpPr/>
      </dsp:nvSpPr>
      <dsp:spPr>
        <a:xfrm>
          <a:off x="2671143" y="2486720"/>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dirty="0"/>
            <a:t>Follow procedures</a:t>
          </a:r>
        </a:p>
      </dsp:txBody>
      <dsp:txXfrm>
        <a:off x="2698306" y="2513883"/>
        <a:ext cx="1763730" cy="873101"/>
      </dsp:txXfrm>
    </dsp:sp>
    <dsp:sp modelId="{F4A43D11-4C5E-4660-9961-B3F645B5CBF0}">
      <dsp:nvSpPr>
        <dsp:cNvPr id="0" name=""/>
        <dsp:cNvSpPr/>
      </dsp:nvSpPr>
      <dsp:spPr>
        <a:xfrm>
          <a:off x="2671143" y="3556829"/>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dirty="0"/>
            <a:t>Report hazards</a:t>
          </a:r>
        </a:p>
      </dsp:txBody>
      <dsp:txXfrm>
        <a:off x="2698306" y="3583992"/>
        <a:ext cx="1763730" cy="873101"/>
      </dsp:txXfrm>
    </dsp:sp>
    <dsp:sp modelId="{71D3579C-C30F-4265-B4E6-A070504891DC}">
      <dsp:nvSpPr>
        <dsp:cNvPr id="0" name=""/>
        <dsp:cNvSpPr/>
      </dsp:nvSpPr>
      <dsp:spPr>
        <a:xfrm>
          <a:off x="4886899" y="0"/>
          <a:ext cx="2272570" cy="47206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Font typeface="Arial"/>
            <a:buNone/>
          </a:pPr>
          <a:r>
            <a:rPr lang="en-CA" sz="3000" b="1" kern="1200" dirty="0"/>
            <a:t>Union Leaders Can</a:t>
          </a:r>
          <a:endParaRPr lang="en-CA" sz="3000" kern="1200" dirty="0"/>
        </a:p>
      </dsp:txBody>
      <dsp:txXfrm>
        <a:off x="4886899" y="0"/>
        <a:ext cx="2272570" cy="1416208"/>
      </dsp:txXfrm>
    </dsp:sp>
    <dsp:sp modelId="{A8EF512E-5E22-4078-9788-9DDC2C5E61D7}">
      <dsp:nvSpPr>
        <dsp:cNvPr id="0" name=""/>
        <dsp:cNvSpPr/>
      </dsp:nvSpPr>
      <dsp:spPr>
        <a:xfrm>
          <a:off x="5114156" y="1416611"/>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dirty="0"/>
            <a:t>Support participation</a:t>
          </a:r>
        </a:p>
      </dsp:txBody>
      <dsp:txXfrm>
        <a:off x="5141319" y="1443774"/>
        <a:ext cx="1763730" cy="873101"/>
      </dsp:txXfrm>
    </dsp:sp>
    <dsp:sp modelId="{45475CB8-ECB3-41AE-BECA-EEABC9B0EF77}">
      <dsp:nvSpPr>
        <dsp:cNvPr id="0" name=""/>
        <dsp:cNvSpPr/>
      </dsp:nvSpPr>
      <dsp:spPr>
        <a:xfrm>
          <a:off x="5114156" y="2486720"/>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dirty="0"/>
            <a:t>Promote reporting</a:t>
          </a:r>
        </a:p>
      </dsp:txBody>
      <dsp:txXfrm>
        <a:off x="5141319" y="2513883"/>
        <a:ext cx="1763730" cy="873101"/>
      </dsp:txXfrm>
    </dsp:sp>
    <dsp:sp modelId="{524E4C5C-C30F-4AC6-8614-0BD3FB27912B}">
      <dsp:nvSpPr>
        <dsp:cNvPr id="0" name=""/>
        <dsp:cNvSpPr/>
      </dsp:nvSpPr>
      <dsp:spPr>
        <a:xfrm>
          <a:off x="5114156" y="3556829"/>
          <a:ext cx="1818056" cy="9274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CA" sz="1500" kern="1200"/>
            <a:t>Connect members to resources</a:t>
          </a:r>
          <a:endParaRPr lang="en-CA" sz="1500" kern="1200" dirty="0"/>
        </a:p>
      </dsp:txBody>
      <dsp:txXfrm>
        <a:off x="5141319" y="3583992"/>
        <a:ext cx="1763730" cy="8731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2A9266-8BE0-45B2-A1BA-399667CF9061}">
      <dsp:nvSpPr>
        <dsp:cNvPr id="0" name=""/>
        <dsp:cNvSpPr/>
      </dsp:nvSpPr>
      <dsp:spPr>
        <a:xfrm>
          <a:off x="0" y="1878"/>
          <a:ext cx="109728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85D5F5-C8B4-4257-9C81-8E97D5143CB1}">
      <dsp:nvSpPr>
        <dsp:cNvPr id="0" name=""/>
        <dsp:cNvSpPr/>
      </dsp:nvSpPr>
      <dsp:spPr>
        <a:xfrm>
          <a:off x="287993" y="216088"/>
          <a:ext cx="523623" cy="523623"/>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B737BD-086D-4E5E-9315-F09D672CCA34}">
      <dsp:nvSpPr>
        <dsp:cNvPr id="0" name=""/>
        <dsp:cNvSpPr/>
      </dsp:nvSpPr>
      <dsp:spPr>
        <a:xfrm>
          <a:off x="1099610" y="1878"/>
          <a:ext cx="98731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244BA5"/>
              </a:solidFill>
              <a:latin typeface="Segoe UI Semibold" panose="020B0702040204020203" pitchFamily="34" charset="0"/>
              <a:cs typeface="Segoe UI Semibold" panose="020B0702040204020203" pitchFamily="34" charset="0"/>
            </a:rPr>
            <a:t>If an employee refuses to do work, they should:</a:t>
          </a:r>
        </a:p>
      </dsp:txBody>
      <dsp:txXfrm>
        <a:off x="1099610" y="1878"/>
        <a:ext cx="9873189" cy="952043"/>
      </dsp:txXfrm>
    </dsp:sp>
    <dsp:sp modelId="{DD0F97AB-6324-4EF1-B76C-15889465EFF2}">
      <dsp:nvSpPr>
        <dsp:cNvPr id="0" name=""/>
        <dsp:cNvSpPr/>
      </dsp:nvSpPr>
      <dsp:spPr>
        <a:xfrm>
          <a:off x="0" y="1191932"/>
          <a:ext cx="109728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5497C6-C4C8-45AF-B81E-78722D404A90}">
      <dsp:nvSpPr>
        <dsp:cNvPr id="0" name=""/>
        <dsp:cNvSpPr/>
      </dsp:nvSpPr>
      <dsp:spPr>
        <a:xfrm>
          <a:off x="287993" y="1406142"/>
          <a:ext cx="523623" cy="523623"/>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43C35F-2397-4E38-96D4-F9A367B92F22}">
      <dsp:nvSpPr>
        <dsp:cNvPr id="0" name=""/>
        <dsp:cNvSpPr/>
      </dsp:nvSpPr>
      <dsp:spPr>
        <a:xfrm>
          <a:off x="1099610" y="1191932"/>
          <a:ext cx="98731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244BA5"/>
              </a:solidFill>
              <a:latin typeface="Segoe UI" panose="020B0502040204020203" pitchFamily="34" charset="0"/>
              <a:cs typeface="Segoe UI" panose="020B0502040204020203" pitchFamily="34" charset="0"/>
            </a:rPr>
            <a:t>Report to a supervisor that they refuse to do the work</a:t>
          </a:r>
          <a:r>
            <a:rPr lang="en-US" sz="2200" kern="1200" dirty="0">
              <a:solidFill>
                <a:srgbClr val="244BA5"/>
              </a:solidFill>
            </a:rPr>
            <a:t>.</a:t>
          </a:r>
        </a:p>
      </dsp:txBody>
      <dsp:txXfrm>
        <a:off x="1099610" y="1191932"/>
        <a:ext cx="9873189" cy="952043"/>
      </dsp:txXfrm>
    </dsp:sp>
    <dsp:sp modelId="{2BE9F66F-DD67-49CD-9559-7A1BAF204F84}">
      <dsp:nvSpPr>
        <dsp:cNvPr id="0" name=""/>
        <dsp:cNvSpPr/>
      </dsp:nvSpPr>
      <dsp:spPr>
        <a:xfrm>
          <a:off x="0" y="2381986"/>
          <a:ext cx="109728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A6599-E13B-4D6F-AF59-F85A35DDCC1B}">
      <dsp:nvSpPr>
        <dsp:cNvPr id="0" name=""/>
        <dsp:cNvSpPr/>
      </dsp:nvSpPr>
      <dsp:spPr>
        <a:xfrm>
          <a:off x="287993" y="2596196"/>
          <a:ext cx="523623" cy="523623"/>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46B0B8-2B26-4986-9F16-A3DCEE8D316A}">
      <dsp:nvSpPr>
        <dsp:cNvPr id="0" name=""/>
        <dsp:cNvSpPr/>
      </dsp:nvSpPr>
      <dsp:spPr>
        <a:xfrm>
          <a:off x="1099610" y="2381986"/>
          <a:ext cx="98731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244BA5"/>
              </a:solidFill>
              <a:latin typeface="Segoe UI" panose="020B0502040204020203" pitchFamily="34" charset="0"/>
              <a:cs typeface="Segoe UI" panose="020B0502040204020203" pitchFamily="34" charset="0"/>
            </a:rPr>
            <a:t>If the problem is not fixed to the employee’s satisfaction, report it to the Joint Occupational Health and Safety Committee</a:t>
          </a:r>
        </a:p>
      </dsp:txBody>
      <dsp:txXfrm>
        <a:off x="1099610" y="2381986"/>
        <a:ext cx="9873189" cy="952043"/>
      </dsp:txXfrm>
    </dsp:sp>
    <dsp:sp modelId="{78600BBB-9C65-4212-BAE9-0A0B6F61102A}">
      <dsp:nvSpPr>
        <dsp:cNvPr id="0" name=""/>
        <dsp:cNvSpPr/>
      </dsp:nvSpPr>
      <dsp:spPr>
        <a:xfrm>
          <a:off x="0" y="3572041"/>
          <a:ext cx="109728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792219-8EBE-4D43-BC88-4C67CD5A5D48}">
      <dsp:nvSpPr>
        <dsp:cNvPr id="0" name=""/>
        <dsp:cNvSpPr/>
      </dsp:nvSpPr>
      <dsp:spPr>
        <a:xfrm>
          <a:off x="287993" y="3786250"/>
          <a:ext cx="523623" cy="523623"/>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2A7C87-835E-4D1E-9373-495AA9DD063D}">
      <dsp:nvSpPr>
        <dsp:cNvPr id="0" name=""/>
        <dsp:cNvSpPr/>
      </dsp:nvSpPr>
      <dsp:spPr>
        <a:xfrm>
          <a:off x="1099610" y="3572041"/>
          <a:ext cx="98731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244BA5"/>
              </a:solidFill>
              <a:latin typeface="Segoe UI" panose="020B0502040204020203" pitchFamily="34" charset="0"/>
              <a:cs typeface="Segoe UI" panose="020B0502040204020203" pitchFamily="34" charset="0"/>
            </a:rPr>
            <a:t>If the problem is still not fixed to the employee’s satisfaction, report it to the Department of Labour and Advanced Education.</a:t>
          </a:r>
        </a:p>
      </dsp:txBody>
      <dsp:txXfrm>
        <a:off x="1099610" y="3572041"/>
        <a:ext cx="9873189" cy="9520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7CD43-64AF-491A-AC93-F47CCED6C995}">
      <dsp:nvSpPr>
        <dsp:cNvPr id="0" name=""/>
        <dsp:cNvSpPr/>
      </dsp:nvSpPr>
      <dsp:spPr>
        <a:xfrm>
          <a:off x="0" y="441021"/>
          <a:ext cx="5384800" cy="40572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7920" tIns="583184" rIns="417920" bIns="199136" numCol="1" spcCol="1270" anchor="t" anchorCtr="0">
          <a:noAutofit/>
        </a:bodyPr>
        <a:lstStyle/>
        <a:p>
          <a:pPr marL="285750" lvl="1" indent="-285750" algn="l" defTabSz="1244600">
            <a:lnSpc>
              <a:spcPct val="90000"/>
            </a:lnSpc>
            <a:spcBef>
              <a:spcPct val="0"/>
            </a:spcBef>
            <a:spcAft>
              <a:spcPct val="15000"/>
            </a:spcAft>
            <a:buChar char="•"/>
          </a:pPr>
          <a:r>
            <a:rPr lang="en-CA" sz="2800" kern="1200" dirty="0">
              <a:solidFill>
                <a:srgbClr val="244BA5"/>
              </a:solidFill>
              <a:latin typeface="Segoe UI" panose="020B0502040204020203" pitchFamily="34" charset="0"/>
              <a:cs typeface="Segoe UI" panose="020B0502040204020203" pitchFamily="34" charset="0"/>
            </a:rPr>
            <a:t>Members stay silent</a:t>
          </a:r>
          <a:endParaRPr lang="en-US" sz="2800" kern="1200" dirty="0">
            <a:solidFill>
              <a:srgbClr val="244BA5"/>
            </a:solidFill>
            <a:latin typeface="Segoe UI" panose="020B0502040204020203" pitchFamily="34" charset="0"/>
            <a:cs typeface="Segoe UI" panose="020B0502040204020203" pitchFamily="34" charset="0"/>
          </a:endParaRPr>
        </a:p>
        <a:p>
          <a:pPr marL="285750" lvl="1" indent="-285750" algn="l" defTabSz="1244600">
            <a:lnSpc>
              <a:spcPct val="90000"/>
            </a:lnSpc>
            <a:spcBef>
              <a:spcPct val="0"/>
            </a:spcBef>
            <a:spcAft>
              <a:spcPct val="15000"/>
            </a:spcAft>
            <a:buChar char="•"/>
          </a:pPr>
          <a:r>
            <a:rPr lang="en-CA" sz="2800" kern="1200" dirty="0">
              <a:solidFill>
                <a:srgbClr val="244BA5"/>
              </a:solidFill>
              <a:latin typeface="Segoe UI" panose="020B0502040204020203" pitchFamily="34" charset="0"/>
              <a:cs typeface="Segoe UI" panose="020B0502040204020203" pitchFamily="34" charset="0"/>
            </a:rPr>
            <a:t>Near misses are not reported</a:t>
          </a:r>
          <a:endParaRPr lang="en-US" sz="2800" kern="1200" dirty="0">
            <a:solidFill>
              <a:srgbClr val="244BA5"/>
            </a:solidFill>
            <a:latin typeface="Segoe UI" panose="020B0502040204020203" pitchFamily="34" charset="0"/>
            <a:cs typeface="Segoe UI" panose="020B0502040204020203" pitchFamily="34" charset="0"/>
          </a:endParaRPr>
        </a:p>
        <a:p>
          <a:pPr marL="285750" lvl="1" indent="-285750" algn="l" defTabSz="1244600">
            <a:lnSpc>
              <a:spcPct val="90000"/>
            </a:lnSpc>
            <a:spcBef>
              <a:spcPct val="0"/>
            </a:spcBef>
            <a:spcAft>
              <a:spcPct val="15000"/>
            </a:spcAft>
            <a:buChar char="•"/>
          </a:pPr>
          <a:r>
            <a:rPr lang="en-CA" sz="2800" kern="1200" dirty="0">
              <a:solidFill>
                <a:srgbClr val="244BA5"/>
              </a:solidFill>
              <a:latin typeface="Segoe UI" panose="020B0502040204020203" pitchFamily="34" charset="0"/>
              <a:cs typeface="Segoe UI" panose="020B0502040204020203" pitchFamily="34" charset="0"/>
            </a:rPr>
            <a:t>Fear of reprisal</a:t>
          </a:r>
          <a:endParaRPr lang="en-US" sz="2800" kern="1200" dirty="0">
            <a:solidFill>
              <a:srgbClr val="244BA5"/>
            </a:solidFill>
            <a:latin typeface="Segoe UI" panose="020B0502040204020203" pitchFamily="34" charset="0"/>
            <a:cs typeface="Segoe UI" panose="020B0502040204020203" pitchFamily="34" charset="0"/>
          </a:endParaRPr>
        </a:p>
        <a:p>
          <a:pPr marL="285750" lvl="1" indent="-285750" algn="l" defTabSz="1244600">
            <a:lnSpc>
              <a:spcPct val="90000"/>
            </a:lnSpc>
            <a:spcBef>
              <a:spcPct val="0"/>
            </a:spcBef>
            <a:spcAft>
              <a:spcPct val="15000"/>
            </a:spcAft>
            <a:buChar char="•"/>
          </a:pPr>
          <a:r>
            <a:rPr lang="en-CA" sz="2800" kern="1200" dirty="0">
              <a:solidFill>
                <a:srgbClr val="244BA5"/>
              </a:solidFill>
              <a:latin typeface="Segoe UI" panose="020B0502040204020203" pitchFamily="34" charset="0"/>
              <a:cs typeface="Segoe UI" panose="020B0502040204020203" pitchFamily="34" charset="0"/>
            </a:rPr>
            <a:t>Normalization of unsafe conditions</a:t>
          </a:r>
          <a:endParaRPr lang="en-US" sz="2800" kern="1200" dirty="0">
            <a:solidFill>
              <a:srgbClr val="244BA5"/>
            </a:solidFill>
            <a:latin typeface="Segoe UI" panose="020B0502040204020203" pitchFamily="34" charset="0"/>
            <a:cs typeface="Segoe UI" panose="020B0502040204020203" pitchFamily="34" charset="0"/>
          </a:endParaRPr>
        </a:p>
        <a:p>
          <a:pPr marL="285750" lvl="1" indent="-285750" algn="l" defTabSz="1244600">
            <a:lnSpc>
              <a:spcPct val="90000"/>
            </a:lnSpc>
            <a:spcBef>
              <a:spcPct val="0"/>
            </a:spcBef>
            <a:spcAft>
              <a:spcPct val="15000"/>
            </a:spcAft>
            <a:buChar char="•"/>
          </a:pPr>
          <a:r>
            <a:rPr lang="en-CA" sz="2800" kern="1200" dirty="0">
              <a:solidFill>
                <a:srgbClr val="244BA5"/>
              </a:solidFill>
              <a:latin typeface="Segoe UI" panose="020B0502040204020203" pitchFamily="34" charset="0"/>
              <a:cs typeface="Segoe UI" panose="020B0502040204020203" pitchFamily="34" charset="0"/>
            </a:rPr>
            <a:t>"That's just part of the job</a:t>
          </a:r>
          <a:r>
            <a:rPr lang="en-CA" sz="2800" kern="1200" dirty="0">
              <a:solidFill>
                <a:srgbClr val="244BA5"/>
              </a:solidFill>
            </a:rPr>
            <a:t>"</a:t>
          </a:r>
          <a:endParaRPr lang="en-US" sz="2800" kern="1200" dirty="0">
            <a:solidFill>
              <a:srgbClr val="244BA5"/>
            </a:solidFill>
          </a:endParaRPr>
        </a:p>
      </dsp:txBody>
      <dsp:txXfrm>
        <a:off x="0" y="441021"/>
        <a:ext cx="5384800" cy="4057200"/>
      </dsp:txXfrm>
    </dsp:sp>
    <dsp:sp modelId="{82D99C54-F24A-4A96-86C6-4991E002EBCA}">
      <dsp:nvSpPr>
        <dsp:cNvPr id="0" name=""/>
        <dsp:cNvSpPr/>
      </dsp:nvSpPr>
      <dsp:spPr>
        <a:xfrm>
          <a:off x="269240" y="27741"/>
          <a:ext cx="3769360" cy="82656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473" tIns="0" rIns="142473" bIns="0" numCol="1" spcCol="1270" anchor="ctr" anchorCtr="0">
          <a:noAutofit/>
        </a:bodyPr>
        <a:lstStyle/>
        <a:p>
          <a:pPr marL="0" lvl="0" indent="0" algn="l" defTabSz="1244600">
            <a:lnSpc>
              <a:spcPct val="90000"/>
            </a:lnSpc>
            <a:spcBef>
              <a:spcPct val="0"/>
            </a:spcBef>
            <a:spcAft>
              <a:spcPct val="35000"/>
            </a:spcAft>
            <a:buNone/>
          </a:pPr>
          <a:r>
            <a:rPr lang="en-CA" sz="2800" b="0" kern="1200" dirty="0">
              <a:latin typeface="Segoe UI Semibold" panose="020B0702040204020203" pitchFamily="34" charset="0"/>
              <a:cs typeface="Segoe UI Semibold" panose="020B0702040204020203" pitchFamily="34" charset="0"/>
            </a:rPr>
            <a:t>Warning Signs</a:t>
          </a:r>
          <a:endParaRPr lang="en-US" sz="2800" b="0" kern="1200" dirty="0">
            <a:latin typeface="Segoe UI Semibold" panose="020B0702040204020203" pitchFamily="34" charset="0"/>
            <a:cs typeface="Segoe UI Semibold" panose="020B0702040204020203" pitchFamily="34" charset="0"/>
          </a:endParaRPr>
        </a:p>
      </dsp:txBody>
      <dsp:txXfrm>
        <a:off x="309589" y="68090"/>
        <a:ext cx="3688662" cy="7458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2A997-1D68-477C-98A6-C51D90872EDD}">
      <dsp:nvSpPr>
        <dsp:cNvPr id="0" name=""/>
        <dsp:cNvSpPr/>
      </dsp:nvSpPr>
      <dsp:spPr>
        <a:xfrm rot="16200000">
          <a:off x="545" y="274190"/>
          <a:ext cx="3428466" cy="3428466"/>
        </a:xfrm>
        <a:prstGeom prst="downArrow">
          <a:avLst>
            <a:gd name="adj1" fmla="val 50000"/>
            <a:gd name="adj2" fmla="val 3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CA" sz="2200" b="1"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Myth                </a:t>
          </a:r>
          <a:r>
            <a:rPr lang="en-CA" sz="2200"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"Only physical injuries count as OHS."</a:t>
          </a:r>
        </a:p>
      </dsp:txBody>
      <dsp:txXfrm rot="5400000">
        <a:off x="546" y="1131305"/>
        <a:ext cx="2828484" cy="1714233"/>
      </dsp:txXfrm>
    </dsp:sp>
    <dsp:sp modelId="{ED6EB129-A6F0-44D4-9DDF-E6F806B6D543}">
      <dsp:nvSpPr>
        <dsp:cNvPr id="0" name=""/>
        <dsp:cNvSpPr/>
      </dsp:nvSpPr>
      <dsp:spPr>
        <a:xfrm rot="5400000">
          <a:off x="3627771" y="274190"/>
          <a:ext cx="3428466" cy="3428466"/>
        </a:xfrm>
        <a:prstGeom prst="downArrow">
          <a:avLst>
            <a:gd name="adj1" fmla="val 50000"/>
            <a:gd name="adj2" fmla="val 3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CA" sz="2200" b="1"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Reality </a:t>
          </a:r>
          <a:r>
            <a:rPr lang="en-CA" sz="2200"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Psychological health hazards matter too</a:t>
          </a:r>
          <a:r>
            <a:rPr lang="en-CA" sz="2200" kern="1200" dirty="0">
              <a:solidFill>
                <a:srgbClr val="215E99"/>
              </a:solidFill>
              <a:effectLst/>
              <a:latin typeface="Segoe UI" panose="020B0502040204020203" pitchFamily="34" charset="0"/>
              <a:ea typeface="Aptos" panose="020B0004020202020204" pitchFamily="34" charset="0"/>
              <a:cs typeface="Times New Roman" panose="02020603050405020304" pitchFamily="18" charset="0"/>
            </a:rPr>
            <a:t>.</a:t>
          </a:r>
        </a:p>
      </dsp:txBody>
      <dsp:txXfrm rot="-5400000">
        <a:off x="4227754" y="1131307"/>
        <a:ext cx="2828484" cy="17142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2A997-1D68-477C-98A6-C51D90872EDD}">
      <dsp:nvSpPr>
        <dsp:cNvPr id="0" name=""/>
        <dsp:cNvSpPr/>
      </dsp:nvSpPr>
      <dsp:spPr>
        <a:xfrm rot="16200000">
          <a:off x="1612" y="651818"/>
          <a:ext cx="3592907" cy="3592907"/>
        </a:xfrm>
        <a:prstGeom prst="downArrow">
          <a:avLst>
            <a:gd name="adj1" fmla="val 50000"/>
            <a:gd name="adj2" fmla="val 3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CA" sz="2000" b="1"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Myth                </a:t>
          </a:r>
          <a:r>
            <a:rPr lang="en-CA" sz="2000"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"Reporting will cause trouble."</a:t>
          </a:r>
        </a:p>
      </dsp:txBody>
      <dsp:txXfrm rot="5400000">
        <a:off x="1613" y="1550045"/>
        <a:ext cx="2964148" cy="1796453"/>
      </dsp:txXfrm>
    </dsp:sp>
    <dsp:sp modelId="{ED6EB129-A6F0-44D4-9DDF-E6F806B6D543}">
      <dsp:nvSpPr>
        <dsp:cNvPr id="0" name=""/>
        <dsp:cNvSpPr/>
      </dsp:nvSpPr>
      <dsp:spPr>
        <a:xfrm rot="5400000">
          <a:off x="3838080" y="651818"/>
          <a:ext cx="3592907" cy="3592907"/>
        </a:xfrm>
        <a:prstGeom prst="downArrow">
          <a:avLst>
            <a:gd name="adj1" fmla="val 50000"/>
            <a:gd name="adj2" fmla="val 3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CA" sz="2000" b="1"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Reality                      </a:t>
          </a:r>
          <a:r>
            <a:rPr lang="en-CA" sz="2000"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The Act contains protections against discrimination and reprisal</a:t>
          </a:r>
        </a:p>
      </dsp:txBody>
      <dsp:txXfrm rot="-5400000">
        <a:off x="4466840" y="1550045"/>
        <a:ext cx="2964148" cy="179645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2A997-1D68-477C-98A6-C51D90872EDD}">
      <dsp:nvSpPr>
        <dsp:cNvPr id="0" name=""/>
        <dsp:cNvSpPr/>
      </dsp:nvSpPr>
      <dsp:spPr>
        <a:xfrm rot="16200000">
          <a:off x="438" y="411512"/>
          <a:ext cx="3388333" cy="3388333"/>
        </a:xfrm>
        <a:prstGeom prst="downArrow">
          <a:avLst>
            <a:gd name="adj1" fmla="val 50000"/>
            <a:gd name="adj2" fmla="val 3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CA" sz="2200" b="1"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Myth                 </a:t>
          </a:r>
          <a:r>
            <a:rPr lang="en-CA" sz="2200"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"The committee will deal with it</a:t>
          </a:r>
          <a:r>
            <a:rPr lang="en-CA" sz="2200" kern="1200" dirty="0">
              <a:solidFill>
                <a:srgbClr val="215E99"/>
              </a:solidFill>
              <a:effectLst/>
              <a:latin typeface="Segoe UI" panose="020B0502040204020203" pitchFamily="34" charset="0"/>
              <a:ea typeface="Aptos" panose="020B0004020202020204" pitchFamily="34" charset="0"/>
              <a:cs typeface="Times New Roman" panose="02020603050405020304" pitchFamily="18" charset="0"/>
            </a:rPr>
            <a:t>."</a:t>
          </a:r>
        </a:p>
      </dsp:txBody>
      <dsp:txXfrm rot="5400000">
        <a:off x="438" y="1258595"/>
        <a:ext cx="2795375" cy="1694167"/>
      </dsp:txXfrm>
    </dsp:sp>
    <dsp:sp modelId="{ED6EB129-A6F0-44D4-9DDF-E6F806B6D543}">
      <dsp:nvSpPr>
        <dsp:cNvPr id="0" name=""/>
        <dsp:cNvSpPr/>
      </dsp:nvSpPr>
      <dsp:spPr>
        <a:xfrm rot="5400000">
          <a:off x="3599452" y="411512"/>
          <a:ext cx="3388333" cy="3388333"/>
        </a:xfrm>
        <a:prstGeom prst="downArrow">
          <a:avLst>
            <a:gd name="adj1" fmla="val 50000"/>
            <a:gd name="adj2" fmla="val 35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CA" sz="2200" b="1"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Reality           </a:t>
          </a:r>
          <a:r>
            <a:rPr lang="en-CA" sz="2200" kern="12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Everyone participates in safety. </a:t>
          </a:r>
        </a:p>
      </dsp:txBody>
      <dsp:txXfrm rot="-5400000">
        <a:off x="4192410" y="1258595"/>
        <a:ext cx="2795375" cy="169416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CD1FBBFF-7790-4EBE-A9E8-B8FB8A268B5E}" type="datetimeFigureOut">
              <a:rPr lang="en-CA" smtClean="0"/>
              <a:t>2026-08-11</a:t>
            </a:fld>
            <a:endParaRPr lang="en-CA"/>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11E2FDA9-9FDB-483D-A867-26E5842229FA}" type="slidenum">
              <a:rPr lang="en-CA" smtClean="0"/>
              <a:t>‹#›</a:t>
            </a:fld>
            <a:endParaRPr lang="en-CA"/>
          </a:p>
        </p:txBody>
      </p:sp>
    </p:spTree>
    <p:extLst>
      <p:ext uri="{BB962C8B-B14F-4D97-AF65-F5344CB8AC3E}">
        <p14:creationId xmlns:p14="http://schemas.microsoft.com/office/powerpoint/2010/main" val="41102596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7CA6CB2-D8F1-46F3-8280-6F74A2C1208B}" type="datetimeFigureOut">
              <a:rPr lang="en-CA" smtClean="0"/>
              <a:t>2026-08-11</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233B570-2685-4A4E-BEA2-E5DD3CF85C2B}" type="slidenum">
              <a:rPr lang="en-CA" smtClean="0"/>
              <a:t>‹#›</a:t>
            </a:fld>
            <a:endParaRPr lang="en-CA"/>
          </a:p>
        </p:txBody>
      </p:sp>
    </p:spTree>
    <p:extLst>
      <p:ext uri="{BB962C8B-B14F-4D97-AF65-F5344CB8AC3E}">
        <p14:creationId xmlns:p14="http://schemas.microsoft.com/office/powerpoint/2010/main" val="3871056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33B570-2685-4A4E-BEA2-E5DD3CF85C2B}" type="slidenum">
              <a:rPr lang="en-CA" smtClean="0"/>
              <a:t>1</a:t>
            </a:fld>
            <a:endParaRPr lang="en-CA"/>
          </a:p>
        </p:txBody>
      </p:sp>
    </p:spTree>
    <p:extLst>
      <p:ext uri="{BB962C8B-B14F-4D97-AF65-F5344CB8AC3E}">
        <p14:creationId xmlns:p14="http://schemas.microsoft.com/office/powerpoint/2010/main" val="1142957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2</a:t>
            </a:fld>
            <a:endParaRPr lang="en-CA"/>
          </a:p>
        </p:txBody>
      </p:sp>
    </p:spTree>
    <p:extLst>
      <p:ext uri="{BB962C8B-B14F-4D97-AF65-F5344CB8AC3E}">
        <p14:creationId xmlns:p14="http://schemas.microsoft.com/office/powerpoint/2010/main" val="226590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33B570-2685-4A4E-BEA2-E5DD3CF85C2B}" type="slidenum">
              <a:rPr lang="en-CA" smtClean="0"/>
              <a:t>5</a:t>
            </a:fld>
            <a:endParaRPr lang="en-CA"/>
          </a:p>
        </p:txBody>
      </p:sp>
    </p:spTree>
    <p:extLst>
      <p:ext uri="{BB962C8B-B14F-4D97-AF65-F5344CB8AC3E}">
        <p14:creationId xmlns:p14="http://schemas.microsoft.com/office/powerpoint/2010/main" val="3015644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CA" b="1" dirty="0"/>
              <a:t>Duty of care</a:t>
            </a:r>
            <a:r>
              <a:rPr lang="en-CA" dirty="0"/>
              <a:t> refers to the legal obligation placed on workplace parties to take reasonable steps to protect the health, safety, and welfare of workers and others in the workplace.</a:t>
            </a:r>
          </a:p>
          <a:p>
            <a:r>
              <a:rPr lang="en-CA" dirty="0"/>
              <a:t>The Act assigns duty of care broadly — it does not fall on employers alone. The key parties and their obligations are:</a:t>
            </a:r>
          </a:p>
          <a:p>
            <a:r>
              <a:rPr lang="en-CA" b="1" dirty="0"/>
              <a:t>Employers</a:t>
            </a:r>
            <a:r>
              <a:rPr lang="en-CA" dirty="0"/>
              <a:t> carry the highest duty and must:</a:t>
            </a:r>
          </a:p>
          <a:p>
            <a:r>
              <a:rPr lang="en-CA" dirty="0"/>
              <a:t>Ensure the health, safety, and welfare of every person in or at the workplace</a:t>
            </a:r>
          </a:p>
          <a:p>
            <a:r>
              <a:rPr lang="en-CA" dirty="0"/>
              <a:t>Provide and maintain safe equipment, systems, and a safe work environment</a:t>
            </a:r>
          </a:p>
          <a:p>
            <a:r>
              <a:rPr lang="en-CA" dirty="0"/>
              <a:t>Provide information, instruction, training, and supervision necessary to protect health and safety</a:t>
            </a:r>
          </a:p>
          <a:p>
            <a:r>
              <a:rPr lang="en-CA" dirty="0"/>
              <a:t>Ensure that workers are aware of their rights and responsibilities under the Act</a:t>
            </a:r>
          </a:p>
          <a:p>
            <a:endParaRPr lang="en-CA" dirty="0"/>
          </a:p>
          <a:p>
            <a:r>
              <a:rPr lang="en-CA" b="1" dirty="0"/>
              <a:t>Workers</a:t>
            </a:r>
            <a:r>
              <a:rPr lang="en-CA" dirty="0"/>
              <a:t> must:</a:t>
            </a:r>
          </a:p>
          <a:p>
            <a:r>
              <a:rPr lang="en-CA" dirty="0"/>
              <a:t>Take reasonable care to protect their own health and safety and that of others</a:t>
            </a:r>
          </a:p>
          <a:p>
            <a:r>
              <a:rPr lang="en-CA" dirty="0"/>
              <a:t>Cooperate with the employer on health and safety matters</a:t>
            </a:r>
          </a:p>
          <a:p>
            <a:r>
              <a:rPr lang="en-CA" dirty="0"/>
              <a:t>Report hazards and unsafe conditions</a:t>
            </a:r>
          </a:p>
          <a:p>
            <a:endParaRPr lang="en-CA" dirty="0"/>
          </a:p>
          <a:p>
            <a:endParaRPr lang="en-CA" dirty="0"/>
          </a:p>
          <a:p>
            <a:r>
              <a:rPr lang="en-CA" b="1" dirty="0"/>
              <a:t>Due diligence</a:t>
            </a:r>
            <a:r>
              <a:rPr lang="en-CA" dirty="0"/>
              <a:t> is the legal defence available to an employer, supervisor, or other workplace party who has been charged with a violation of the OHS Act. It means that even if a violation occurred, the party can avoid liability if they can demonstrate that they took </a:t>
            </a:r>
            <a:r>
              <a:rPr lang="en-CA" b="1" dirty="0"/>
              <a:t>every reasonable precaution</a:t>
            </a:r>
            <a:r>
              <a:rPr lang="en-CA" dirty="0"/>
              <a:t> to prevent the incident or violation.</a:t>
            </a:r>
          </a:p>
          <a:p>
            <a:r>
              <a:rPr lang="en-CA" dirty="0"/>
              <a:t>In Nova Scotia, due diligence generally requires proving one of two things:</a:t>
            </a:r>
          </a:p>
          <a:p>
            <a:r>
              <a:rPr lang="en-CA" b="1" dirty="0"/>
              <a:t>1. The party reasonably believed in a mistaken set of facts</a:t>
            </a:r>
            <a:r>
              <a:rPr lang="en-CA" dirty="0"/>
              <a:t> that, if true, would have made the conduct innocent — and acted reasonably on that belief.</a:t>
            </a:r>
          </a:p>
          <a:p>
            <a:r>
              <a:rPr lang="en-CA" b="1" dirty="0"/>
              <a:t>2. The party took all reasonable precautions</a:t>
            </a:r>
            <a:r>
              <a:rPr lang="en-CA" dirty="0"/>
              <a:t> to avoid the violation</a:t>
            </a:r>
          </a:p>
          <a:p>
            <a:endParaRPr lang="en-CA" dirty="0"/>
          </a:p>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7</a:t>
            </a:fld>
            <a:endParaRPr lang="en-CA"/>
          </a:p>
        </p:txBody>
      </p:sp>
    </p:spTree>
    <p:extLst>
      <p:ext uri="{BB962C8B-B14F-4D97-AF65-F5344CB8AC3E}">
        <p14:creationId xmlns:p14="http://schemas.microsoft.com/office/powerpoint/2010/main" val="3041331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33B570-2685-4A4E-BEA2-E5DD3CF85C2B}" type="slidenum">
              <a:rPr lang="en-CA" smtClean="0"/>
              <a:t>8</a:t>
            </a:fld>
            <a:endParaRPr lang="en-CA"/>
          </a:p>
        </p:txBody>
      </p:sp>
    </p:spTree>
    <p:extLst>
      <p:ext uri="{BB962C8B-B14F-4D97-AF65-F5344CB8AC3E}">
        <p14:creationId xmlns:p14="http://schemas.microsoft.com/office/powerpoint/2010/main" val="1364752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9</a:t>
            </a:fld>
            <a:endParaRPr lang="en-CA"/>
          </a:p>
        </p:txBody>
      </p:sp>
    </p:spTree>
    <p:extLst>
      <p:ext uri="{BB962C8B-B14F-4D97-AF65-F5344CB8AC3E}">
        <p14:creationId xmlns:p14="http://schemas.microsoft.com/office/powerpoint/2010/main" val="1709940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11</a:t>
            </a:fld>
            <a:endParaRPr lang="en-CA"/>
          </a:p>
        </p:txBody>
      </p:sp>
    </p:spTree>
    <p:extLst>
      <p:ext uri="{BB962C8B-B14F-4D97-AF65-F5344CB8AC3E}">
        <p14:creationId xmlns:p14="http://schemas.microsoft.com/office/powerpoint/2010/main" val="4109582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12</a:t>
            </a:fld>
            <a:endParaRPr lang="en-CA"/>
          </a:p>
        </p:txBody>
      </p:sp>
    </p:spTree>
    <p:extLst>
      <p:ext uri="{BB962C8B-B14F-4D97-AF65-F5344CB8AC3E}">
        <p14:creationId xmlns:p14="http://schemas.microsoft.com/office/powerpoint/2010/main" val="440247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13</a:t>
            </a:fld>
            <a:endParaRPr lang="en-CA"/>
          </a:p>
        </p:txBody>
      </p:sp>
    </p:spTree>
    <p:extLst>
      <p:ext uri="{BB962C8B-B14F-4D97-AF65-F5344CB8AC3E}">
        <p14:creationId xmlns:p14="http://schemas.microsoft.com/office/powerpoint/2010/main" val="2013706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JOSH Committees play a very important role in site based health and safety. School JOHS Committees should have a NSTU representative and we encourage the NSTU Rep to be person. Along with the handout, here are some other resources to access.</a:t>
            </a:r>
          </a:p>
        </p:txBody>
      </p:sp>
      <p:sp>
        <p:nvSpPr>
          <p:cNvPr id="4" name="Slide Number Placeholder 3"/>
          <p:cNvSpPr>
            <a:spLocks noGrp="1"/>
          </p:cNvSpPr>
          <p:nvPr>
            <p:ph type="sldNum" sz="quarter" idx="5"/>
          </p:nvPr>
        </p:nvSpPr>
        <p:spPr/>
        <p:txBody>
          <a:bodyPr/>
          <a:lstStyle/>
          <a:p>
            <a:fld id="{1233B570-2685-4A4E-BEA2-E5DD3CF85C2B}" type="slidenum">
              <a:rPr lang="en-CA" smtClean="0"/>
              <a:t>19</a:t>
            </a:fld>
            <a:endParaRPr lang="en-CA"/>
          </a:p>
        </p:txBody>
      </p:sp>
    </p:spTree>
    <p:extLst>
      <p:ext uri="{BB962C8B-B14F-4D97-AF65-F5344CB8AC3E}">
        <p14:creationId xmlns:p14="http://schemas.microsoft.com/office/powerpoint/2010/main" val="4117694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233B570-2685-4A4E-BEA2-E5DD3CF85C2B}" type="slidenum">
              <a:rPr lang="en-CA" smtClean="0"/>
              <a:t>24</a:t>
            </a:fld>
            <a:endParaRPr lang="en-CA"/>
          </a:p>
        </p:txBody>
      </p:sp>
    </p:spTree>
    <p:extLst>
      <p:ext uri="{BB962C8B-B14F-4D97-AF65-F5344CB8AC3E}">
        <p14:creationId xmlns:p14="http://schemas.microsoft.com/office/powerpoint/2010/main" val="493687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r>
              <a:rPr lang="en-US" dirty="0"/>
              <a:t>P</a:t>
            </a:r>
          </a:p>
        </p:txBody>
      </p:sp>
      <p:sp>
        <p:nvSpPr>
          <p:cNvPr id="4" name="Slide Number Placeholder 3"/>
          <p:cNvSpPr>
            <a:spLocks noGrp="1"/>
          </p:cNvSpPr>
          <p:nvPr>
            <p:ph type="sldNum" sz="quarter" idx="10"/>
          </p:nvPr>
        </p:nvSpPr>
        <p:spPr/>
        <p:txBody>
          <a:bodyPr/>
          <a:lstStyle/>
          <a:p>
            <a:fld id="{1233B570-2685-4A4E-BEA2-E5DD3CF85C2B}" type="slidenum">
              <a:rPr lang="en-CA" smtClean="0"/>
              <a:t>25</a:t>
            </a:fld>
            <a:endParaRPr lang="en-CA"/>
          </a:p>
        </p:txBody>
      </p:sp>
    </p:spTree>
    <p:extLst>
      <p:ext uri="{BB962C8B-B14F-4D97-AF65-F5344CB8AC3E}">
        <p14:creationId xmlns:p14="http://schemas.microsoft.com/office/powerpoint/2010/main" val="1283587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r>
              <a:rPr lang="en-US" dirty="0"/>
              <a:t>P</a:t>
            </a:r>
          </a:p>
        </p:txBody>
      </p:sp>
      <p:sp>
        <p:nvSpPr>
          <p:cNvPr id="4" name="Slide Number Placeholder 3"/>
          <p:cNvSpPr>
            <a:spLocks noGrp="1"/>
          </p:cNvSpPr>
          <p:nvPr>
            <p:ph type="sldNum" sz="quarter" idx="10"/>
          </p:nvPr>
        </p:nvSpPr>
        <p:spPr/>
        <p:txBody>
          <a:bodyPr/>
          <a:lstStyle/>
          <a:p>
            <a:fld id="{1233B570-2685-4A4E-BEA2-E5DD3CF85C2B}" type="slidenum">
              <a:rPr lang="en-CA" smtClean="0"/>
              <a:t>27</a:t>
            </a:fld>
            <a:endParaRPr lang="en-CA"/>
          </a:p>
        </p:txBody>
      </p:sp>
    </p:spTree>
    <p:extLst>
      <p:ext uri="{BB962C8B-B14F-4D97-AF65-F5344CB8AC3E}">
        <p14:creationId xmlns:p14="http://schemas.microsoft.com/office/powerpoint/2010/main" val="3840796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33B570-2685-4A4E-BEA2-E5DD3CF85C2B}" type="slidenum">
              <a:rPr lang="en-CA" smtClean="0"/>
              <a:t>28</a:t>
            </a:fld>
            <a:endParaRPr lang="en-CA"/>
          </a:p>
        </p:txBody>
      </p:sp>
    </p:spTree>
    <p:extLst>
      <p:ext uri="{BB962C8B-B14F-4D97-AF65-F5344CB8AC3E}">
        <p14:creationId xmlns:p14="http://schemas.microsoft.com/office/powerpoint/2010/main" val="3808842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must show up to exercise this right – you can’t phone it in.</a:t>
            </a:r>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33</a:t>
            </a:fld>
            <a:endParaRPr lang="en-CA"/>
          </a:p>
        </p:txBody>
      </p:sp>
    </p:spTree>
    <p:extLst>
      <p:ext uri="{BB962C8B-B14F-4D97-AF65-F5344CB8AC3E}">
        <p14:creationId xmlns:p14="http://schemas.microsoft.com/office/powerpoint/2010/main" val="1533722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34</a:t>
            </a:fld>
            <a:endParaRPr lang="en-CA"/>
          </a:p>
        </p:txBody>
      </p:sp>
    </p:spTree>
    <p:extLst>
      <p:ext uri="{BB962C8B-B14F-4D97-AF65-F5344CB8AC3E}">
        <p14:creationId xmlns:p14="http://schemas.microsoft.com/office/powerpoint/2010/main" val="1520167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35</a:t>
            </a:fld>
            <a:endParaRPr lang="en-CA"/>
          </a:p>
        </p:txBody>
      </p:sp>
    </p:spTree>
    <p:extLst>
      <p:ext uri="{BB962C8B-B14F-4D97-AF65-F5344CB8AC3E}">
        <p14:creationId xmlns:p14="http://schemas.microsoft.com/office/powerpoint/2010/main" val="1093222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39</a:t>
            </a:fld>
            <a:endParaRPr lang="en-CA"/>
          </a:p>
        </p:txBody>
      </p:sp>
    </p:spTree>
    <p:extLst>
      <p:ext uri="{BB962C8B-B14F-4D97-AF65-F5344CB8AC3E}">
        <p14:creationId xmlns:p14="http://schemas.microsoft.com/office/powerpoint/2010/main" val="2933362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40</a:t>
            </a:fld>
            <a:endParaRPr lang="en-CA"/>
          </a:p>
        </p:txBody>
      </p:sp>
    </p:spTree>
    <p:extLst>
      <p:ext uri="{BB962C8B-B14F-4D97-AF65-F5344CB8AC3E}">
        <p14:creationId xmlns:p14="http://schemas.microsoft.com/office/powerpoint/2010/main" val="4071530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43</a:t>
            </a:fld>
            <a:endParaRPr lang="en-CA"/>
          </a:p>
        </p:txBody>
      </p:sp>
    </p:spTree>
    <p:extLst>
      <p:ext uri="{BB962C8B-B14F-4D97-AF65-F5344CB8AC3E}">
        <p14:creationId xmlns:p14="http://schemas.microsoft.com/office/powerpoint/2010/main" val="3477958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44</a:t>
            </a:fld>
            <a:endParaRPr lang="en-CA"/>
          </a:p>
        </p:txBody>
      </p:sp>
    </p:spTree>
    <p:extLst>
      <p:ext uri="{BB962C8B-B14F-4D97-AF65-F5344CB8AC3E}">
        <p14:creationId xmlns:p14="http://schemas.microsoft.com/office/powerpoint/2010/main" val="2646917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45</a:t>
            </a:fld>
            <a:endParaRPr lang="en-CA"/>
          </a:p>
        </p:txBody>
      </p:sp>
    </p:spTree>
    <p:extLst>
      <p:ext uri="{BB962C8B-B14F-4D97-AF65-F5344CB8AC3E}">
        <p14:creationId xmlns:p14="http://schemas.microsoft.com/office/powerpoint/2010/main" val="4232966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51</a:t>
            </a:fld>
            <a:endParaRPr lang="en-CA"/>
          </a:p>
        </p:txBody>
      </p:sp>
    </p:spTree>
    <p:extLst>
      <p:ext uri="{BB962C8B-B14F-4D97-AF65-F5344CB8AC3E}">
        <p14:creationId xmlns:p14="http://schemas.microsoft.com/office/powerpoint/2010/main" val="812348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Occupational Health and Safety (OH&amp;S) framework now includes both physical and psychological well-being. Historically, OH&amp;S legislation focused primarily on preventing physical injuries, such as slips, falls, or exposure to hazardous substances. Under the updated approach, employers are now clearly responsible for protecting workers from psychological harm, including stressors and behaviours that may negatively affect mental health.
This change reflects the reality of modern workplaces, where issues such as workplace harassment, bullying, and chronic stress can cause serious harm comparable to physical injuries. Psychological injuries may result in anxiety, depression, reduced productivity, and extended absences from work. By explicitly including psychological health and safety, the Act emphasizes prevention, early identification of risks, and the creation of healthier work environments. Employers must consider how work organization, interpersonal behaviour, and management practices may impact mental well-being.
Another key element of this expanded definition is the introduction of clearer expectations around workplace harassment. The Act identifies harassment as a health and safety issue rather than solely a human resources concern. This framing reinforces that harassment prevention is not optional and must be managed with the same seriousness as other safety hazards. Recognizing psychological health within OH&amp;S also supports a culture where workers feel safer reporting concerns, knowing that the law acknowledges these risks as legitimate and actionable.
</a:t>
            </a:r>
          </a:p>
        </p:txBody>
      </p:sp>
      <p:sp>
        <p:nvSpPr>
          <p:cNvPr id="4" name="Slide Number Placeholder 3"/>
          <p:cNvSpPr>
            <a:spLocks noGrp="1"/>
          </p:cNvSpPr>
          <p:nvPr>
            <p:ph type="sldNum" sz="quarter" idx="5"/>
          </p:nvPr>
        </p:nvSpPr>
        <p:spPr/>
        <p:txBody>
          <a:bodyPr/>
          <a:lstStyle/>
          <a:p>
            <a:fld id="{F0FAF2B4-4DA0-44ED-9218-248A2BCBC49D}" type="slidenum">
              <a:t>53</a:t>
            </a:fld>
            <a:endParaRPr lang="en-US"/>
          </a:p>
        </p:txBody>
      </p:sp>
    </p:spTree>
    <p:extLst>
      <p:ext uri="{BB962C8B-B14F-4D97-AF65-F5344CB8AC3E}">
        <p14:creationId xmlns:p14="http://schemas.microsoft.com/office/powerpoint/2010/main" val="423718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FAF2B4-4DA0-44ED-9218-248A2BCBC49D}" type="slidenum">
              <a:t>54</a:t>
            </a:fld>
            <a:endParaRPr lang="en-US"/>
          </a:p>
        </p:txBody>
      </p:sp>
    </p:spTree>
    <p:extLst>
      <p:ext uri="{BB962C8B-B14F-4D97-AF65-F5344CB8AC3E}">
        <p14:creationId xmlns:p14="http://schemas.microsoft.com/office/powerpoint/2010/main" val="2028553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FAF2B4-4DA0-44ED-9218-248A2BCBC49D}" type="slidenum">
              <a:t>55</a:t>
            </a:fld>
            <a:endParaRPr lang="en-US"/>
          </a:p>
        </p:txBody>
      </p:sp>
    </p:spTree>
    <p:extLst>
      <p:ext uri="{BB962C8B-B14F-4D97-AF65-F5344CB8AC3E}">
        <p14:creationId xmlns:p14="http://schemas.microsoft.com/office/powerpoint/2010/main" val="3873910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56</a:t>
            </a:fld>
            <a:endParaRPr lang="en-CA"/>
          </a:p>
        </p:txBody>
      </p:sp>
    </p:spTree>
    <p:extLst>
      <p:ext uri="{BB962C8B-B14F-4D97-AF65-F5344CB8AC3E}">
        <p14:creationId xmlns:p14="http://schemas.microsoft.com/office/powerpoint/2010/main" val="313312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CA"/>
          </a:p>
        </p:txBody>
      </p:sp>
      <p:sp>
        <p:nvSpPr>
          <p:cNvPr id="3" name="Notes Placeholder 2"/>
          <p:cNvSpPr>
            <a:spLocks noGrp="1"/>
          </p:cNvSpPr>
          <p:nvPr>
            <p:ph type="body" idx="1"/>
          </p:nvPr>
        </p:nvSpPr>
        <p:spPr/>
        <p:txBody>
          <a:bodyPr/>
          <a:lstStyle/>
          <a:p>
            <a:r>
              <a:rPr lang="en-US" dirty="0"/>
              <a:t>On the NSTU website there are resources to support those teachers who serve on their site’s JOHSC</a:t>
            </a:r>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58</a:t>
            </a:fld>
            <a:endParaRPr lang="en-CA"/>
          </a:p>
        </p:txBody>
      </p:sp>
    </p:spTree>
    <p:extLst>
      <p:ext uri="{BB962C8B-B14F-4D97-AF65-F5344CB8AC3E}">
        <p14:creationId xmlns:p14="http://schemas.microsoft.com/office/powerpoint/2010/main" val="37745221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233B570-2685-4A4E-BEA2-E5DD3CF85C2B}" type="slidenum">
              <a:rPr lang="en-CA" smtClean="0"/>
              <a:t>59</a:t>
            </a:fld>
            <a:endParaRPr lang="en-CA"/>
          </a:p>
        </p:txBody>
      </p:sp>
    </p:spTree>
    <p:extLst>
      <p:ext uri="{BB962C8B-B14F-4D97-AF65-F5344CB8AC3E}">
        <p14:creationId xmlns:p14="http://schemas.microsoft.com/office/powerpoint/2010/main" val="173719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2F0E49-2EAE-4E73-B518-5975BCF58C85}" type="datetimeFigureOut">
              <a:rPr lang="en-US" smtClean="0"/>
              <a:pPr/>
              <a:t>8/11/2026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7C3E76-E5DF-40A3-8189-90369FFC16E9}" type="slidenum">
              <a:rPr lang="en-CA" smtClean="0"/>
              <a:pPr/>
              <a:t>‹#›</a:t>
            </a:fld>
            <a:endParaRPr lang="en-CA"/>
          </a:p>
        </p:txBody>
      </p:sp>
      <p:cxnSp>
        <p:nvCxnSpPr>
          <p:cNvPr id="8" name="Straight Connector 7"/>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1" name="Picture 10" descr="NSTU logo full colour landscape.eps"/>
          <p:cNvPicPr/>
          <p:nvPr/>
        </p:nvPicPr>
        <p:blipFill>
          <a:blip r:embed="rId2" cstate="print">
            <a:extLst>
              <a:ext uri="{28A0092B-C50C-407E-A947-70E740481C1C}">
                <a14:useLocalDpi xmlns:a14="http://schemas.microsoft.com/office/drawing/2010/main" val="0"/>
              </a:ext>
            </a:extLst>
          </a:blip>
          <a:stretch>
            <a:fillRect/>
          </a:stretch>
        </p:blipFill>
        <p:spPr>
          <a:xfrm>
            <a:off x="374904" y="6181346"/>
            <a:ext cx="1852931" cy="546735"/>
          </a:xfrm>
          <a:prstGeom prst="rect">
            <a:avLst/>
          </a:prstGeom>
        </p:spPr>
      </p:pic>
    </p:spTree>
    <p:extLst>
      <p:ext uri="{BB962C8B-B14F-4D97-AF65-F5344CB8AC3E}">
        <p14:creationId xmlns:p14="http://schemas.microsoft.com/office/powerpoint/2010/main" val="352113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2F0E49-2EAE-4E73-B518-5975BCF58C85}" type="datetimeFigureOut">
              <a:rPr lang="en-US" smtClean="0"/>
              <a:pPr/>
              <a:t>8/11/2026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7C3E76-E5DF-40A3-8189-90369FFC16E9}" type="slidenum">
              <a:rPr lang="en-CA" smtClean="0"/>
              <a:pPr/>
              <a:t>‹#›</a:t>
            </a:fld>
            <a:endParaRPr lang="en-CA"/>
          </a:p>
        </p:txBody>
      </p:sp>
      <p:cxnSp>
        <p:nvCxnSpPr>
          <p:cNvPr id="8" name="Straight Connector 7"/>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9" name="Picture 8"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2680455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2F0E49-2EAE-4E73-B518-5975BCF58C85}" type="datetimeFigureOut">
              <a:rPr lang="en-US" smtClean="0"/>
              <a:pPr/>
              <a:t>8/11/2026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7C3E76-E5DF-40A3-8189-90369FFC16E9}" type="slidenum">
              <a:rPr lang="en-CA" smtClean="0"/>
              <a:pPr/>
              <a:t>‹#›</a:t>
            </a:fld>
            <a:endParaRPr lang="en-CA"/>
          </a:p>
        </p:txBody>
      </p:sp>
      <p:cxnSp>
        <p:nvCxnSpPr>
          <p:cNvPr id="9" name="Straight Connector 8"/>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0" name="Picture 9" descr="NSTU logo full colour landscape.eps"/>
          <p:cNvPicPr/>
          <p:nvPr/>
        </p:nvPicPr>
        <p:blipFill>
          <a:blip r:embed="rId2" cstate="print">
            <a:extLst>
              <a:ext uri="{28A0092B-C50C-407E-A947-70E740481C1C}">
                <a14:useLocalDpi xmlns:a14="http://schemas.microsoft.com/office/drawing/2010/main" val="0"/>
              </a:ext>
            </a:extLst>
          </a:blip>
          <a:stretch>
            <a:fillRect/>
          </a:stretch>
        </p:blipFill>
        <p:spPr>
          <a:xfrm>
            <a:off x="374904" y="6181346"/>
            <a:ext cx="1852931" cy="546735"/>
          </a:xfrm>
          <a:prstGeom prst="rect">
            <a:avLst/>
          </a:prstGeom>
        </p:spPr>
      </p:pic>
    </p:spTree>
    <p:extLst>
      <p:ext uri="{BB962C8B-B14F-4D97-AF65-F5344CB8AC3E}">
        <p14:creationId xmlns:p14="http://schemas.microsoft.com/office/powerpoint/2010/main" val="132859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2F0E49-2EAE-4E73-B518-5975BCF58C85}" type="datetimeFigureOut">
              <a:rPr lang="en-US" smtClean="0"/>
              <a:pPr/>
              <a:t>8/11/2026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17C3E76-E5DF-40A3-8189-90369FFC16E9}" type="slidenum">
              <a:rPr lang="en-CA" smtClean="0"/>
              <a:pPr/>
              <a:t>‹#›</a:t>
            </a:fld>
            <a:endParaRPr lang="en-CA"/>
          </a:p>
        </p:txBody>
      </p:sp>
      <p:cxnSp>
        <p:nvCxnSpPr>
          <p:cNvPr id="9" name="Straight Connector 8"/>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1" name="Picture 10"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3078135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2F0E49-2EAE-4E73-B518-5975BCF58C85}" type="datetimeFigureOut">
              <a:rPr lang="en-US" smtClean="0"/>
              <a:pPr/>
              <a:t>8/11/2026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17C3E76-E5DF-40A3-8189-90369FFC16E9}" type="slidenum">
              <a:rPr lang="en-CA" smtClean="0"/>
              <a:pPr/>
              <a:t>‹#›</a:t>
            </a:fld>
            <a:endParaRPr lang="en-CA"/>
          </a:p>
        </p:txBody>
      </p:sp>
      <p:cxnSp>
        <p:nvCxnSpPr>
          <p:cNvPr id="11" name="Straight Connector 10"/>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2" name="Picture 11"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2161857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2F0E49-2EAE-4E73-B518-5975BCF58C85}" type="datetimeFigureOut">
              <a:rPr lang="en-US" smtClean="0"/>
              <a:pPr/>
              <a:t>8/11/2026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17C3E76-E5DF-40A3-8189-90369FFC16E9}" type="slidenum">
              <a:rPr lang="en-CA" smtClean="0"/>
              <a:pPr/>
              <a:t>‹#›</a:t>
            </a:fld>
            <a:endParaRPr lang="en-CA"/>
          </a:p>
        </p:txBody>
      </p:sp>
      <p:cxnSp>
        <p:nvCxnSpPr>
          <p:cNvPr id="7" name="Straight Connector 6"/>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8" name="Picture 7"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2935109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2F0E49-2EAE-4E73-B518-5975BCF58C85}" type="datetimeFigureOut">
              <a:rPr lang="en-US" smtClean="0"/>
              <a:pPr/>
              <a:t>8/11/2026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17C3E76-E5DF-40A3-8189-90369FFC16E9}" type="slidenum">
              <a:rPr lang="en-CA" smtClean="0"/>
              <a:pPr/>
              <a:t>‹#›</a:t>
            </a:fld>
            <a:endParaRPr lang="en-CA"/>
          </a:p>
        </p:txBody>
      </p:sp>
      <p:cxnSp>
        <p:nvCxnSpPr>
          <p:cNvPr id="6" name="Straight Connector 5"/>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7" name="Picture 6"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914278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02F0E49-2EAE-4E73-B518-5975BCF58C85}" type="datetimeFigureOut">
              <a:rPr lang="en-US" smtClean="0"/>
              <a:pPr/>
              <a:t>8/11/2026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17C3E76-E5DF-40A3-8189-90369FFC16E9}" type="slidenum">
              <a:rPr lang="en-CA" smtClean="0"/>
              <a:pPr/>
              <a:t>‹#›</a:t>
            </a:fld>
            <a:endParaRPr lang="en-CA"/>
          </a:p>
        </p:txBody>
      </p:sp>
      <p:cxnSp>
        <p:nvCxnSpPr>
          <p:cNvPr id="9" name="Straight Connector 8"/>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0" name="Picture 9"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136403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02F0E49-2EAE-4E73-B518-5975BCF58C85}" type="datetimeFigureOut">
              <a:rPr lang="en-US" smtClean="0"/>
              <a:pPr/>
              <a:t>8/11/2026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17C3E76-E5DF-40A3-8189-90369FFC16E9}" type="slidenum">
              <a:rPr lang="en-CA" smtClean="0"/>
              <a:pPr/>
              <a:t>‹#›</a:t>
            </a:fld>
            <a:endParaRPr lang="en-CA"/>
          </a:p>
        </p:txBody>
      </p:sp>
      <p:cxnSp>
        <p:nvCxnSpPr>
          <p:cNvPr id="9" name="Straight Connector 8"/>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0" name="Picture 9"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3405417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2F0E49-2EAE-4E73-B518-5975BCF58C85}" type="datetimeFigureOut">
              <a:rPr lang="en-US" smtClean="0"/>
              <a:pPr/>
              <a:t>8/11/2026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7C3E76-E5DF-40A3-8189-90369FFC16E9}" type="slidenum">
              <a:rPr lang="en-CA" smtClean="0"/>
              <a:pPr/>
              <a:t>‹#›</a:t>
            </a:fld>
            <a:endParaRPr lang="en-CA"/>
          </a:p>
        </p:txBody>
      </p:sp>
      <p:cxnSp>
        <p:nvCxnSpPr>
          <p:cNvPr id="8" name="Straight Connector 7"/>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9" name="Picture 8"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2372713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2F0E49-2EAE-4E73-B518-5975BCF58C85}" type="datetimeFigureOut">
              <a:rPr lang="en-US" smtClean="0"/>
              <a:pPr/>
              <a:t>8/11/2026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17C3E76-E5DF-40A3-8189-90369FFC16E9}" type="slidenum">
              <a:rPr lang="en-CA" smtClean="0"/>
              <a:pPr/>
              <a:t>‹#›</a:t>
            </a:fld>
            <a:endParaRPr lang="en-CA"/>
          </a:p>
        </p:txBody>
      </p:sp>
      <p:cxnSp>
        <p:nvCxnSpPr>
          <p:cNvPr id="8" name="Straight Connector 7"/>
          <p:cNvCxnSpPr/>
          <p:nvPr/>
        </p:nvCxnSpPr>
        <p:spPr>
          <a:xfrm>
            <a:off x="371711"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9" name="Picture 8"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950496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819477"/>
            <a:ext cx="4617720" cy="1197864"/>
          </a:xfrm>
          <a:prstGeom prst="rect">
            <a:avLst/>
          </a:prstGeom>
        </p:spPr>
        <p:txBody>
          <a:bodyPr vert="horz" lIns="91440" tIns="45720" rIns="91440" bIns="45720" rtlCol="0" anchor="t">
            <a:normAutofit/>
          </a:bodyPr>
          <a:lstStyle>
            <a:lvl1pPr>
              <a:defRPr lang="en-US"/>
            </a:lvl1pPr>
          </a:lstStyle>
          <a:p>
            <a:pPr lvl="0"/>
            <a:r>
              <a:rPr lang="en-US"/>
              <a:t>Click to edit Master title style</a:t>
            </a:r>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950976" y="2148840"/>
            <a:ext cx="3877056" cy="3877056"/>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2">
              <a:alphaModFix amt="70000"/>
            </a:blip>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843016" y="950976"/>
            <a:ext cx="5586984" cy="5330952"/>
          </a:xfrm>
          <a:prstGeom prst="rect">
            <a:avLst/>
          </a:prstGeo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defRPr>
            </a:lvl1pPr>
          </a:lstStyle>
          <a:p>
            <a:pPr algn="ctr"/>
            <a:fld id="{CC057153-B650-4DEB-B370-79DDCFDCE934}" type="slidenum">
              <a:rPr lang="en-US" smtClean="0"/>
              <a:pPr algn="ctr"/>
              <a:t>‹#›</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defRPr>
            </a:lvl1pPr>
          </a:lstStyle>
          <a:p>
            <a:fld id="{2B28EC1B-3599-4C48-8426-5041F8BC5E8B}" type="datetime4">
              <a:rPr lang="en-US" smtClean="0"/>
              <a:t>August 11, 2026</a:t>
            </a:fld>
            <a:endParaRPr lang="en-US"/>
          </a:p>
        </p:txBody>
      </p:sp>
    </p:spTree>
    <p:extLst>
      <p:ext uri="{BB962C8B-B14F-4D97-AF65-F5344CB8AC3E}">
        <p14:creationId xmlns:p14="http://schemas.microsoft.com/office/powerpoint/2010/main" val="3421043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02F0E49-2EAE-4E73-B518-5975BCF58C85}" type="datetimeFigureOut">
              <a:rPr lang="en-US" smtClean="0"/>
              <a:pPr/>
              <a:t>8/11/2026</a:t>
            </a:fld>
            <a:endParaRPr lang="en-CA"/>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17C3E76-E5DF-40A3-8189-90369FFC16E9}" type="slidenum">
              <a:rPr lang="en-CA" smtClean="0"/>
              <a:pPr/>
              <a:t>‹#›</a:t>
            </a:fld>
            <a:endParaRPr lang="en-CA"/>
          </a:p>
        </p:txBody>
      </p:sp>
    </p:spTree>
    <p:extLst>
      <p:ext uri="{BB962C8B-B14F-4D97-AF65-F5344CB8AC3E}">
        <p14:creationId xmlns:p14="http://schemas.microsoft.com/office/powerpoint/2010/main" val="3269150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3" Type="http://schemas.openxmlformats.org/officeDocument/2006/relationships/hyperlink" Target="https://www.mentimeter.com/app/dashboard"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4228FC-F2D8-0468-D615-A145E04C55EF}"/>
              </a:ext>
            </a:extLst>
          </p:cNvPr>
          <p:cNvSpPr txBox="1"/>
          <p:nvPr/>
        </p:nvSpPr>
        <p:spPr>
          <a:xfrm>
            <a:off x="-2112912" y="4005064"/>
            <a:ext cx="8352928" cy="1569660"/>
          </a:xfrm>
          <a:prstGeom prst="rect">
            <a:avLst/>
          </a:prstGeom>
          <a:noFill/>
        </p:spPr>
        <p:txBody>
          <a:bodyPr wrap="square" rtlCol="0">
            <a:spAutoFit/>
          </a:bodyPr>
          <a:lstStyle/>
          <a:p>
            <a:pPr algn="r"/>
            <a:r>
              <a:rPr lang="en-US" sz="3200" kern="100" dirty="0">
                <a:solidFill>
                  <a:srgbClr val="501549"/>
                </a:solidFill>
                <a:effectLst/>
                <a:latin typeface="Segoe UI" panose="020B0502040204020203" pitchFamily="34" charset="0"/>
                <a:ea typeface="Aptos" panose="020B0004020202020204" pitchFamily="34" charset="0"/>
                <a:cs typeface="Times New Roman" panose="02020603050405020304" pitchFamily="18" charset="0"/>
              </a:rPr>
              <a:t>Concurrent Session 3</a:t>
            </a:r>
          </a:p>
          <a:p>
            <a:pPr algn="r"/>
            <a:r>
              <a:rPr lang="en-US" sz="3200" kern="100" dirty="0">
                <a:solidFill>
                  <a:srgbClr val="501549"/>
                </a:solidFill>
                <a:effectLst/>
                <a:latin typeface="Segoe UI" panose="020B0502040204020203" pitchFamily="34" charset="0"/>
                <a:ea typeface="Aptos" panose="020B0004020202020204" pitchFamily="34" charset="0"/>
                <a:cs typeface="Times New Roman" panose="02020603050405020304" pitchFamily="18" charset="0"/>
              </a:rPr>
              <a:t>Thursday, August 13, 2026 </a:t>
            </a:r>
          </a:p>
          <a:p>
            <a:pPr algn="r"/>
            <a:r>
              <a:rPr lang="en-US" sz="3200" kern="100" dirty="0">
                <a:solidFill>
                  <a:srgbClr val="501549"/>
                </a:solidFill>
                <a:effectLst/>
                <a:latin typeface="Segoe UI" panose="020B0502040204020203" pitchFamily="34" charset="0"/>
                <a:ea typeface="Aptos" panose="020B0004020202020204" pitchFamily="34" charset="0"/>
                <a:cs typeface="Times New Roman" panose="02020603050405020304" pitchFamily="18" charset="0"/>
              </a:rPr>
              <a:t>1:00 - 2:10 pm</a:t>
            </a:r>
            <a:endParaRPr lang="en-CA" sz="3200" dirty="0"/>
          </a:p>
        </p:txBody>
      </p:sp>
      <p:pic>
        <p:nvPicPr>
          <p:cNvPr id="4" name="Picture 3">
            <a:extLst>
              <a:ext uri="{FF2B5EF4-FFF2-40B4-BE49-F238E27FC236}">
                <a16:creationId xmlns:a16="http://schemas.microsoft.com/office/drawing/2014/main" id="{1184E31A-548A-CD34-A154-74295A10E136}"/>
              </a:ext>
            </a:extLst>
          </p:cNvPr>
          <p:cNvPicPr>
            <a:picLocks noChangeAspect="1"/>
          </p:cNvPicPr>
          <p:nvPr/>
        </p:nvPicPr>
        <p:blipFill>
          <a:blip r:embed="rId3"/>
          <a:stretch>
            <a:fillRect/>
          </a:stretch>
        </p:blipFill>
        <p:spPr>
          <a:xfrm>
            <a:off x="3503712" y="823511"/>
            <a:ext cx="4747671" cy="2461473"/>
          </a:xfrm>
          <a:prstGeom prst="rect">
            <a:avLst/>
          </a:prstGeom>
        </p:spPr>
      </p:pic>
      <p:pic>
        <p:nvPicPr>
          <p:cNvPr id="7" name="Picture 6">
            <a:extLst>
              <a:ext uri="{FF2B5EF4-FFF2-40B4-BE49-F238E27FC236}">
                <a16:creationId xmlns:a16="http://schemas.microsoft.com/office/drawing/2014/main" id="{A016425E-534A-B37F-90D3-84EE1F19D182}"/>
              </a:ext>
            </a:extLst>
          </p:cNvPr>
          <p:cNvPicPr>
            <a:picLocks noChangeAspect="1"/>
          </p:cNvPicPr>
          <p:nvPr/>
        </p:nvPicPr>
        <p:blipFill>
          <a:blip r:embed="rId4"/>
          <a:stretch>
            <a:fillRect/>
          </a:stretch>
        </p:blipFill>
        <p:spPr>
          <a:xfrm>
            <a:off x="7536160" y="3898180"/>
            <a:ext cx="3461457" cy="1676544"/>
          </a:xfrm>
          <a:prstGeom prst="rect">
            <a:avLst/>
          </a:prstGeom>
        </p:spPr>
      </p:pic>
    </p:spTree>
    <p:extLst>
      <p:ext uri="{BB962C8B-B14F-4D97-AF65-F5344CB8AC3E}">
        <p14:creationId xmlns:p14="http://schemas.microsoft.com/office/powerpoint/2010/main" val="1751027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80BA-62F5-5AA4-A49D-420BFDA8516C}"/>
              </a:ext>
            </a:extLst>
          </p:cNvPr>
          <p:cNvSpPr>
            <a:spLocks noGrp="1"/>
          </p:cNvSpPr>
          <p:nvPr>
            <p:ph type="title"/>
          </p:nvPr>
        </p:nvSpPr>
        <p:spPr>
          <a:xfrm>
            <a:off x="4618856" y="2564904"/>
            <a:ext cx="2952328" cy="1143000"/>
          </a:xfrm>
        </p:spPr>
        <p:txBody>
          <a:bodyPr>
            <a:noAutofit/>
          </a:bodyPr>
          <a:lstStyle/>
          <a:p>
            <a:r>
              <a:rPr lang="en-CA" sz="4000" dirty="0">
                <a:latin typeface="Segoe UI Semilight" panose="020B0402040204020203" pitchFamily="34" charset="0"/>
                <a:cs typeface="Segoe UI Semilight" panose="020B0402040204020203" pitchFamily="34" charset="0"/>
              </a:rPr>
              <a:t>Today’s Facilitators</a:t>
            </a:r>
          </a:p>
        </p:txBody>
      </p:sp>
      <p:grpSp>
        <p:nvGrpSpPr>
          <p:cNvPr id="13" name="Group 12">
            <a:extLst>
              <a:ext uri="{FF2B5EF4-FFF2-40B4-BE49-F238E27FC236}">
                <a16:creationId xmlns:a16="http://schemas.microsoft.com/office/drawing/2014/main" id="{434E519A-C3E7-1CA0-1761-08DE97B1CF8F}"/>
              </a:ext>
            </a:extLst>
          </p:cNvPr>
          <p:cNvGrpSpPr/>
          <p:nvPr/>
        </p:nvGrpSpPr>
        <p:grpSpPr>
          <a:xfrm>
            <a:off x="7968208" y="332656"/>
            <a:ext cx="2592288" cy="5544615"/>
            <a:chOff x="8040216" y="476672"/>
            <a:chExt cx="2592288" cy="5544615"/>
          </a:xfrm>
        </p:grpSpPr>
        <p:grpSp>
          <p:nvGrpSpPr>
            <p:cNvPr id="8" name="Group 7">
              <a:extLst>
                <a:ext uri="{FF2B5EF4-FFF2-40B4-BE49-F238E27FC236}">
                  <a16:creationId xmlns:a16="http://schemas.microsoft.com/office/drawing/2014/main" id="{6FF93AB7-8A62-7BC5-0CB4-881B0271A58C}"/>
                </a:ext>
              </a:extLst>
            </p:cNvPr>
            <p:cNvGrpSpPr/>
            <p:nvPr/>
          </p:nvGrpSpPr>
          <p:grpSpPr>
            <a:xfrm>
              <a:off x="8040216" y="476672"/>
              <a:ext cx="2592288" cy="5544615"/>
              <a:chOff x="0" y="0"/>
              <a:chExt cx="1828800" cy="4732021"/>
            </a:xfrm>
          </p:grpSpPr>
          <p:sp>
            <p:nvSpPr>
              <p:cNvPr id="9" name="Rectangle 8">
                <a:extLst>
                  <a:ext uri="{FF2B5EF4-FFF2-40B4-BE49-F238E27FC236}">
                    <a16:creationId xmlns:a16="http://schemas.microsoft.com/office/drawing/2014/main" id="{6C65BCE1-5A2A-9D65-AA49-03D6C7C5EEA8}"/>
                  </a:ext>
                </a:extLst>
              </p:cNvPr>
              <p:cNvSpPr/>
              <p:nvPr/>
            </p:nvSpPr>
            <p:spPr>
              <a:xfrm>
                <a:off x="0" y="0"/>
                <a:ext cx="1828800" cy="228600"/>
              </a:xfrm>
              <a:prstGeom prst="rect">
                <a:avLst/>
              </a:prstGeom>
              <a:solidFill>
                <a:schemeClr val="tx1">
                  <a:lumMod val="75000"/>
                </a:schemeClr>
              </a:solidFill>
              <a:ln w="19050" cap="flat" cmpd="sng" algn="ctr">
                <a:solidFill>
                  <a:srgbClr val="156082"/>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dirty="0">
                  <a:ln>
                    <a:noFill/>
                  </a:ln>
                  <a:solidFill>
                    <a:sysClr val="window" lastClr="FFFFFF"/>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15C3E6BE-C858-3CBC-0BB4-EC00BC3585D1}"/>
                  </a:ext>
                </a:extLst>
              </p:cNvPr>
              <p:cNvSpPr/>
              <p:nvPr/>
            </p:nvSpPr>
            <p:spPr>
              <a:xfrm>
                <a:off x="0" y="758871"/>
                <a:ext cx="1828800" cy="3973150"/>
              </a:xfrm>
              <a:prstGeom prst="rect">
                <a:avLst/>
              </a:prstGeom>
              <a:solidFill>
                <a:schemeClr val="tx1">
                  <a:lumMod val="75000"/>
                </a:schemeClr>
              </a:solidFill>
              <a:ln w="19050" cap="flat" cmpd="sng" algn="ctr">
                <a:solidFill>
                  <a:srgbClr val="156082"/>
                </a:solidFill>
                <a:prstDash val="solid"/>
                <a:miter lim="800000"/>
              </a:ln>
              <a:effectLst/>
            </p:spPr>
            <p:txBody>
              <a:bodyPr rot="0" spcFirstLastPara="0" vert="horz" wrap="square" lIns="91440" tIns="182880" rIns="109728" bIns="22860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p>
              <a:p>
                <a:pPr marL="0" marR="0" lvl="0" indent="0" defTabSz="914400" eaLnBrk="1" fontAlgn="auto" latinLnBrk="0" hangingPunct="1">
                  <a:lnSpc>
                    <a:spcPct val="115000"/>
                  </a:lnSpc>
                  <a:spcBef>
                    <a:spcPts val="0"/>
                  </a:spcBef>
                  <a:spcAft>
                    <a:spcPts val="800"/>
                  </a:spcAft>
                  <a:buClrTx/>
                  <a:buSzTx/>
                  <a:buFontTx/>
                  <a:buNone/>
                  <a:tabLst/>
                  <a:defRPr/>
                </a:pPr>
                <a:endParaRPr lang="en-CA" sz="1200" i="1" kern="100" dirty="0">
                  <a:solidFill>
                    <a:srgbClr val="FFFFFF"/>
                  </a:solidFill>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800"/>
                  </a:spcAft>
                  <a:buClrTx/>
                  <a:buSzTx/>
                  <a:buFontTx/>
                  <a:buNone/>
                  <a:tabLst/>
                  <a:defRPr/>
                </a:pPr>
                <a:endPar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800"/>
                  </a:spcAft>
                  <a:buClrTx/>
                  <a:buSzTx/>
                  <a:buFontTx/>
                  <a:buNone/>
                  <a:tabLst/>
                  <a:defRPr/>
                </a:pPr>
                <a:r>
                  <a:rPr kumimoji="0" lang="en-CA"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Executive Staff Officer</a:t>
                </a:r>
                <a:endParaRPr kumimoji="0" lang="en-CA"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800"/>
                  </a:spcAft>
                  <a:buClrTx/>
                  <a:buSzTx/>
                  <a:buFontTx/>
                  <a:buNone/>
                  <a:tabLst/>
                  <a:defRPr/>
                </a:pPr>
                <a:r>
                  <a:rPr kumimoji="0" lang="en-CA"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Member Services</a:t>
                </a:r>
                <a:endParaRPr kumimoji="0" lang="en-CA"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800"/>
                  </a:spcAft>
                  <a:buClrTx/>
                  <a:buSzTx/>
                  <a:buFontTx/>
                  <a:buNone/>
                  <a:tabLst/>
                  <a:defRPr/>
                </a:pPr>
                <a:r>
                  <a:rPr kumimoji="0" lang="en-CA" b="0" i="0"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tmacleod@staff.nstu.ca</a:t>
                </a:r>
                <a:endParaRPr kumimoji="0" lang="en-CA"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0"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p:txBody>
          </p:sp>
          <p:sp>
            <p:nvSpPr>
              <p:cNvPr id="11" name="Text Box 204">
                <a:extLst>
                  <a:ext uri="{FF2B5EF4-FFF2-40B4-BE49-F238E27FC236}">
                    <a16:creationId xmlns:a16="http://schemas.microsoft.com/office/drawing/2014/main" id="{47FBEB6E-F495-F62E-5006-92806032CC05}"/>
                  </a:ext>
                </a:extLst>
              </p:cNvPr>
              <p:cNvSpPr txBox="1"/>
              <p:nvPr/>
            </p:nvSpPr>
            <p:spPr>
              <a:xfrm>
                <a:off x="0" y="231820"/>
                <a:ext cx="1828800" cy="527050"/>
              </a:xfrm>
              <a:prstGeom prst="rect">
                <a:avLst/>
              </a:prstGeom>
              <a:solidFill>
                <a:sysClr val="window" lastClr="FFFFFF"/>
              </a:solidFill>
              <a:ln w="6350">
                <a:solidFill>
                  <a:srgbClr val="156082"/>
                </a:solidFill>
              </a:ln>
              <a:effectLst/>
            </p:spPr>
            <p:txBody>
              <a:bodyPr rot="0" spcFirstLastPara="0" vert="horz" wrap="square" lIns="91440" tIns="91440" rIns="91440" bIns="9144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all" spc="0" normalizeH="0" baseline="0" noProof="0" dirty="0">
                    <a:ln>
                      <a:noFill/>
                    </a:ln>
                    <a:solidFill>
                      <a:schemeClr val="tx1">
                        <a:lumMod val="50000"/>
                      </a:schemeClr>
                    </a:solidFill>
                    <a:effectLst/>
                    <a:uLnTx/>
                    <a:uFillTx/>
                    <a:latin typeface="Segoe UI Light" panose="020B0502040204020203" pitchFamily="34" charset="0"/>
                    <a:ea typeface="Times New Roman" panose="02020603050405020304" pitchFamily="18" charset="0"/>
                    <a:cs typeface="Times New Roman" panose="02020603050405020304" pitchFamily="18" charset="0"/>
                  </a:rPr>
                  <a:t>Tim MacLeod</a:t>
                </a:r>
                <a:endParaRPr kumimoji="0" lang="en-CA" sz="1100" b="0" i="0" u="none" strike="noStrike" kern="0" cap="none" spc="0" normalizeH="0" baseline="0" noProof="0" dirty="0">
                  <a:ln>
                    <a:noFill/>
                  </a:ln>
                  <a:solidFill>
                    <a:schemeClr val="tx1">
                      <a:lumMod val="50000"/>
                    </a:schemeClr>
                  </a:solidFill>
                  <a:effectLst/>
                  <a:uLnTx/>
                  <a:uFillTx/>
                  <a:latin typeface="Aptos" panose="02110004020202020204"/>
                  <a:ea typeface="Times New Roman" panose="02020603050405020304" pitchFamily="18" charset="0"/>
                  <a:cs typeface="Times New Roman" panose="02020603050405020304" pitchFamily="18" charset="0"/>
                </a:endParaRPr>
              </a:p>
            </p:txBody>
          </p:sp>
        </p:grpSp>
        <p:pic>
          <p:nvPicPr>
            <p:cNvPr id="12" name="Picture 11">
              <a:extLst>
                <a:ext uri="{FF2B5EF4-FFF2-40B4-BE49-F238E27FC236}">
                  <a16:creationId xmlns:a16="http://schemas.microsoft.com/office/drawing/2014/main" id="{8A214FEA-CDD6-650D-8B32-78877DBC563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6000"/>
                      </a14:imgEffect>
                      <a14:imgEffect>
                        <a14:brightnessContrast bright="20000"/>
                      </a14:imgEffect>
                    </a14:imgLayer>
                  </a14:imgProps>
                </a:ext>
              </a:extLst>
            </a:blip>
            <a:stretch>
              <a:fillRect/>
            </a:stretch>
          </p:blipFill>
          <p:spPr>
            <a:xfrm>
              <a:off x="8328248" y="1628800"/>
              <a:ext cx="1983945" cy="27776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grpSp>
        <p:nvGrpSpPr>
          <p:cNvPr id="16" name="Group 15">
            <a:extLst>
              <a:ext uri="{FF2B5EF4-FFF2-40B4-BE49-F238E27FC236}">
                <a16:creationId xmlns:a16="http://schemas.microsoft.com/office/drawing/2014/main" id="{83ACE9B3-A75E-E0AB-DA25-5AF0E3A9E432}"/>
              </a:ext>
            </a:extLst>
          </p:cNvPr>
          <p:cNvGrpSpPr/>
          <p:nvPr/>
        </p:nvGrpSpPr>
        <p:grpSpPr>
          <a:xfrm>
            <a:off x="1629544" y="332656"/>
            <a:ext cx="2592288" cy="5544615"/>
            <a:chOff x="0" y="0"/>
            <a:chExt cx="1828800" cy="4732021"/>
          </a:xfrm>
        </p:grpSpPr>
        <p:sp>
          <p:nvSpPr>
            <p:cNvPr id="18" name="Rectangle 17">
              <a:extLst>
                <a:ext uri="{FF2B5EF4-FFF2-40B4-BE49-F238E27FC236}">
                  <a16:creationId xmlns:a16="http://schemas.microsoft.com/office/drawing/2014/main" id="{78F82F27-6CDB-3F54-C56F-8FDE304C3F3C}"/>
                </a:ext>
              </a:extLst>
            </p:cNvPr>
            <p:cNvSpPr/>
            <p:nvPr/>
          </p:nvSpPr>
          <p:spPr>
            <a:xfrm>
              <a:off x="0" y="0"/>
              <a:ext cx="1828800" cy="228600"/>
            </a:xfrm>
            <a:prstGeom prst="rect">
              <a:avLst/>
            </a:prstGeom>
            <a:solidFill>
              <a:schemeClr val="tx1">
                <a:lumMod val="75000"/>
              </a:schemeClr>
            </a:solidFill>
            <a:ln w="19050" cap="flat" cmpd="sng" algn="ctr">
              <a:solidFill>
                <a:srgbClr val="156082"/>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dirty="0">
                <a:ln>
                  <a:noFill/>
                </a:ln>
                <a:solidFill>
                  <a:sysClr val="window" lastClr="FFFFFF"/>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4321B26F-B3CC-7488-DF27-A519C606041D}"/>
                </a:ext>
              </a:extLst>
            </p:cNvPr>
            <p:cNvSpPr/>
            <p:nvPr/>
          </p:nvSpPr>
          <p:spPr>
            <a:xfrm>
              <a:off x="0" y="758871"/>
              <a:ext cx="1828800" cy="3973150"/>
            </a:xfrm>
            <a:prstGeom prst="rect">
              <a:avLst/>
            </a:prstGeom>
            <a:solidFill>
              <a:schemeClr val="tx1">
                <a:lumMod val="75000"/>
              </a:schemeClr>
            </a:solidFill>
            <a:ln w="19050" cap="flat" cmpd="sng" algn="ctr">
              <a:solidFill>
                <a:srgbClr val="156082"/>
              </a:solidFill>
              <a:prstDash val="solid"/>
              <a:miter lim="800000"/>
            </a:ln>
            <a:effectLst/>
          </p:spPr>
          <p:txBody>
            <a:bodyPr rot="0" spcFirstLastPara="0" vert="horz" wrap="square" lIns="91440" tIns="182880" rIns="109728" bIns="22860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p>
            <a:p>
              <a:pPr marL="0" marR="0" lvl="0" indent="0" defTabSz="914400" eaLnBrk="1" fontAlgn="auto" latinLnBrk="0" hangingPunct="1">
                <a:lnSpc>
                  <a:spcPct val="115000"/>
                </a:lnSpc>
                <a:spcBef>
                  <a:spcPts val="0"/>
                </a:spcBef>
                <a:spcAft>
                  <a:spcPts val="800"/>
                </a:spcAft>
                <a:buClrTx/>
                <a:buSzTx/>
                <a:buFontTx/>
                <a:buNone/>
                <a:tabLst/>
                <a:defRPr/>
              </a:pPr>
              <a:endParaRPr lang="en-CA" sz="1200" i="1" kern="100" dirty="0">
                <a:solidFill>
                  <a:srgbClr val="FFFFFF"/>
                </a:solidFill>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800"/>
                </a:spcAft>
                <a:buClrTx/>
                <a:buSzTx/>
                <a:buFontTx/>
                <a:buNone/>
                <a:tabLst/>
                <a:defRPr/>
              </a:pPr>
              <a:endParaRPr kumimoji="0" lang="en-CA" sz="1200"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800"/>
                </a:spcAft>
                <a:buClrTx/>
                <a:buSzTx/>
                <a:buFontTx/>
                <a:buNone/>
                <a:tabLst/>
                <a:defRPr/>
              </a:pPr>
              <a:r>
                <a:rPr kumimoji="0" lang="en-CA" b="0" i="1"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In-house Legal Counsel</a:t>
              </a:r>
              <a:endParaRPr kumimoji="0" lang="en-CA"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800"/>
                </a:spcAft>
                <a:buClrTx/>
                <a:buSzTx/>
                <a:buFontTx/>
                <a:buNone/>
                <a:tabLst/>
                <a:defRPr/>
              </a:pPr>
              <a:r>
                <a:rPr lang="en-CA" kern="100" dirty="0">
                  <a:solidFill>
                    <a:srgbClr val="FFFFFF"/>
                  </a:solidFill>
                  <a:latin typeface="Segoe UI" panose="020B0502040204020203" pitchFamily="34" charset="0"/>
                  <a:ea typeface="Aptos" panose="020B0004020202020204" pitchFamily="34" charset="0"/>
                  <a:cs typeface="Times New Roman" panose="02020603050405020304" pitchFamily="18" charset="0"/>
                </a:rPr>
                <a:t>lkutcher</a:t>
              </a:r>
              <a:r>
                <a:rPr kumimoji="0" lang="en-CA" b="0" i="0"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@staff.nstu.ca</a:t>
              </a:r>
              <a:endParaRPr kumimoji="0" lang="en-CA"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a:p>
              <a:pPr marL="0" marR="0" lvl="0" indent="0" defTabSz="914400" eaLnBrk="1" fontAlgn="auto" latinLnBrk="0" hangingPunct="1">
                <a:lnSpc>
                  <a:spcPct val="115000"/>
                </a:lnSpc>
                <a:spcBef>
                  <a:spcPts val="0"/>
                </a:spcBef>
                <a:spcAft>
                  <a:spcPts val="800"/>
                </a:spcAft>
                <a:buClrTx/>
                <a:buSzTx/>
                <a:buFontTx/>
                <a:buNone/>
                <a:tabLst/>
                <a:defRPr/>
              </a:pPr>
              <a:r>
                <a:rPr kumimoji="0" lang="en-CA" sz="1200" b="0" i="0" u="none" strike="noStrike" kern="100" cap="none" spc="0" normalizeH="0" baseline="0" noProof="0" dirty="0">
                  <a:ln>
                    <a:noFill/>
                  </a:ln>
                  <a:solidFill>
                    <a:srgbClr val="FFFFFF"/>
                  </a:solidFill>
                  <a:effectLst/>
                  <a:uLnTx/>
                  <a:uFillTx/>
                  <a:latin typeface="Segoe UI" panose="020B0502040204020203" pitchFamily="34" charset="0"/>
                  <a:ea typeface="Aptos" panose="020B0004020202020204" pitchFamily="34" charset="0"/>
                  <a:cs typeface="Times New Roman" panose="02020603050405020304" pitchFamily="18" charset="0"/>
                </a:rPr>
                <a:t> </a:t>
              </a:r>
              <a:endParaRPr kumimoji="0" lang="en-CA" sz="1200" b="0" i="0" u="none" strike="noStrike" kern="100" cap="none" spc="0" normalizeH="0" baseline="0" noProof="0" dirty="0">
                <a:ln>
                  <a:noFill/>
                </a:ln>
                <a:solidFill>
                  <a:srgbClr val="215E99"/>
                </a:solidFill>
                <a:effectLst/>
                <a:uLnTx/>
                <a:uFillTx/>
                <a:latin typeface="Segoe UI" panose="020B0502040204020203" pitchFamily="34" charset="0"/>
                <a:ea typeface="Aptos" panose="020B0004020202020204" pitchFamily="34" charset="0"/>
                <a:cs typeface="Times New Roman" panose="02020603050405020304" pitchFamily="18" charset="0"/>
              </a:endParaRPr>
            </a:p>
          </p:txBody>
        </p:sp>
        <p:sp>
          <p:nvSpPr>
            <p:cNvPr id="20" name="Text Box 204">
              <a:extLst>
                <a:ext uri="{FF2B5EF4-FFF2-40B4-BE49-F238E27FC236}">
                  <a16:creationId xmlns:a16="http://schemas.microsoft.com/office/drawing/2014/main" id="{508BD6C0-6E53-1FC2-8BA3-CA35B7EAAD12}"/>
                </a:ext>
              </a:extLst>
            </p:cNvPr>
            <p:cNvSpPr txBox="1"/>
            <p:nvPr/>
          </p:nvSpPr>
          <p:spPr>
            <a:xfrm>
              <a:off x="0" y="231820"/>
              <a:ext cx="1828800" cy="527050"/>
            </a:xfrm>
            <a:prstGeom prst="rect">
              <a:avLst/>
            </a:prstGeom>
            <a:solidFill>
              <a:sysClr val="window" lastClr="FFFFFF"/>
            </a:solidFill>
            <a:ln w="6350">
              <a:solidFill>
                <a:srgbClr val="156082"/>
              </a:solidFill>
            </a:ln>
            <a:effectLst/>
          </p:spPr>
          <p:txBody>
            <a:bodyPr rot="0" spcFirstLastPara="0" vert="horz" wrap="square" lIns="91440" tIns="91440" rIns="91440" bIns="9144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all" spc="0" normalizeH="0" baseline="0" noProof="0" dirty="0">
                  <a:ln>
                    <a:noFill/>
                  </a:ln>
                  <a:solidFill>
                    <a:schemeClr val="tx1">
                      <a:lumMod val="50000"/>
                    </a:schemeClr>
                  </a:solidFill>
                  <a:effectLst/>
                  <a:uLnTx/>
                  <a:uFillTx/>
                  <a:latin typeface="Segoe UI Light" panose="020B0502040204020203" pitchFamily="34" charset="0"/>
                  <a:ea typeface="Times New Roman" panose="02020603050405020304" pitchFamily="18" charset="0"/>
                  <a:cs typeface="Times New Roman" panose="02020603050405020304" pitchFamily="18" charset="0"/>
                </a:rPr>
                <a:t>Leah kutcher</a:t>
              </a:r>
              <a:endParaRPr kumimoji="0" lang="en-CA" sz="1100" b="0" i="0" u="none" strike="noStrike" kern="0" cap="none" spc="0" normalizeH="0" baseline="0" noProof="0" dirty="0">
                <a:ln>
                  <a:noFill/>
                </a:ln>
                <a:solidFill>
                  <a:schemeClr val="tx1">
                    <a:lumMod val="50000"/>
                  </a:schemeClr>
                </a:solidFill>
                <a:effectLst/>
                <a:uLnTx/>
                <a:uFillTx/>
                <a:latin typeface="Aptos" panose="02110004020202020204"/>
                <a:ea typeface="Times New Roman" panose="02020603050405020304" pitchFamily="18" charset="0"/>
                <a:cs typeface="Times New Roman" panose="02020603050405020304" pitchFamily="18" charset="0"/>
              </a:endParaRPr>
            </a:p>
          </p:txBody>
        </p:sp>
      </p:grpSp>
      <p:pic>
        <p:nvPicPr>
          <p:cNvPr id="22" name="Picture 21">
            <a:extLst>
              <a:ext uri="{FF2B5EF4-FFF2-40B4-BE49-F238E27FC236}">
                <a16:creationId xmlns:a16="http://schemas.microsoft.com/office/drawing/2014/main" id="{EF211215-EE86-55EB-1B06-9A68D8439316}"/>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colorTemperature colorTemp="4700"/>
                    </a14:imgEffect>
                    <a14:imgEffect>
                      <a14:brightnessContrast bright="18000"/>
                    </a14:imgEffect>
                  </a14:imgLayer>
                </a14:imgProps>
              </a:ext>
            </a:extLst>
          </a:blip>
          <a:stretch>
            <a:fillRect/>
          </a:stretch>
        </p:blipFill>
        <p:spPr>
          <a:xfrm>
            <a:off x="1933715" y="1484784"/>
            <a:ext cx="1983945" cy="28300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165841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endParaRPr lang="en-CA" dirty="0"/>
          </a:p>
        </p:txBody>
      </p:sp>
      <p:sp>
        <p:nvSpPr>
          <p:cNvPr id="3" name="Content Placeholder 2"/>
          <p:cNvSpPr>
            <a:spLocks noGrp="1"/>
          </p:cNvSpPr>
          <p:nvPr>
            <p:ph idx="1"/>
          </p:nvPr>
        </p:nvSpPr>
        <p:spPr/>
        <p:txBody>
          <a:bodyPr>
            <a:normAutofit/>
          </a:bodyPr>
          <a:lstStyle/>
          <a:p>
            <a:r>
              <a:rPr lang="en-US" dirty="0">
                <a:latin typeface="Segoe UI" panose="020B0502040204020203" pitchFamily="34" charset="0"/>
                <a:cs typeface="Segoe UI" panose="020B0502040204020203" pitchFamily="34" charset="0"/>
              </a:rPr>
              <a:t>This is a summary of information provided solely for the purpose of explaining features of </a:t>
            </a:r>
            <a:r>
              <a:rPr lang="en-CA" dirty="0">
                <a:latin typeface="Segoe UI" panose="020B0502040204020203" pitchFamily="34" charset="0"/>
                <a:cs typeface="Segoe UI" panose="020B0502040204020203" pitchFamily="34" charset="0"/>
              </a:rPr>
              <a:t>occupational health and safety.  The most up-to-date information with respect to the Occupational Health and Safety Act and Regulations can be accessed through the Department of Labour and Advanced </a:t>
            </a:r>
            <a:r>
              <a:rPr lang="en-CA" dirty="0">
                <a:solidFill>
                  <a:srgbClr val="244BA5"/>
                </a:solidFill>
                <a:latin typeface="Segoe UI" panose="020B0502040204020203" pitchFamily="34" charset="0"/>
                <a:cs typeface="Segoe UI" panose="020B0502040204020203" pitchFamily="34" charset="0"/>
              </a:rPr>
              <a:t>Education</a:t>
            </a:r>
          </a:p>
          <a:p>
            <a:endParaRPr lang="en-CA" dirty="0">
              <a:latin typeface="Segoe UI" panose="020B0502040204020203" pitchFamily="34" charset="0"/>
              <a:cs typeface="Segoe UI" panose="020B0502040204020203" pitchFamily="34" charset="0"/>
            </a:endParaRPr>
          </a:p>
          <a:p>
            <a:pPr marL="0" indent="0" algn="ctr">
              <a:buNone/>
            </a:pPr>
            <a:r>
              <a:rPr lang="en-CA" sz="2800" b="1" dirty="0">
                <a:latin typeface="Segoe UI" panose="020B0502040204020203" pitchFamily="34" charset="0"/>
                <a:cs typeface="Segoe UI" panose="020B0502040204020203" pitchFamily="34" charset="0"/>
              </a:rPr>
              <a:t>https://novascotia.ca/lae/healthandsafety/</a:t>
            </a:r>
          </a:p>
          <a:p>
            <a:pPr marL="0" indent="0">
              <a:buNone/>
            </a:pPr>
            <a:endParaRPr lang="en-CA"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This presentation is not complete without commentary.</a:t>
            </a:r>
            <a:endParaRPr lang="en-CA"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985045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7F727-B5BD-0BEC-99AC-A60C1C73DC81}"/>
              </a:ext>
            </a:extLst>
          </p:cNvPr>
          <p:cNvSpPr>
            <a:spLocks noGrp="1"/>
          </p:cNvSpPr>
          <p:nvPr>
            <p:ph type="title"/>
          </p:nvPr>
        </p:nvSpPr>
        <p:spPr>
          <a:xfrm>
            <a:off x="609600" y="274638"/>
            <a:ext cx="10972800" cy="1143000"/>
          </a:xfrm>
        </p:spPr>
        <p:txBody>
          <a:bodyPr anchor="ctr">
            <a:normAutofit/>
          </a:bodyPr>
          <a:lstStyle/>
          <a:p>
            <a:r>
              <a:rPr lang="en-US" sz="3600" dirty="0">
                <a:latin typeface="Segoe UI Semibold" panose="020B0702040204020203" pitchFamily="34" charset="0"/>
                <a:cs typeface="Segoe UI Semibold" panose="020B0702040204020203" pitchFamily="34" charset="0"/>
              </a:rPr>
              <a:t>Occupational Health &amp; Safety </a:t>
            </a:r>
            <a:endParaRPr lang="en-CA" sz="3600" dirty="0">
              <a:latin typeface="Segoe UI Semibold" panose="020B0702040204020203" pitchFamily="34" charset="0"/>
              <a:cs typeface="Segoe UI Semibold" panose="020B0702040204020203" pitchFamily="34" charset="0"/>
            </a:endParaRPr>
          </a:p>
        </p:txBody>
      </p:sp>
      <p:sp>
        <p:nvSpPr>
          <p:cNvPr id="3" name="Content Placeholder 2">
            <a:extLst>
              <a:ext uri="{FF2B5EF4-FFF2-40B4-BE49-F238E27FC236}">
                <a16:creationId xmlns:a16="http://schemas.microsoft.com/office/drawing/2014/main" id="{1076118E-C3DD-C7D2-7B6D-269163A4943A}"/>
              </a:ext>
            </a:extLst>
          </p:cNvPr>
          <p:cNvSpPr>
            <a:spLocks noGrp="1"/>
          </p:cNvSpPr>
          <p:nvPr>
            <p:ph sz="half" idx="1"/>
          </p:nvPr>
        </p:nvSpPr>
        <p:spPr>
          <a:xfrm>
            <a:off x="5282704" y="1916832"/>
            <a:ext cx="5384800" cy="2553822"/>
          </a:xfrm>
        </p:spPr>
        <p:txBody>
          <a:bodyPr>
            <a:normAutofit lnSpcReduction="10000"/>
          </a:bodyPr>
          <a:lstStyle/>
          <a:p>
            <a:pPr marL="0" indent="0">
              <a:buNone/>
            </a:pPr>
            <a:r>
              <a:rPr lang="en-US" sz="2400" dirty="0">
                <a:latin typeface="Segoe UI" panose="020B0502040204020203" pitchFamily="34" charset="0"/>
                <a:cs typeface="Segoe UI" panose="020B0502040204020203" pitchFamily="34" charset="0"/>
              </a:rPr>
              <a:t>In this presentation we will review how the Occupational Health and Safety Act maps onto the Education System.  We will review the important right to know and the right to refuse work and look at specific health and safety issues teachers face in their schools.</a:t>
            </a:r>
          </a:p>
          <a:p>
            <a:endParaRPr lang="en-CA" dirty="0"/>
          </a:p>
        </p:txBody>
      </p:sp>
      <p:pic>
        <p:nvPicPr>
          <p:cNvPr id="5" name="Picture Placeholder 4">
            <a:extLst>
              <a:ext uri="{FF2B5EF4-FFF2-40B4-BE49-F238E27FC236}">
                <a16:creationId xmlns:a16="http://schemas.microsoft.com/office/drawing/2014/main" id="{F0E4E52B-9105-27B3-DBA7-C1E59C6F0A5F}"/>
              </a:ext>
            </a:extLst>
          </p:cNvPr>
          <p:cNvPicPr>
            <a:picLocks noGrp="1" noChangeAspect="1"/>
          </p:cNvPicPr>
          <p:nvPr>
            <p:ph sz="half" idx="2"/>
          </p:nvPr>
        </p:nvPicPr>
        <p:blipFill>
          <a:blip r:embed="rId2"/>
          <a:srcRect l="24471" r="18421" b="1"/>
          <a:stretch>
            <a:fillRect/>
          </a:stretch>
        </p:blipFill>
        <p:spPr>
          <a:xfrm>
            <a:off x="983432" y="1699739"/>
            <a:ext cx="3555006" cy="2988008"/>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noFill/>
        </p:spPr>
      </p:pic>
    </p:spTree>
    <p:extLst>
      <p:ext uri="{BB962C8B-B14F-4D97-AF65-F5344CB8AC3E}">
        <p14:creationId xmlns:p14="http://schemas.microsoft.com/office/powerpoint/2010/main" val="4165493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27368CA9-642E-4354-8B07-5412B11E3188}"/>
              </a:ext>
            </a:extLst>
          </p:cNvPr>
          <p:cNvSpPr txBox="1">
            <a:spLocks/>
          </p:cNvSpPr>
          <p:nvPr/>
        </p:nvSpPr>
        <p:spPr>
          <a:xfrm>
            <a:off x="839416" y="1600205"/>
            <a:ext cx="10585176" cy="4525963"/>
          </a:xfrm>
          <a:prstGeom prst="rect">
            <a:avLst/>
          </a:prstGeom>
        </p:spPr>
        <p:txBody>
          <a:bodyPr vert="horz" lIns="91440" tIns="45720" rIns="91440" bIns="45720" rtlCol="0">
            <a:normAutofit/>
          </a:bodyPr>
          <a:lstStyle>
            <a:lvl1pPr marL="0" indent="0" algn="ctr" defTabSz="342900" rtl="0" eaLnBrk="1" latinLnBrk="0" hangingPunct="1">
              <a:spcBef>
                <a:spcPct val="20000"/>
              </a:spcBef>
              <a:buFont typeface="Arial"/>
              <a:buNone/>
              <a:defRPr sz="2400" kern="1200">
                <a:solidFill>
                  <a:schemeClr val="tx1">
                    <a:tint val="75000"/>
                  </a:schemeClr>
                </a:solidFill>
                <a:latin typeface="+mn-lt"/>
                <a:ea typeface="+mn-ea"/>
                <a:cs typeface="+mn-cs"/>
              </a:defRPr>
            </a:lvl1pPr>
            <a:lvl2pPr marL="342900" indent="0" algn="ctr" defTabSz="342900" rtl="0" eaLnBrk="1" latinLnBrk="0" hangingPunct="1">
              <a:spcBef>
                <a:spcPct val="20000"/>
              </a:spcBef>
              <a:buFont typeface="Arial"/>
              <a:buNone/>
              <a:defRPr sz="2100" kern="1200">
                <a:solidFill>
                  <a:schemeClr val="tx1">
                    <a:tint val="75000"/>
                  </a:schemeClr>
                </a:solidFill>
                <a:latin typeface="+mn-lt"/>
                <a:ea typeface="+mn-ea"/>
                <a:cs typeface="+mn-cs"/>
              </a:defRPr>
            </a:lvl2pPr>
            <a:lvl3pPr marL="685800" indent="0" algn="ctr" defTabSz="342900" rtl="0" eaLnBrk="1" latinLnBrk="0" hangingPunct="1">
              <a:spcBef>
                <a:spcPct val="20000"/>
              </a:spcBef>
              <a:buFont typeface="Arial"/>
              <a:buNone/>
              <a:defRPr sz="1800" kern="1200">
                <a:solidFill>
                  <a:schemeClr val="tx1">
                    <a:tint val="75000"/>
                  </a:schemeClr>
                </a:solidFill>
                <a:latin typeface="+mn-lt"/>
                <a:ea typeface="+mn-ea"/>
                <a:cs typeface="+mn-cs"/>
              </a:defRPr>
            </a:lvl3pPr>
            <a:lvl4pPr marL="10287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4pPr>
            <a:lvl5pPr marL="13716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algn="l"/>
            <a:r>
              <a:rPr lang="en-US" dirty="0">
                <a:solidFill>
                  <a:schemeClr val="tx1"/>
                </a:solidFill>
                <a:latin typeface="Segoe UI" panose="020B0502040204020203" pitchFamily="34" charset="0"/>
                <a:cs typeface="Segoe UI" panose="020B0502040204020203" pitchFamily="34" charset="0"/>
              </a:rPr>
              <a:t>Safe workplaces are created by people who care. Your health and safety in the workplace are protected by Nova Scotia’s </a:t>
            </a:r>
            <a:r>
              <a:rPr lang="en-US" dirty="0">
                <a:solidFill>
                  <a:srgbClr val="244BA5"/>
                </a:solidFill>
                <a:latin typeface="Segoe UI" panose="020B0502040204020203" pitchFamily="34" charset="0"/>
                <a:cs typeface="Segoe UI" panose="020B0502040204020203" pitchFamily="34" charset="0"/>
              </a:rPr>
              <a:t>Occupational</a:t>
            </a:r>
            <a:r>
              <a:rPr lang="en-US" dirty="0">
                <a:solidFill>
                  <a:schemeClr val="tx1"/>
                </a:solidFill>
                <a:latin typeface="Segoe UI" panose="020B0502040204020203" pitchFamily="34" charset="0"/>
                <a:cs typeface="Segoe UI" panose="020B0502040204020203" pitchFamily="34" charset="0"/>
              </a:rPr>
              <a:t> Health and Safety Act and Regulations. </a:t>
            </a:r>
          </a:p>
          <a:p>
            <a:pPr algn="l"/>
            <a:endParaRPr lang="en-US" dirty="0">
              <a:solidFill>
                <a:schemeClr val="tx1"/>
              </a:solidFill>
              <a:latin typeface="Segoe UI" panose="020B0502040204020203" pitchFamily="34" charset="0"/>
              <a:cs typeface="Segoe UI" panose="020B0502040204020203" pitchFamily="34" charset="0"/>
            </a:endParaRPr>
          </a:p>
          <a:p>
            <a:pPr algn="l"/>
            <a:r>
              <a:rPr lang="en-US" dirty="0">
                <a:solidFill>
                  <a:schemeClr val="tx1"/>
                </a:solidFill>
                <a:latin typeface="Segoe UI" panose="020B0502040204020203" pitchFamily="34" charset="0"/>
                <a:cs typeface="Segoe UI" panose="020B0502040204020203" pitchFamily="34" charset="0"/>
              </a:rPr>
              <a:t>The goal at your workplace is to establish and enforce clear standards, procedures and protocols to reduce occupational injury and illness.</a:t>
            </a:r>
            <a:endParaRPr lang="en-CA" dirty="0">
              <a:solidFill>
                <a:schemeClr val="tx1"/>
              </a:solidFill>
              <a:latin typeface="Segoe UI" panose="020B0502040204020203" pitchFamily="34" charset="0"/>
              <a:cs typeface="Segoe UI" panose="020B0502040204020203"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31727-96E0-9EBE-CC46-A4A9CD69D2E8}"/>
              </a:ext>
            </a:extLst>
          </p:cNvPr>
          <p:cNvSpPr>
            <a:spLocks noGrp="1"/>
          </p:cNvSpPr>
          <p:nvPr>
            <p:ph type="title"/>
          </p:nvPr>
        </p:nvSpPr>
        <p:spPr>
          <a:xfrm>
            <a:off x="609600" y="434881"/>
            <a:ext cx="10972800" cy="1165324"/>
          </a:xfrm>
        </p:spPr>
        <p:txBody>
          <a:bodyPr>
            <a:normAutofit/>
          </a:bodyPr>
          <a:lstStyle/>
          <a:p>
            <a:r>
              <a:rPr lang="en-CA" dirty="0"/>
              <a:t>Empowering Union Leaders: </a:t>
            </a:r>
            <a:r>
              <a:rPr lang="en-US" dirty="0"/>
              <a:t>Nova Scotia Occupational Health &amp; Safety and Member Engagement</a:t>
            </a:r>
            <a:endParaRPr lang="en-CA" dirty="0"/>
          </a:p>
        </p:txBody>
      </p:sp>
      <p:sp>
        <p:nvSpPr>
          <p:cNvPr id="3" name="Content Placeholder 2">
            <a:extLst>
              <a:ext uri="{FF2B5EF4-FFF2-40B4-BE49-F238E27FC236}">
                <a16:creationId xmlns:a16="http://schemas.microsoft.com/office/drawing/2014/main" id="{01A29A7A-8B49-19F2-1AEA-6536A8707517}"/>
              </a:ext>
            </a:extLst>
          </p:cNvPr>
          <p:cNvSpPr>
            <a:spLocks noGrp="1"/>
          </p:cNvSpPr>
          <p:nvPr>
            <p:ph idx="1"/>
          </p:nvPr>
        </p:nvSpPr>
        <p:spPr/>
        <p:txBody>
          <a:bodyPr/>
          <a:lstStyle/>
          <a:p>
            <a:pPr lvl="0">
              <a:lnSpc>
                <a:spcPct val="200000"/>
              </a:lnSpc>
            </a:pPr>
            <a:r>
              <a:rPr lang="en-CA" dirty="0"/>
              <a:t>New role - NSTU OHS Team Lead</a:t>
            </a:r>
          </a:p>
          <a:p>
            <a:pPr lvl="0">
              <a:lnSpc>
                <a:spcPct val="200000"/>
              </a:lnSpc>
            </a:pPr>
            <a:r>
              <a:rPr lang="en-CA" dirty="0"/>
              <a:t>Purpose: build confidence in supporting members</a:t>
            </a:r>
          </a:p>
          <a:p>
            <a:pPr lvl="0">
              <a:lnSpc>
                <a:spcPct val="200000"/>
              </a:lnSpc>
            </a:pPr>
            <a:r>
              <a:rPr lang="en-CA" dirty="0"/>
              <a:t>Focus on practical action, not legal expertise</a:t>
            </a:r>
          </a:p>
          <a:p>
            <a:pPr marL="0" indent="0">
              <a:buNone/>
            </a:pPr>
            <a:br>
              <a:rPr lang="en-CA" dirty="0"/>
            </a:br>
            <a:endParaRPr lang="en-CA" dirty="0"/>
          </a:p>
          <a:p>
            <a:pPr marL="0" indent="0">
              <a:buNone/>
            </a:pPr>
            <a:endParaRPr lang="en-CA" dirty="0"/>
          </a:p>
        </p:txBody>
      </p:sp>
    </p:spTree>
    <p:extLst>
      <p:ext uri="{BB962C8B-B14F-4D97-AF65-F5344CB8AC3E}">
        <p14:creationId xmlns:p14="http://schemas.microsoft.com/office/powerpoint/2010/main" val="2746649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6C94F-30B0-4008-9046-32B74DD7A993}"/>
              </a:ext>
            </a:extLst>
          </p:cNvPr>
          <p:cNvSpPr>
            <a:spLocks noGrp="1"/>
          </p:cNvSpPr>
          <p:nvPr>
            <p:ph type="title"/>
          </p:nvPr>
        </p:nvSpPr>
        <p:spPr>
          <a:xfrm>
            <a:off x="911424" y="548680"/>
            <a:ext cx="10441160" cy="1728192"/>
          </a:xfrm>
        </p:spPr>
        <p:txBody>
          <a:bodyPr>
            <a:normAutofit/>
          </a:bodyPr>
          <a:lstStyle/>
          <a:p>
            <a:pPr algn="l"/>
            <a:r>
              <a:rPr lang="en-US" sz="2800" dirty="0">
                <a:latin typeface="Segoe UI Semibold" panose="020B0702040204020203" pitchFamily="34" charset="0"/>
                <a:cs typeface="Segoe UI Semibold" panose="020B0702040204020203" pitchFamily="34" charset="0"/>
              </a:rPr>
              <a:t>Being aware of the foundations of workplace health and safety helps us to better understand how to keep ourselves and others safer at work</a:t>
            </a:r>
            <a:r>
              <a:rPr lang="en-US" dirty="0">
                <a:latin typeface="Segoe UI Semibold" panose="020B0702040204020203" pitchFamily="34" charset="0"/>
                <a:cs typeface="Segoe UI Semibold" panose="020B0702040204020203" pitchFamily="34" charset="0"/>
              </a:rPr>
              <a:t>.</a:t>
            </a:r>
            <a:endParaRPr lang="en-CA" dirty="0">
              <a:latin typeface="Segoe UI Semibold" panose="020B0702040204020203" pitchFamily="34" charset="0"/>
              <a:cs typeface="Segoe UI Semibold" panose="020B0702040204020203" pitchFamily="34" charset="0"/>
            </a:endParaRPr>
          </a:p>
        </p:txBody>
      </p:sp>
      <p:sp>
        <p:nvSpPr>
          <p:cNvPr id="4" name="TextBox 3">
            <a:extLst>
              <a:ext uri="{FF2B5EF4-FFF2-40B4-BE49-F238E27FC236}">
                <a16:creationId xmlns:a16="http://schemas.microsoft.com/office/drawing/2014/main" id="{D31386C9-3B2F-4047-8FF6-A704FC4817E3}"/>
              </a:ext>
            </a:extLst>
          </p:cNvPr>
          <p:cNvSpPr txBox="1"/>
          <p:nvPr/>
        </p:nvSpPr>
        <p:spPr>
          <a:xfrm>
            <a:off x="911424" y="2504222"/>
            <a:ext cx="10441160" cy="3046988"/>
          </a:xfrm>
          <a:prstGeom prst="rect">
            <a:avLst/>
          </a:prstGeom>
          <a:noFill/>
        </p:spPr>
        <p:txBody>
          <a:bodyPr wrap="square">
            <a:spAutoFit/>
          </a:bodyPr>
          <a:lstStyle/>
          <a:p>
            <a:r>
              <a:rPr lang="en-US" sz="2400" dirty="0">
                <a:latin typeface="Segoe UI" panose="020B0502040204020203" pitchFamily="34" charset="0"/>
                <a:cs typeface="Segoe UI" panose="020B0502040204020203" pitchFamily="34" charset="0"/>
              </a:rPr>
              <a:t>This includes:</a:t>
            </a:r>
          </a:p>
          <a:p>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awareness of workplace health &amp; safety</a:t>
            </a: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an introduction to the Internal Responsibility System (IRS) and rights and responsibilities</a:t>
            </a: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thinking about duty of care and due diligence</a:t>
            </a:r>
          </a:p>
        </p:txBody>
      </p:sp>
    </p:spTree>
    <p:extLst>
      <p:ext uri="{BB962C8B-B14F-4D97-AF65-F5344CB8AC3E}">
        <p14:creationId xmlns:p14="http://schemas.microsoft.com/office/powerpoint/2010/main" val="3057514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FB5AE-70B1-438D-83DB-4016F4EFB178}"/>
              </a:ext>
            </a:extLst>
          </p:cNvPr>
          <p:cNvSpPr>
            <a:spLocks noGrp="1"/>
          </p:cNvSpPr>
          <p:nvPr>
            <p:ph type="title"/>
          </p:nvPr>
        </p:nvSpPr>
        <p:spPr/>
        <p:txBody>
          <a:bodyPr>
            <a:noAutofit/>
          </a:bodyPr>
          <a:lstStyle/>
          <a:p>
            <a:r>
              <a:rPr lang="en-US" sz="3600" dirty="0">
                <a:latin typeface="Segoe UI Semibold" panose="020B0702040204020203" pitchFamily="34" charset="0"/>
                <a:cs typeface="Segoe UI Semibold" panose="020B0702040204020203" pitchFamily="34" charset="0"/>
              </a:rPr>
              <a:t>Awareness of Workplace Health &amp; Safety:</a:t>
            </a:r>
            <a:br>
              <a:rPr lang="en-US" sz="3600" dirty="0">
                <a:latin typeface="Segoe UI Semibold" panose="020B0702040204020203" pitchFamily="34" charset="0"/>
                <a:cs typeface="Segoe UI Semibold" panose="020B0702040204020203" pitchFamily="34" charset="0"/>
              </a:rPr>
            </a:br>
            <a:r>
              <a:rPr lang="en-US" sz="3600" dirty="0">
                <a:latin typeface="Segoe UI Semibold" panose="020B0702040204020203" pitchFamily="34" charset="0"/>
                <a:cs typeface="Segoe UI Semibold" panose="020B0702040204020203" pitchFamily="34" charset="0"/>
              </a:rPr>
              <a:t>Legal information</a:t>
            </a:r>
            <a:endParaRPr lang="en-CA" sz="3600" dirty="0">
              <a:latin typeface="Segoe UI Semibold" panose="020B0702040204020203" pitchFamily="34" charset="0"/>
              <a:cs typeface="Segoe UI Semibold" panose="020B0702040204020203" pitchFamily="34" charset="0"/>
            </a:endParaRPr>
          </a:p>
        </p:txBody>
      </p:sp>
      <p:sp>
        <p:nvSpPr>
          <p:cNvPr id="5" name="TextBox 4">
            <a:extLst>
              <a:ext uri="{FF2B5EF4-FFF2-40B4-BE49-F238E27FC236}">
                <a16:creationId xmlns:a16="http://schemas.microsoft.com/office/drawing/2014/main" id="{6E685E43-80C1-4800-89F2-F4DC9264575D}"/>
              </a:ext>
            </a:extLst>
          </p:cNvPr>
          <p:cNvSpPr txBox="1"/>
          <p:nvPr/>
        </p:nvSpPr>
        <p:spPr>
          <a:xfrm>
            <a:off x="983432" y="2090172"/>
            <a:ext cx="5606280" cy="2677656"/>
          </a:xfrm>
          <a:prstGeom prst="rect">
            <a:avLst/>
          </a:prstGeom>
          <a:noFill/>
        </p:spPr>
        <p:txBody>
          <a:bodyPr wrap="square" rtlCol="0">
            <a:spAutoFit/>
          </a:bodyPr>
          <a:lstStyle/>
          <a:p>
            <a:r>
              <a:rPr lang="en-US" sz="2800" dirty="0">
                <a:latin typeface="Segoe UI" panose="020B0502040204020203" pitchFamily="34" charset="0"/>
                <a:cs typeface="Segoe UI" panose="020B0502040204020203" pitchFamily="34" charset="0"/>
              </a:rPr>
              <a:t>Employers have a duty under section 13(1) of the Occupational Health and Safety Act to take every reasonable precaution to ensure the health and safety of persons at the workplace.</a:t>
            </a:r>
          </a:p>
        </p:txBody>
      </p:sp>
      <p:pic>
        <p:nvPicPr>
          <p:cNvPr id="3" name="Picture 2">
            <a:extLst>
              <a:ext uri="{FF2B5EF4-FFF2-40B4-BE49-F238E27FC236}">
                <a16:creationId xmlns:a16="http://schemas.microsoft.com/office/drawing/2014/main" id="{42DE985B-7DD2-452C-8490-5540685C2A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177" t="22340" r="17802" b="23206"/>
          <a:stretch/>
        </p:blipFill>
        <p:spPr>
          <a:xfrm>
            <a:off x="6589712" y="2090172"/>
            <a:ext cx="4796724" cy="2923004"/>
          </a:xfrm>
          <a:prstGeom prst="rect">
            <a:avLst/>
          </a:prstGeom>
        </p:spPr>
      </p:pic>
    </p:spTree>
    <p:extLst>
      <p:ext uri="{BB962C8B-B14F-4D97-AF65-F5344CB8AC3E}">
        <p14:creationId xmlns:p14="http://schemas.microsoft.com/office/powerpoint/2010/main" val="2478333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1122-1357-31BC-2A3F-5312BA4EEDB1}"/>
              </a:ext>
            </a:extLst>
          </p:cNvPr>
          <p:cNvSpPr>
            <a:spLocks noGrp="1"/>
          </p:cNvSpPr>
          <p:nvPr>
            <p:ph type="title"/>
          </p:nvPr>
        </p:nvSpPr>
        <p:spPr>
          <a:xfrm>
            <a:off x="609600" y="274638"/>
            <a:ext cx="10972800" cy="1143000"/>
          </a:xfrm>
        </p:spPr>
        <p:txBody>
          <a:bodyPr vert="horz" lIns="91440" tIns="45720" rIns="91440" bIns="45720" rtlCol="0" anchor="ctr">
            <a:normAutofit/>
          </a:bodyPr>
          <a:lstStyle/>
          <a:p>
            <a:r>
              <a:rPr lang="en-US" kern="1200">
                <a:latin typeface="+mj-lt"/>
                <a:ea typeface="+mj-ea"/>
                <a:cs typeface="+mj-cs"/>
              </a:rPr>
              <a:t>Why OHS Matters in Schools</a:t>
            </a:r>
          </a:p>
        </p:txBody>
      </p:sp>
      <p:sp>
        <p:nvSpPr>
          <p:cNvPr id="5" name="TextBox 4">
            <a:extLst>
              <a:ext uri="{FF2B5EF4-FFF2-40B4-BE49-F238E27FC236}">
                <a16:creationId xmlns:a16="http://schemas.microsoft.com/office/drawing/2014/main" id="{79A73419-91AE-9871-B2E5-35EF17327698}"/>
              </a:ext>
            </a:extLst>
          </p:cNvPr>
          <p:cNvSpPr txBox="1"/>
          <p:nvPr/>
        </p:nvSpPr>
        <p:spPr>
          <a:xfrm>
            <a:off x="609600" y="1417637"/>
            <a:ext cx="5384800" cy="4525963"/>
          </a:xfrm>
          <a:prstGeom prst="rect">
            <a:avLst/>
          </a:prstGeom>
        </p:spPr>
        <p:txBody>
          <a:bodyPr vert="horz" lIns="91440" tIns="45720" rIns="91440" bIns="45720" rtlCol="0">
            <a:normAutofit/>
          </a:bodyPr>
          <a:lstStyle/>
          <a:p>
            <a:pPr defTabSz="342900">
              <a:spcBef>
                <a:spcPct val="20000"/>
              </a:spcBef>
            </a:pPr>
            <a:r>
              <a:rPr lang="en-US" sz="2100" b="1" dirty="0"/>
              <a:t>Discussion</a:t>
            </a:r>
          </a:p>
          <a:p>
            <a:pPr marL="257175" indent="-257175" defTabSz="342900">
              <a:spcBef>
                <a:spcPct val="20000"/>
              </a:spcBef>
              <a:buFont typeface="Arial"/>
              <a:buChar char="•"/>
            </a:pPr>
            <a:endParaRPr lang="en-US" sz="2100" dirty="0"/>
          </a:p>
          <a:p>
            <a:pPr defTabSz="342900">
              <a:spcBef>
                <a:spcPct val="20000"/>
              </a:spcBef>
            </a:pPr>
            <a:r>
              <a:rPr lang="en-US" sz="2100" dirty="0"/>
              <a:t>What OHS issue are you hearing about most often?</a:t>
            </a:r>
          </a:p>
        </p:txBody>
      </p:sp>
      <p:graphicFrame>
        <p:nvGraphicFramePr>
          <p:cNvPr id="7" name="Content Placeholder 2">
            <a:extLst>
              <a:ext uri="{FF2B5EF4-FFF2-40B4-BE49-F238E27FC236}">
                <a16:creationId xmlns:a16="http://schemas.microsoft.com/office/drawing/2014/main" id="{D3E93D24-4448-5E37-27A5-EE4897E88CD4}"/>
              </a:ext>
            </a:extLst>
          </p:cNvPr>
          <p:cNvGraphicFramePr>
            <a:graphicFrameLocks noGrp="1"/>
          </p:cNvGraphicFramePr>
          <p:nvPr>
            <p:ph sz="half" idx="2"/>
          </p:nvPr>
        </p:nvGraphicFramePr>
        <p:xfrm>
          <a:off x="6197600" y="1417638"/>
          <a:ext cx="5384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4818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997D9-E7EE-7BDE-BAE9-070AE5F71BCE}"/>
              </a:ext>
            </a:extLst>
          </p:cNvPr>
          <p:cNvSpPr>
            <a:spLocks noGrp="1"/>
          </p:cNvSpPr>
          <p:nvPr>
            <p:ph type="title"/>
          </p:nvPr>
        </p:nvSpPr>
        <p:spPr/>
        <p:txBody>
          <a:bodyPr/>
          <a:lstStyle/>
          <a:p>
            <a:r>
              <a:rPr lang="en-CA"/>
              <a:t>Duties Under the Act</a:t>
            </a:r>
            <a:endParaRPr lang="en-CA" dirty="0"/>
          </a:p>
        </p:txBody>
      </p:sp>
      <p:sp>
        <p:nvSpPr>
          <p:cNvPr id="7" name="Content Placeholder 2">
            <a:extLst>
              <a:ext uri="{FF2B5EF4-FFF2-40B4-BE49-F238E27FC236}">
                <a16:creationId xmlns:a16="http://schemas.microsoft.com/office/drawing/2014/main" id="{1CFEC580-3AF4-5A43-6A96-286498BA78DD}"/>
              </a:ext>
            </a:extLst>
          </p:cNvPr>
          <p:cNvSpPr txBox="1">
            <a:spLocks/>
          </p:cNvSpPr>
          <p:nvPr/>
        </p:nvSpPr>
        <p:spPr>
          <a:xfrm>
            <a:off x="310942" y="274638"/>
            <a:ext cx="4248472" cy="3197939"/>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1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35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3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35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35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35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350" kern="1200">
                <a:solidFill>
                  <a:schemeClr val="tx1"/>
                </a:solidFill>
                <a:latin typeface="+mn-lt"/>
                <a:ea typeface="+mn-ea"/>
                <a:cs typeface="+mn-cs"/>
              </a:defRPr>
            </a:lvl9pPr>
          </a:lstStyle>
          <a:p>
            <a:endParaRPr lang="en-CA" dirty="0"/>
          </a:p>
        </p:txBody>
      </p:sp>
      <p:graphicFrame>
        <p:nvGraphicFramePr>
          <p:cNvPr id="11" name="Diagram 10">
            <a:extLst>
              <a:ext uri="{FF2B5EF4-FFF2-40B4-BE49-F238E27FC236}">
                <a16:creationId xmlns:a16="http://schemas.microsoft.com/office/drawing/2014/main" id="{20B2499B-67FA-5C6D-44F8-2CBA94FCCEEE}"/>
              </a:ext>
            </a:extLst>
          </p:cNvPr>
          <p:cNvGraphicFramePr/>
          <p:nvPr/>
        </p:nvGraphicFramePr>
        <p:xfrm>
          <a:off x="2515828" y="1268760"/>
          <a:ext cx="7160344" cy="4720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8167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EEC7AB-36D0-4FE3-AA8D-B4F347916F00}"/>
              </a:ext>
            </a:extLst>
          </p:cNvPr>
          <p:cNvSpPr txBox="1"/>
          <p:nvPr/>
        </p:nvSpPr>
        <p:spPr>
          <a:xfrm>
            <a:off x="2711624" y="3567500"/>
            <a:ext cx="8640960" cy="1569660"/>
          </a:xfrm>
          <a:prstGeom prst="rect">
            <a:avLst/>
          </a:prstGeom>
          <a:noFill/>
        </p:spPr>
        <p:txBody>
          <a:bodyPr wrap="square">
            <a:spAutoFit/>
          </a:bodyPr>
          <a:lstStyle/>
          <a:p>
            <a:r>
              <a:rPr lang="en-US" sz="2400" dirty="0">
                <a:latin typeface="Segoe UI Semibold" panose="020B0702040204020203" pitchFamily="34" charset="0"/>
                <a:cs typeface="Segoe UI Semibold" panose="020B0702040204020203" pitchFamily="34" charset="0"/>
              </a:rPr>
              <a:t>1) The Right To Know </a:t>
            </a:r>
          </a:p>
          <a:p>
            <a:endParaRPr lang="en-US" sz="2400" dirty="0">
              <a:latin typeface="Segoe UI" panose="020B0502040204020203" pitchFamily="34" charset="0"/>
              <a:cs typeface="Segoe UI" panose="020B0502040204020203" pitchFamily="34" charset="0"/>
            </a:endParaRPr>
          </a:p>
          <a:p>
            <a:r>
              <a:rPr lang="en-US" sz="2400" dirty="0">
                <a:latin typeface="Segoe UI" panose="020B0502040204020203" pitchFamily="34" charset="0"/>
                <a:cs typeface="Segoe UI" panose="020B0502040204020203" pitchFamily="34" charset="0"/>
              </a:rPr>
              <a:t>You have a right to information on issues that affect your health and safety. </a:t>
            </a:r>
          </a:p>
        </p:txBody>
      </p:sp>
      <p:sp>
        <p:nvSpPr>
          <p:cNvPr id="3" name="Title 3">
            <a:extLst>
              <a:ext uri="{FF2B5EF4-FFF2-40B4-BE49-F238E27FC236}">
                <a16:creationId xmlns:a16="http://schemas.microsoft.com/office/drawing/2014/main" id="{253B5DD1-0D89-47B5-A3B2-1C6AC10D7995}"/>
              </a:ext>
            </a:extLst>
          </p:cNvPr>
          <p:cNvSpPr>
            <a:spLocks noGrp="1"/>
          </p:cNvSpPr>
          <p:nvPr>
            <p:ph type="title"/>
          </p:nvPr>
        </p:nvSpPr>
        <p:spPr>
          <a:xfrm>
            <a:off x="1981200" y="274638"/>
            <a:ext cx="8229600" cy="1143000"/>
          </a:xfrm>
        </p:spPr>
        <p:txBody>
          <a:bodyPr/>
          <a:lstStyle/>
          <a:p>
            <a:r>
              <a:rPr lang="en-US" dirty="0">
                <a:latin typeface="Segoe UI Semibold" panose="020B0702040204020203" pitchFamily="34" charset="0"/>
                <a:cs typeface="Segoe UI Semibold" panose="020B0702040204020203" pitchFamily="34" charset="0"/>
              </a:rPr>
              <a:t>The Three Worker Rights</a:t>
            </a:r>
            <a:endParaRPr lang="en-CA" dirty="0">
              <a:latin typeface="Segoe UI Semibold" panose="020B0702040204020203" pitchFamily="34" charset="0"/>
              <a:cs typeface="Segoe UI Semibold" panose="020B0702040204020203" pitchFamily="34" charset="0"/>
            </a:endParaRPr>
          </a:p>
        </p:txBody>
      </p:sp>
      <p:pic>
        <p:nvPicPr>
          <p:cNvPr id="5" name="Picture 4">
            <a:extLst>
              <a:ext uri="{FF2B5EF4-FFF2-40B4-BE49-F238E27FC236}">
                <a16:creationId xmlns:a16="http://schemas.microsoft.com/office/drawing/2014/main" id="{65A457E8-36D7-7638-BA7F-D57CFDE71A0D}"/>
              </a:ext>
            </a:extLst>
          </p:cNvPr>
          <p:cNvPicPr>
            <a:picLocks noChangeAspect="1"/>
          </p:cNvPicPr>
          <p:nvPr/>
        </p:nvPicPr>
        <p:blipFill>
          <a:blip r:embed="rId3">
            <a:grayscl/>
          </a:blip>
          <a:stretch>
            <a:fillRect/>
          </a:stretch>
        </p:blipFill>
        <p:spPr>
          <a:xfrm>
            <a:off x="623392" y="3545966"/>
            <a:ext cx="1767993" cy="1591194"/>
          </a:xfrm>
          <a:prstGeom prst="rect">
            <a:avLst/>
          </a:prstGeom>
        </p:spPr>
      </p:pic>
      <p:sp>
        <p:nvSpPr>
          <p:cNvPr id="7" name="TextBox 6">
            <a:extLst>
              <a:ext uri="{FF2B5EF4-FFF2-40B4-BE49-F238E27FC236}">
                <a16:creationId xmlns:a16="http://schemas.microsoft.com/office/drawing/2014/main" id="{88CDFC5B-9687-47D5-0453-A96944A8AAD0}"/>
              </a:ext>
            </a:extLst>
          </p:cNvPr>
          <p:cNvSpPr txBox="1"/>
          <p:nvPr/>
        </p:nvSpPr>
        <p:spPr>
          <a:xfrm>
            <a:off x="623392" y="1844824"/>
            <a:ext cx="10801200" cy="830997"/>
          </a:xfrm>
          <a:prstGeom prst="rect">
            <a:avLst/>
          </a:prstGeom>
          <a:noFill/>
        </p:spPr>
        <p:txBody>
          <a:bodyPr wrap="square">
            <a:spAutoFit/>
          </a:bodyPr>
          <a:lstStyle/>
          <a:p>
            <a:r>
              <a:rPr lang="en-US" sz="2400" dirty="0">
                <a:latin typeface="Segoe UI" panose="020B0502040204020203" pitchFamily="34" charset="0"/>
                <a:cs typeface="Segoe UI" panose="020B0502040204020203" pitchFamily="34" charset="0"/>
              </a:rPr>
              <a:t>Under the Act, </a:t>
            </a:r>
            <a:r>
              <a:rPr lang="en-US" sz="2400" u="sng" dirty="0">
                <a:latin typeface="Segoe UI" panose="020B0502040204020203" pitchFamily="34" charset="0"/>
                <a:cs typeface="Segoe UI" panose="020B0502040204020203" pitchFamily="34" charset="0"/>
              </a:rPr>
              <a:t>you</a:t>
            </a:r>
            <a:r>
              <a:rPr lang="en-US" sz="2400" dirty="0">
                <a:latin typeface="Segoe UI" panose="020B0502040204020203" pitchFamily="34" charset="0"/>
                <a:cs typeface="Segoe UI" panose="020B0502040204020203" pitchFamily="34" charset="0"/>
              </a:rPr>
              <a:t> have a “voice”. The Act provides all employees with three basic rights. They are: </a:t>
            </a:r>
          </a:p>
        </p:txBody>
      </p:sp>
    </p:spTree>
    <p:extLst>
      <p:ext uri="{BB962C8B-B14F-4D97-AF65-F5344CB8AC3E}">
        <p14:creationId xmlns:p14="http://schemas.microsoft.com/office/powerpoint/2010/main" val="3342191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C4E3AE-6A66-4CE1-9817-F094D031AE3D}"/>
              </a:ext>
            </a:extLst>
          </p:cNvPr>
          <p:cNvSpPr txBox="1"/>
          <p:nvPr/>
        </p:nvSpPr>
        <p:spPr>
          <a:xfrm>
            <a:off x="3287688" y="2828835"/>
            <a:ext cx="8424936" cy="1200329"/>
          </a:xfrm>
          <a:prstGeom prst="rect">
            <a:avLst/>
          </a:prstGeom>
          <a:noFill/>
        </p:spPr>
        <p:txBody>
          <a:bodyPr wrap="square">
            <a:spAutoFit/>
          </a:bodyPr>
          <a:lstStyle/>
          <a:p>
            <a:r>
              <a:rPr lang="en-US" sz="2400" dirty="0">
                <a:latin typeface="Segoe UI Semibold" panose="020B0702040204020203" pitchFamily="34" charset="0"/>
                <a:cs typeface="Segoe UI Semibold" panose="020B0702040204020203" pitchFamily="34" charset="0"/>
              </a:rPr>
              <a:t>2) The Right To Refuse </a:t>
            </a:r>
          </a:p>
          <a:p>
            <a:endParaRPr lang="en-US" sz="2400" b="1" dirty="0">
              <a:latin typeface="Segoe UI" panose="020B0502040204020203" pitchFamily="34" charset="0"/>
              <a:cs typeface="Segoe UI" panose="020B0502040204020203" pitchFamily="34" charset="0"/>
            </a:endParaRPr>
          </a:p>
          <a:p>
            <a:r>
              <a:rPr lang="en-US" sz="2400" dirty="0">
                <a:latin typeface="Segoe UI" panose="020B0502040204020203" pitchFamily="34" charset="0"/>
                <a:cs typeface="Segoe UI" panose="020B0502040204020203" pitchFamily="34" charset="0"/>
              </a:rPr>
              <a:t>You have the right to refuse unsafe or unhealthy work. </a:t>
            </a:r>
          </a:p>
        </p:txBody>
      </p:sp>
      <p:pic>
        <p:nvPicPr>
          <p:cNvPr id="3" name="Picture 2">
            <a:extLst>
              <a:ext uri="{FF2B5EF4-FFF2-40B4-BE49-F238E27FC236}">
                <a16:creationId xmlns:a16="http://schemas.microsoft.com/office/drawing/2014/main" id="{A131B202-1D45-1644-250E-593877D66D89}"/>
              </a:ext>
            </a:extLst>
          </p:cNvPr>
          <p:cNvPicPr>
            <a:picLocks noChangeAspect="1"/>
          </p:cNvPicPr>
          <p:nvPr/>
        </p:nvPicPr>
        <p:blipFill>
          <a:blip r:embed="rId3">
            <a:clrChange>
              <a:clrFrom>
                <a:srgbClr val="FFFFFF"/>
              </a:clrFrom>
              <a:clrTo>
                <a:srgbClr val="FFFFFF">
                  <a:alpha val="0"/>
                </a:srgbClr>
              </a:clrTo>
            </a:clrChange>
            <a:grayscl/>
          </a:blip>
          <a:stretch>
            <a:fillRect/>
          </a:stretch>
        </p:blipFill>
        <p:spPr>
          <a:xfrm>
            <a:off x="1271464" y="2598513"/>
            <a:ext cx="1764196" cy="1660971"/>
          </a:xfrm>
          <a:prstGeom prst="rect">
            <a:avLst/>
          </a:prstGeom>
        </p:spPr>
      </p:pic>
    </p:spTree>
    <p:extLst>
      <p:ext uri="{BB962C8B-B14F-4D97-AF65-F5344CB8AC3E}">
        <p14:creationId xmlns:p14="http://schemas.microsoft.com/office/powerpoint/2010/main" val="827283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7CB6B1-8EF7-4A41-8589-5B58D8B53F43}"/>
              </a:ext>
            </a:extLst>
          </p:cNvPr>
          <p:cNvSpPr txBox="1"/>
          <p:nvPr/>
        </p:nvSpPr>
        <p:spPr>
          <a:xfrm>
            <a:off x="2711624" y="2090172"/>
            <a:ext cx="8784976" cy="3046988"/>
          </a:xfrm>
          <a:prstGeom prst="rect">
            <a:avLst/>
          </a:prstGeom>
          <a:noFill/>
        </p:spPr>
        <p:txBody>
          <a:bodyPr wrap="square">
            <a:spAutoFit/>
          </a:bodyPr>
          <a:lstStyle/>
          <a:p>
            <a:r>
              <a:rPr lang="en-US" sz="2400" dirty="0">
                <a:latin typeface="Segoe UI Semibold" panose="020B0702040204020203" pitchFamily="34" charset="0"/>
                <a:cs typeface="Segoe UI Semibold" panose="020B0702040204020203" pitchFamily="34" charset="0"/>
              </a:rPr>
              <a:t>3) The Right To Participate</a:t>
            </a:r>
          </a:p>
          <a:p>
            <a:endParaRPr lang="en-US" sz="2400" b="1" dirty="0">
              <a:latin typeface="Segoe UI" panose="020B0502040204020203" pitchFamily="34" charset="0"/>
              <a:cs typeface="Segoe UI" panose="020B0502040204020203" pitchFamily="34" charset="0"/>
            </a:endParaRPr>
          </a:p>
          <a:p>
            <a:r>
              <a:rPr lang="en-US" sz="2400" dirty="0">
                <a:latin typeface="Segoe UI" panose="020B0502040204020203" pitchFamily="34" charset="0"/>
                <a:cs typeface="Segoe UI" panose="020B0502040204020203" pitchFamily="34" charset="0"/>
              </a:rPr>
              <a:t>You have the right to participate in the selection of members of a Joint Occupational Health and Safety Committee or a Health and Safety Representative. You also have the right to report unsafe conditions and voice your concerns or opinions on any issue that affects your health and safety, or the health and safety of anyone at the workplace.</a:t>
            </a:r>
            <a:endParaRPr lang="en-CA" sz="2400" dirty="0">
              <a:latin typeface="Segoe UI" panose="020B0502040204020203" pitchFamily="34" charset="0"/>
              <a:cs typeface="Segoe UI" panose="020B0502040204020203" pitchFamily="34" charset="0"/>
            </a:endParaRPr>
          </a:p>
        </p:txBody>
      </p:sp>
      <p:pic>
        <p:nvPicPr>
          <p:cNvPr id="3" name="Picture 2">
            <a:extLst>
              <a:ext uri="{FF2B5EF4-FFF2-40B4-BE49-F238E27FC236}">
                <a16:creationId xmlns:a16="http://schemas.microsoft.com/office/drawing/2014/main" id="{2217CE14-F88F-EEEB-9435-1A5600096EB3}"/>
              </a:ext>
            </a:extLst>
          </p:cNvPr>
          <p:cNvPicPr>
            <a:picLocks noChangeAspect="1"/>
          </p:cNvPicPr>
          <p:nvPr/>
        </p:nvPicPr>
        <p:blipFill>
          <a:blip r:embed="rId3">
            <a:clrChange>
              <a:clrFrom>
                <a:srgbClr val="FFFFFF"/>
              </a:clrFrom>
              <a:clrTo>
                <a:srgbClr val="FFFFFF">
                  <a:alpha val="0"/>
                </a:srgbClr>
              </a:clrTo>
            </a:clrChange>
            <a:grayscl/>
          </a:blip>
          <a:srcRect l="34307" r="33308"/>
          <a:stretch/>
        </p:blipFill>
        <p:spPr>
          <a:xfrm>
            <a:off x="479376" y="2090172"/>
            <a:ext cx="1873370" cy="1770876"/>
          </a:xfrm>
          <a:prstGeom prst="rect">
            <a:avLst/>
          </a:prstGeom>
        </p:spPr>
      </p:pic>
    </p:spTree>
    <p:extLst>
      <p:ext uri="{BB962C8B-B14F-4D97-AF65-F5344CB8AC3E}">
        <p14:creationId xmlns:p14="http://schemas.microsoft.com/office/powerpoint/2010/main" val="2488437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CEC7-5430-4603-9BD9-4A3D935DE377}"/>
              </a:ext>
            </a:extLst>
          </p:cNvPr>
          <p:cNvSpPr>
            <a:spLocks noGrp="1"/>
          </p:cNvSpPr>
          <p:nvPr>
            <p:ph type="title"/>
          </p:nvPr>
        </p:nvSpPr>
        <p:spPr/>
        <p:txBody>
          <a:bodyPr/>
          <a:lstStyle/>
          <a:p>
            <a:r>
              <a:rPr lang="en-US" sz="3600" dirty="0">
                <a:latin typeface="Segoe UI Semibold" panose="020B0702040204020203" pitchFamily="34" charset="0"/>
                <a:cs typeface="Segoe UI Semibold" panose="020B0702040204020203" pitchFamily="34" charset="0"/>
              </a:rPr>
              <a:t>The Internal Responsibility System (IRS</a:t>
            </a:r>
            <a:r>
              <a:rPr lang="en-US" dirty="0">
                <a:latin typeface="Segoe UI Semibold" panose="020B0702040204020203" pitchFamily="34" charset="0"/>
                <a:cs typeface="Segoe UI Semibold" panose="020B0702040204020203" pitchFamily="34" charset="0"/>
              </a:rPr>
              <a:t>)</a:t>
            </a:r>
            <a:endParaRPr lang="en-CA" dirty="0">
              <a:latin typeface="Segoe UI Semibold" panose="020B0702040204020203" pitchFamily="34" charset="0"/>
              <a:cs typeface="Segoe UI Semibold" panose="020B0702040204020203" pitchFamily="34" charset="0"/>
            </a:endParaRPr>
          </a:p>
        </p:txBody>
      </p:sp>
      <p:sp>
        <p:nvSpPr>
          <p:cNvPr id="4" name="TextBox 3">
            <a:extLst>
              <a:ext uri="{FF2B5EF4-FFF2-40B4-BE49-F238E27FC236}">
                <a16:creationId xmlns:a16="http://schemas.microsoft.com/office/drawing/2014/main" id="{BA2C997D-185A-4E8A-8C21-259674D5FFEA}"/>
              </a:ext>
            </a:extLst>
          </p:cNvPr>
          <p:cNvSpPr txBox="1"/>
          <p:nvPr/>
        </p:nvSpPr>
        <p:spPr>
          <a:xfrm>
            <a:off x="911424" y="2244060"/>
            <a:ext cx="10369152" cy="2369880"/>
          </a:xfrm>
          <a:prstGeom prst="rect">
            <a:avLst/>
          </a:prstGeom>
          <a:noFill/>
        </p:spPr>
        <p:txBody>
          <a:bodyPr wrap="square">
            <a:spAutoFit/>
          </a:bodyPr>
          <a:lstStyle/>
          <a:p>
            <a:r>
              <a:rPr lang="en-US" sz="2800" dirty="0">
                <a:latin typeface="Segoe UI" panose="020B0502040204020203" pitchFamily="34" charset="0"/>
                <a:cs typeface="Segoe UI" panose="020B0502040204020203" pitchFamily="34" charset="0"/>
              </a:rPr>
              <a:t>What is it?</a:t>
            </a:r>
          </a:p>
          <a:p>
            <a:endParaRPr lang="en-US" sz="2400" dirty="0">
              <a:latin typeface="Segoe UI" panose="020B0502040204020203" pitchFamily="34" charset="0"/>
              <a:cs typeface="Segoe UI" panose="020B0502040204020203" pitchFamily="34" charset="0"/>
            </a:endParaRPr>
          </a:p>
          <a:p>
            <a:r>
              <a:rPr lang="en-US" sz="2400" dirty="0">
                <a:latin typeface="Segoe UI" panose="020B0502040204020203" pitchFamily="34" charset="0"/>
                <a:cs typeface="Segoe UI" panose="020B0502040204020203" pitchFamily="34" charset="0"/>
              </a:rPr>
              <a:t>A legal philosophy underpinning Canadian safety law that says everyone at the workplace has and shares responsibility for health and safety. Nova Scotia safety law says </a:t>
            </a:r>
            <a:r>
              <a:rPr lang="en-US" sz="2400" b="1" u="sng" dirty="0">
                <a:latin typeface="Segoe UI" panose="020B0502040204020203" pitchFamily="34" charset="0"/>
                <a:cs typeface="Segoe UI" panose="020B0502040204020203" pitchFamily="34" charset="0"/>
              </a:rPr>
              <a:t>everyone shares responsibility for health and safety </a:t>
            </a:r>
            <a:r>
              <a:rPr lang="en-US" sz="2400" dirty="0">
                <a:latin typeface="Segoe UI" panose="020B0502040204020203" pitchFamily="34" charset="0"/>
                <a:cs typeface="Segoe UI" panose="020B0502040204020203" pitchFamily="34" charset="0"/>
              </a:rPr>
              <a:t>to the extent of their workplace authority and ability.</a:t>
            </a:r>
          </a:p>
        </p:txBody>
      </p:sp>
    </p:spTree>
    <p:extLst>
      <p:ext uri="{BB962C8B-B14F-4D97-AF65-F5344CB8AC3E}">
        <p14:creationId xmlns:p14="http://schemas.microsoft.com/office/powerpoint/2010/main" val="3766850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06F85-F6B1-4F12-8B33-502F06C0FEBE}"/>
              </a:ext>
            </a:extLst>
          </p:cNvPr>
          <p:cNvSpPr>
            <a:spLocks noGrp="1"/>
          </p:cNvSpPr>
          <p:nvPr>
            <p:ph type="title"/>
          </p:nvPr>
        </p:nvSpPr>
        <p:spPr/>
        <p:txBody>
          <a:bodyPr>
            <a:normAutofit/>
          </a:bodyPr>
          <a:lstStyle/>
          <a:p>
            <a:r>
              <a:rPr lang="en-CA" sz="3600" dirty="0">
                <a:latin typeface="Segoe UI Semibold" panose="020B0702040204020203" pitchFamily="34" charset="0"/>
                <a:cs typeface="Segoe UI Semibold" panose="020B0702040204020203" pitchFamily="34" charset="0"/>
              </a:rPr>
              <a:t>Employee Responsibilities</a:t>
            </a:r>
          </a:p>
        </p:txBody>
      </p:sp>
      <p:sp>
        <p:nvSpPr>
          <p:cNvPr id="4" name="TextBox 3">
            <a:extLst>
              <a:ext uri="{FF2B5EF4-FFF2-40B4-BE49-F238E27FC236}">
                <a16:creationId xmlns:a16="http://schemas.microsoft.com/office/drawing/2014/main" id="{F07D2399-F698-4744-A578-9FB49BC5F5A1}"/>
              </a:ext>
            </a:extLst>
          </p:cNvPr>
          <p:cNvSpPr txBox="1"/>
          <p:nvPr/>
        </p:nvSpPr>
        <p:spPr>
          <a:xfrm>
            <a:off x="911424" y="1417638"/>
            <a:ext cx="10369152" cy="4062651"/>
          </a:xfrm>
          <a:prstGeom prst="rect">
            <a:avLst/>
          </a:prstGeom>
          <a:noFill/>
        </p:spPr>
        <p:txBody>
          <a:bodyPr wrap="square">
            <a:spAutoFit/>
          </a:bodyPr>
          <a:lstStyle/>
          <a:p>
            <a:r>
              <a:rPr lang="en-US" sz="2400" dirty="0">
                <a:latin typeface="Segoe UI" panose="020B0502040204020203" pitchFamily="34" charset="0"/>
                <a:cs typeface="Segoe UI" panose="020B0502040204020203" pitchFamily="34" charset="0"/>
              </a:rPr>
              <a:t>Employees have a duty to report anything in the workplace that they think may be dangerous. The report should be made to:</a:t>
            </a:r>
          </a:p>
          <a:p>
            <a:endParaRPr lang="en-US" sz="2400" dirty="0">
              <a:latin typeface="Segoe UI" panose="020B0502040204020203" pitchFamily="34" charset="0"/>
              <a:cs typeface="Segoe UI" panose="020B0502040204020203" pitchFamily="34" charset="0"/>
            </a:endParaRPr>
          </a:p>
          <a:p>
            <a:pPr marL="457200" indent="-457200">
              <a:buFont typeface="+mj-lt"/>
              <a:buAutoNum type="arabicPeriod"/>
            </a:pPr>
            <a:r>
              <a:rPr lang="en-US" sz="2400" dirty="0">
                <a:latin typeface="Segoe UI" panose="020B0502040204020203" pitchFamily="34" charset="0"/>
                <a:cs typeface="Segoe UI" panose="020B0502040204020203" pitchFamily="34" charset="0"/>
              </a:rPr>
              <a:t>a supervisor (principal, vice principal)</a:t>
            </a:r>
          </a:p>
          <a:p>
            <a:pPr marL="457200" indent="-457200">
              <a:buFont typeface="+mj-lt"/>
              <a:buAutoNum type="arabicPeriod"/>
            </a:pPr>
            <a:endParaRPr lang="en-US" sz="2400" dirty="0">
              <a:latin typeface="Segoe UI" panose="020B0502040204020203" pitchFamily="34" charset="0"/>
              <a:cs typeface="Segoe UI" panose="020B0502040204020203" pitchFamily="34" charset="0"/>
            </a:endParaRPr>
          </a:p>
          <a:p>
            <a:pPr marL="457200" indent="-457200">
              <a:buFont typeface="+mj-lt"/>
              <a:buAutoNum type="arabicPeriod"/>
            </a:pPr>
            <a:r>
              <a:rPr lang="en-US" sz="2400" dirty="0">
                <a:latin typeface="Segoe UI" panose="020B0502040204020203" pitchFamily="34" charset="0"/>
                <a:cs typeface="Segoe UI" panose="020B0502040204020203" pitchFamily="34" charset="0"/>
              </a:rPr>
              <a:t>the Joint Occupational Health and Safety Committee (JOHSC), </a:t>
            </a:r>
            <a:r>
              <a:rPr lang="en-US" sz="2400" u="sng" dirty="0">
                <a:latin typeface="Segoe UI" panose="020B0502040204020203" pitchFamily="34" charset="0"/>
                <a:cs typeface="Segoe UI" panose="020B0502040204020203" pitchFamily="34" charset="0"/>
              </a:rPr>
              <a:t>if</a:t>
            </a:r>
            <a:r>
              <a:rPr lang="en-US" sz="2400" dirty="0">
                <a:latin typeface="Segoe UI" panose="020B0502040204020203" pitchFamily="34" charset="0"/>
                <a:cs typeface="Segoe UI" panose="020B0502040204020203" pitchFamily="34" charset="0"/>
              </a:rPr>
              <a:t> the supervisor does not fix the situation to the employee’s satisfaction</a:t>
            </a:r>
          </a:p>
          <a:p>
            <a:pPr marL="457200" indent="-457200">
              <a:buFont typeface="+mj-lt"/>
              <a:buAutoNum type="arabicPeriod"/>
            </a:pPr>
            <a:endParaRPr lang="en-US" sz="2400" dirty="0">
              <a:latin typeface="Segoe UI" panose="020B0502040204020203" pitchFamily="34" charset="0"/>
              <a:cs typeface="Segoe UI" panose="020B0502040204020203" pitchFamily="34" charset="0"/>
            </a:endParaRPr>
          </a:p>
          <a:p>
            <a:pPr marL="457200" indent="-457200">
              <a:buFont typeface="+mj-lt"/>
              <a:buAutoNum type="arabicPeriod"/>
            </a:pPr>
            <a:r>
              <a:rPr lang="en-US" sz="2400" dirty="0">
                <a:latin typeface="Segoe UI" panose="020B0502040204020203" pitchFamily="34" charset="0"/>
                <a:cs typeface="Segoe UI" panose="020B0502040204020203" pitchFamily="34" charset="0"/>
              </a:rPr>
              <a:t>the Department of Labour and Advanced Education, </a:t>
            </a:r>
            <a:r>
              <a:rPr lang="en-US" sz="2400" u="sng" dirty="0">
                <a:latin typeface="Segoe UI" panose="020B0502040204020203" pitchFamily="34" charset="0"/>
                <a:cs typeface="Segoe UI" panose="020B0502040204020203" pitchFamily="34" charset="0"/>
              </a:rPr>
              <a:t>if</a:t>
            </a:r>
            <a:r>
              <a:rPr lang="en-US" sz="2400" dirty="0">
                <a:latin typeface="Segoe UI" panose="020B0502040204020203" pitchFamily="34" charset="0"/>
                <a:cs typeface="Segoe UI" panose="020B0502040204020203" pitchFamily="34" charset="0"/>
              </a:rPr>
              <a:t> the JOHSC does not fix the situation to the employee’s satisfaction</a:t>
            </a:r>
          </a:p>
          <a:p>
            <a:endParaRPr lang="en-US" dirty="0"/>
          </a:p>
        </p:txBody>
      </p:sp>
    </p:spTree>
    <p:extLst>
      <p:ext uri="{BB962C8B-B14F-4D97-AF65-F5344CB8AC3E}">
        <p14:creationId xmlns:p14="http://schemas.microsoft.com/office/powerpoint/2010/main" val="1552236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1FEFD-0CE0-4147-AB78-54132965B9A4}"/>
              </a:ext>
            </a:extLst>
          </p:cNvPr>
          <p:cNvSpPr>
            <a:spLocks noGrp="1"/>
          </p:cNvSpPr>
          <p:nvPr>
            <p:ph type="title"/>
          </p:nvPr>
        </p:nvSpPr>
        <p:spPr/>
        <p:txBody>
          <a:bodyPr>
            <a:normAutofit/>
          </a:bodyPr>
          <a:lstStyle/>
          <a:p>
            <a:r>
              <a:rPr lang="en-US" dirty="0">
                <a:latin typeface="Segoe UI Semibold" panose="020B0702040204020203" pitchFamily="34" charset="0"/>
                <a:cs typeface="Segoe UI Semibold" panose="020B0702040204020203" pitchFamily="34" charset="0"/>
              </a:rPr>
              <a:t>Roles and Responsibilities of the </a:t>
            </a:r>
            <a:br>
              <a:rPr lang="en-US" dirty="0">
                <a:latin typeface="Segoe UI Semibold" panose="020B0702040204020203" pitchFamily="34" charset="0"/>
                <a:cs typeface="Segoe UI Semibold" panose="020B0702040204020203" pitchFamily="34" charset="0"/>
              </a:rPr>
            </a:br>
            <a:r>
              <a:rPr lang="en-US" dirty="0">
                <a:latin typeface="Segoe UI Semibold" panose="020B0702040204020203" pitchFamily="34" charset="0"/>
                <a:cs typeface="Segoe UI Semibold" panose="020B0702040204020203" pitchFamily="34" charset="0"/>
              </a:rPr>
              <a:t>Joint Occupational Health &amp; Safety Committee</a:t>
            </a:r>
            <a:endParaRPr lang="en-CA" dirty="0">
              <a:latin typeface="Segoe UI Semibold" panose="020B0702040204020203" pitchFamily="34" charset="0"/>
              <a:cs typeface="Segoe UI Semibold" panose="020B0702040204020203" pitchFamily="34" charset="0"/>
            </a:endParaRPr>
          </a:p>
        </p:txBody>
      </p:sp>
      <p:sp>
        <p:nvSpPr>
          <p:cNvPr id="4" name="TextBox 3">
            <a:extLst>
              <a:ext uri="{FF2B5EF4-FFF2-40B4-BE49-F238E27FC236}">
                <a16:creationId xmlns:a16="http://schemas.microsoft.com/office/drawing/2014/main" id="{4FB1D5A1-BA25-4360-BB92-3367E536E069}"/>
              </a:ext>
            </a:extLst>
          </p:cNvPr>
          <p:cNvSpPr txBox="1"/>
          <p:nvPr/>
        </p:nvSpPr>
        <p:spPr>
          <a:xfrm>
            <a:off x="2459596" y="1556792"/>
            <a:ext cx="7272808" cy="4270849"/>
          </a:xfrm>
          <a:prstGeom prst="rect">
            <a:avLst/>
          </a:prstGeom>
          <a:noFill/>
        </p:spPr>
        <p:txBody>
          <a:bodyPr wrap="square">
            <a:spAutoFit/>
          </a:bodyPr>
          <a:lstStyle/>
          <a:p>
            <a:r>
              <a:rPr lang="en-US" sz="2400" dirty="0">
                <a:latin typeface="Segoe UI" panose="020B0502040204020203" pitchFamily="34" charset="0"/>
                <a:cs typeface="Segoe UI" panose="020B0502040204020203" pitchFamily="34" charset="0"/>
              </a:rPr>
              <a:t>Very generally, the role of the committee involves:</a:t>
            </a:r>
          </a:p>
          <a:p>
            <a:pPr marL="742950" lvl="1" indent="-285750">
              <a:lnSpc>
                <a:spcPct val="150000"/>
              </a:lnSpc>
              <a:buFont typeface="Arial" panose="020B0604020202020204" pitchFamily="34" charset="0"/>
              <a:buChar char="•"/>
            </a:pPr>
            <a:r>
              <a:rPr lang="en-US" sz="2400" dirty="0">
                <a:latin typeface="Segoe UI" panose="020B0502040204020203" pitchFamily="34" charset="0"/>
                <a:cs typeface="Segoe UI" panose="020B0502040204020203" pitchFamily="34" charset="0"/>
              </a:rPr>
              <a:t>inspections </a:t>
            </a:r>
          </a:p>
          <a:p>
            <a:pPr marL="742950" lvl="1" indent="-285750">
              <a:lnSpc>
                <a:spcPct val="150000"/>
              </a:lnSpc>
              <a:buFont typeface="Arial" panose="020B0604020202020204" pitchFamily="34" charset="0"/>
              <a:buChar char="•"/>
            </a:pPr>
            <a:r>
              <a:rPr lang="en-US" sz="2400" dirty="0">
                <a:latin typeface="Segoe UI" panose="020B0502040204020203" pitchFamily="34" charset="0"/>
                <a:cs typeface="Segoe UI" panose="020B0502040204020203" pitchFamily="34" charset="0"/>
              </a:rPr>
              <a:t>hazard identification </a:t>
            </a:r>
          </a:p>
          <a:p>
            <a:pPr marL="742950" lvl="1" indent="-285750">
              <a:lnSpc>
                <a:spcPct val="150000"/>
              </a:lnSpc>
              <a:buFont typeface="Arial" panose="020B0604020202020204" pitchFamily="34" charset="0"/>
              <a:buChar char="•"/>
            </a:pPr>
            <a:r>
              <a:rPr lang="en-US" sz="2400" dirty="0">
                <a:latin typeface="Segoe UI" panose="020B0502040204020203" pitchFamily="34" charset="0"/>
                <a:cs typeface="Segoe UI" panose="020B0502040204020203" pitchFamily="34" charset="0"/>
              </a:rPr>
              <a:t>investigations </a:t>
            </a:r>
          </a:p>
          <a:p>
            <a:pPr marL="742950" lvl="1" indent="-285750">
              <a:lnSpc>
                <a:spcPct val="150000"/>
              </a:lnSpc>
              <a:buFont typeface="Arial" panose="020B0604020202020204" pitchFamily="34" charset="0"/>
              <a:buChar char="•"/>
            </a:pPr>
            <a:r>
              <a:rPr lang="en-US" sz="2400" dirty="0">
                <a:latin typeface="Segoe UI" panose="020B0502040204020203" pitchFamily="34" charset="0"/>
                <a:cs typeface="Segoe UI" panose="020B0502040204020203" pitchFamily="34" charset="0"/>
              </a:rPr>
              <a:t>complaints </a:t>
            </a:r>
          </a:p>
          <a:p>
            <a:pPr marL="742950" lvl="1" indent="-285750">
              <a:lnSpc>
                <a:spcPct val="150000"/>
              </a:lnSpc>
              <a:buFont typeface="Arial" panose="020B0604020202020204" pitchFamily="34" charset="0"/>
              <a:buChar char="•"/>
            </a:pPr>
            <a:r>
              <a:rPr lang="en-US" sz="2400" dirty="0">
                <a:latin typeface="Segoe UI" panose="020B0502040204020203" pitchFamily="34" charset="0"/>
                <a:cs typeface="Segoe UI" panose="020B0502040204020203" pitchFamily="34" charset="0"/>
              </a:rPr>
              <a:t>work refusals </a:t>
            </a:r>
          </a:p>
          <a:p>
            <a:pPr marL="742950" lvl="1" indent="-285750">
              <a:lnSpc>
                <a:spcPct val="150000"/>
              </a:lnSpc>
              <a:buFont typeface="Arial" panose="020B0604020202020204" pitchFamily="34" charset="0"/>
              <a:buChar char="•"/>
            </a:pPr>
            <a:r>
              <a:rPr lang="en-US" sz="2400" dirty="0">
                <a:latin typeface="Segoe UI" panose="020B0502040204020203" pitchFamily="34" charset="0"/>
                <a:cs typeface="Segoe UI" panose="020B0502040204020203" pitchFamily="34" charset="0"/>
              </a:rPr>
              <a:t>problem solving </a:t>
            </a:r>
          </a:p>
          <a:p>
            <a:pPr marL="742950" lvl="1" indent="-285750">
              <a:lnSpc>
                <a:spcPct val="150000"/>
              </a:lnSpc>
              <a:buFont typeface="Arial" panose="020B0604020202020204" pitchFamily="34" charset="0"/>
              <a:buChar char="•"/>
            </a:pPr>
            <a:r>
              <a:rPr lang="en-US" sz="2400" dirty="0">
                <a:latin typeface="Segoe UI" panose="020B0502040204020203" pitchFamily="34" charset="0"/>
                <a:cs typeface="Segoe UI" panose="020B0502040204020203" pitchFamily="34" charset="0"/>
              </a:rPr>
              <a:t>communications</a:t>
            </a:r>
            <a:endParaRPr lang="en-CA"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27155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76337-014F-4FA7-9611-74CAF837E37F}"/>
              </a:ext>
            </a:extLst>
          </p:cNvPr>
          <p:cNvSpPr>
            <a:spLocks noGrp="1"/>
          </p:cNvSpPr>
          <p:nvPr>
            <p:ph type="title"/>
          </p:nvPr>
        </p:nvSpPr>
        <p:spPr>
          <a:xfrm>
            <a:off x="2001008" y="116632"/>
            <a:ext cx="8229600" cy="1498178"/>
          </a:xfrm>
        </p:spPr>
        <p:txBody>
          <a:bodyPr>
            <a:normAutofit/>
          </a:bodyPr>
          <a:lstStyle/>
          <a:p>
            <a:r>
              <a:rPr lang="en-US" sz="3200" dirty="0">
                <a:latin typeface="Segoe UI Semibold" panose="020B0702040204020203" pitchFamily="34" charset="0"/>
                <a:cs typeface="Segoe UI Semibold" panose="020B0702040204020203" pitchFamily="34" charset="0"/>
              </a:rPr>
              <a:t>What is the role of the JOHS committee in dealing with employee concerns? </a:t>
            </a:r>
            <a:endParaRPr lang="en-CA" sz="3200" dirty="0">
              <a:latin typeface="Segoe UI Semibold" panose="020B0702040204020203" pitchFamily="34" charset="0"/>
              <a:cs typeface="Segoe UI Semibold" panose="020B0702040204020203" pitchFamily="34" charset="0"/>
            </a:endParaRPr>
          </a:p>
        </p:txBody>
      </p:sp>
      <p:sp>
        <p:nvSpPr>
          <p:cNvPr id="4" name="TextBox 3">
            <a:extLst>
              <a:ext uri="{FF2B5EF4-FFF2-40B4-BE49-F238E27FC236}">
                <a16:creationId xmlns:a16="http://schemas.microsoft.com/office/drawing/2014/main" id="{83E33FAD-89D5-4938-B311-C4EB89FD414D}"/>
              </a:ext>
            </a:extLst>
          </p:cNvPr>
          <p:cNvSpPr txBox="1"/>
          <p:nvPr/>
        </p:nvSpPr>
        <p:spPr>
          <a:xfrm>
            <a:off x="983432" y="1720840"/>
            <a:ext cx="10513168" cy="4278094"/>
          </a:xfrm>
          <a:prstGeom prst="rect">
            <a:avLst/>
          </a:prstGeom>
          <a:noFill/>
        </p:spPr>
        <p:txBody>
          <a:bodyPr wrap="square">
            <a:spAutoFit/>
          </a:bodyPr>
          <a:lstStyle/>
          <a:p>
            <a:r>
              <a:rPr lang="en-US" sz="2800" dirty="0">
                <a:latin typeface="Segoe UI" panose="020B0502040204020203" pitchFamily="34" charset="0"/>
                <a:cs typeface="Segoe UI" panose="020B0502040204020203" pitchFamily="34" charset="0"/>
              </a:rPr>
              <a:t>When a concerns is reported to the committee, either verbally or in writing, then the committee will:</a:t>
            </a:r>
          </a:p>
          <a:p>
            <a:endParaRPr lang="en-US" sz="28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800" dirty="0">
                <a:latin typeface="Segoe UI" panose="020B0502040204020203" pitchFamily="34" charset="0"/>
                <a:cs typeface="Segoe UI" panose="020B0502040204020203" pitchFamily="34" charset="0"/>
              </a:rPr>
              <a:t>determine the facts of the situation </a:t>
            </a:r>
          </a:p>
          <a:p>
            <a:pPr marL="285750" indent="-285750">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800" dirty="0">
                <a:latin typeface="Segoe UI" panose="020B0502040204020203" pitchFamily="34" charset="0"/>
                <a:cs typeface="Segoe UI" panose="020B0502040204020203" pitchFamily="34" charset="0"/>
              </a:rPr>
              <a:t>encourage resolution of the matter by a supervisor, </a:t>
            </a:r>
          </a:p>
          <a:p>
            <a:pPr marL="285750" indent="-285750">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800" dirty="0">
                <a:latin typeface="Segoe UI" panose="020B0502040204020203" pitchFamily="34" charset="0"/>
                <a:cs typeface="Segoe UI" panose="020B0502040204020203" pitchFamily="34" charset="0"/>
              </a:rPr>
              <a:t>raise the concern at the next committee meeting, or call an emergency meeting, if the matter is not resolved </a:t>
            </a:r>
          </a:p>
          <a:p>
            <a:pPr marL="285750" indent="-285750">
              <a:buFont typeface="Arial" panose="020B0604020202020204" pitchFamily="34" charset="0"/>
              <a:buChar char="•"/>
            </a:pPr>
            <a:endParaRPr lang="en-US" sz="20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566054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76337-014F-4FA7-9611-74CAF837E37F}"/>
              </a:ext>
            </a:extLst>
          </p:cNvPr>
          <p:cNvSpPr>
            <a:spLocks noGrp="1"/>
          </p:cNvSpPr>
          <p:nvPr>
            <p:ph type="title"/>
          </p:nvPr>
        </p:nvSpPr>
        <p:spPr>
          <a:xfrm>
            <a:off x="2001008" y="116632"/>
            <a:ext cx="8229600" cy="1498178"/>
          </a:xfrm>
        </p:spPr>
        <p:txBody>
          <a:bodyPr>
            <a:normAutofit/>
          </a:bodyPr>
          <a:lstStyle/>
          <a:p>
            <a:r>
              <a:rPr lang="en-US" sz="3200" dirty="0">
                <a:latin typeface="Segoe UI Semibold" panose="020B0702040204020203" pitchFamily="34" charset="0"/>
                <a:cs typeface="Segoe UI Semibold" panose="020B0702040204020203" pitchFamily="34" charset="0"/>
              </a:rPr>
              <a:t>What is the role of the JOHS committee in dealing with employee concerns? </a:t>
            </a:r>
            <a:endParaRPr lang="en-CA" sz="3200" dirty="0">
              <a:latin typeface="Segoe UI Semibold" panose="020B0702040204020203" pitchFamily="34" charset="0"/>
              <a:cs typeface="Segoe UI Semibold" panose="020B0702040204020203" pitchFamily="34" charset="0"/>
            </a:endParaRPr>
          </a:p>
        </p:txBody>
      </p:sp>
      <p:sp>
        <p:nvSpPr>
          <p:cNvPr id="4" name="TextBox 3">
            <a:extLst>
              <a:ext uri="{FF2B5EF4-FFF2-40B4-BE49-F238E27FC236}">
                <a16:creationId xmlns:a16="http://schemas.microsoft.com/office/drawing/2014/main" id="{83E33FAD-89D5-4938-B311-C4EB89FD414D}"/>
              </a:ext>
            </a:extLst>
          </p:cNvPr>
          <p:cNvSpPr txBox="1"/>
          <p:nvPr/>
        </p:nvSpPr>
        <p:spPr>
          <a:xfrm>
            <a:off x="839416" y="1614810"/>
            <a:ext cx="10513168" cy="3970318"/>
          </a:xfrm>
          <a:prstGeom prst="rect">
            <a:avLst/>
          </a:prstGeom>
          <a:noFill/>
        </p:spPr>
        <p:txBody>
          <a:bodyPr wrap="square">
            <a:spAutoFit/>
          </a:bodyPr>
          <a:lstStyle/>
          <a:p>
            <a:pPr marL="285750" indent="-285750">
              <a:buFont typeface="Arial" panose="020B0604020202020204" pitchFamily="34" charset="0"/>
              <a:buChar char="•"/>
            </a:pPr>
            <a:r>
              <a:rPr lang="en-US" sz="2800" dirty="0">
                <a:latin typeface="Segoe UI" panose="020B0502040204020203" pitchFamily="34" charset="0"/>
                <a:cs typeface="Segoe UI" panose="020B0502040204020203" pitchFamily="34" charset="0"/>
              </a:rPr>
              <a:t>respond to the employee who initiated the complaint or concern, where possible, within one shift worked by that employee and advise them of how the concern is being handled. The employee may choose to contact the OH&amp;S Division if the concern is not being handled to their satisfaction</a:t>
            </a:r>
          </a:p>
          <a:p>
            <a:pPr marL="285750" indent="-285750">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800" dirty="0">
                <a:latin typeface="Segoe UI" panose="020B0502040204020203" pitchFamily="34" charset="0"/>
                <a:cs typeface="Segoe UI" panose="020B0502040204020203" pitchFamily="34" charset="0"/>
              </a:rPr>
              <a:t>report the complaint or concern to the OH&amp;S Division if the matter involves an immediate source of danger and satisfactory action is not taken by the employer</a:t>
            </a:r>
            <a:endParaRPr lang="en-CA" sz="2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77348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8F75AD-F4DA-163B-7CF6-F673578D940F}"/>
              </a:ext>
            </a:extLst>
          </p:cNvPr>
          <p:cNvPicPr>
            <a:picLocks noChangeAspect="1"/>
          </p:cNvPicPr>
          <p:nvPr/>
        </p:nvPicPr>
        <p:blipFill>
          <a:blip r:embed="rId3"/>
          <a:stretch>
            <a:fillRect/>
          </a:stretch>
        </p:blipFill>
        <p:spPr>
          <a:xfrm>
            <a:off x="3170227" y="404664"/>
            <a:ext cx="5851546" cy="5400600"/>
          </a:xfrm>
          <a:prstGeom prst="rect">
            <a:avLst/>
          </a:prstGeom>
        </p:spPr>
      </p:pic>
    </p:spTree>
    <p:extLst>
      <p:ext uri="{BB962C8B-B14F-4D97-AF65-F5344CB8AC3E}">
        <p14:creationId xmlns:p14="http://schemas.microsoft.com/office/powerpoint/2010/main" val="3926289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F5CD4E-92AE-4474-B223-A68AB261F806}"/>
              </a:ext>
            </a:extLst>
          </p:cNvPr>
          <p:cNvSpPr txBox="1"/>
          <p:nvPr/>
        </p:nvSpPr>
        <p:spPr>
          <a:xfrm>
            <a:off x="2027548" y="2060848"/>
            <a:ext cx="8136904" cy="3477875"/>
          </a:xfrm>
          <a:prstGeom prst="rect">
            <a:avLst/>
          </a:prstGeom>
          <a:noFill/>
        </p:spPr>
        <p:txBody>
          <a:bodyPr wrap="square">
            <a:spAutoFit/>
          </a:bodyPr>
          <a:lstStyle/>
          <a:p>
            <a:r>
              <a:rPr lang="en-US" sz="2800" dirty="0">
                <a:latin typeface="Segoe UI" panose="020B0502040204020203" pitchFamily="34" charset="0"/>
                <a:cs typeface="Segoe UI" panose="020B0502040204020203" pitchFamily="34" charset="0"/>
              </a:rPr>
              <a:t>Occupational Health and Safety Division</a:t>
            </a:r>
          </a:p>
          <a:p>
            <a:endParaRPr lang="en-US" sz="2800" dirty="0">
              <a:latin typeface="Segoe UI" panose="020B0502040204020203" pitchFamily="34" charset="0"/>
              <a:cs typeface="Segoe UI" panose="020B0502040204020203" pitchFamily="34" charset="0"/>
            </a:endParaRPr>
          </a:p>
          <a:p>
            <a:r>
              <a:rPr lang="en-US" sz="2800" dirty="0">
                <a:latin typeface="Segoe UI" panose="020B0502040204020203" pitchFamily="34" charset="0"/>
                <a:cs typeface="Segoe UI" panose="020B0502040204020203" pitchFamily="34" charset="0"/>
              </a:rPr>
              <a:t>Phone: 	902-424-5400</a:t>
            </a:r>
          </a:p>
          <a:p>
            <a:endParaRPr lang="en-US" sz="2800" dirty="0">
              <a:latin typeface="Segoe UI" panose="020B0502040204020203" pitchFamily="34" charset="0"/>
              <a:cs typeface="Segoe UI" panose="020B0502040204020203" pitchFamily="34" charset="0"/>
            </a:endParaRPr>
          </a:p>
          <a:p>
            <a:r>
              <a:rPr lang="en-US" sz="2800" dirty="0">
                <a:latin typeface="Segoe UI" panose="020B0502040204020203" pitchFamily="34" charset="0"/>
                <a:cs typeface="Segoe UI" panose="020B0502040204020203" pitchFamily="34" charset="0"/>
              </a:rPr>
              <a:t>Toll-free: 	1-800-9LABOUR (1-800-952-2687)</a:t>
            </a:r>
          </a:p>
          <a:p>
            <a:endParaRPr lang="en-US" sz="2800" dirty="0">
              <a:latin typeface="Segoe UI" panose="020B0502040204020203" pitchFamily="34" charset="0"/>
              <a:cs typeface="Segoe UI" panose="020B0502040204020203" pitchFamily="34" charset="0"/>
            </a:endParaRPr>
          </a:p>
          <a:p>
            <a:r>
              <a:rPr lang="en-US" sz="2800" dirty="0">
                <a:latin typeface="Segoe UI" panose="020B0502040204020203" pitchFamily="34" charset="0"/>
                <a:cs typeface="Segoe UI" panose="020B0502040204020203" pitchFamily="34" charset="0"/>
              </a:rPr>
              <a:t>Email:	ohsdivision@novascotia.ca</a:t>
            </a:r>
          </a:p>
          <a:p>
            <a:endParaRPr lang="en-US" sz="2400" dirty="0">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5B0E6310-5E62-472F-8040-2DB488CC50E8}"/>
              </a:ext>
            </a:extLst>
          </p:cNvPr>
          <p:cNvSpPr txBox="1"/>
          <p:nvPr/>
        </p:nvSpPr>
        <p:spPr>
          <a:xfrm>
            <a:off x="2027548" y="692696"/>
            <a:ext cx="8136904" cy="1077218"/>
          </a:xfrm>
          <a:prstGeom prst="rect">
            <a:avLst/>
          </a:prstGeom>
          <a:noFill/>
        </p:spPr>
        <p:txBody>
          <a:bodyPr wrap="square">
            <a:spAutoFit/>
          </a:bodyPr>
          <a:lstStyle/>
          <a:p>
            <a:pPr algn="ctr"/>
            <a:r>
              <a:rPr lang="en-US" sz="3200" dirty="0">
                <a:latin typeface="Segoe UI Semibold" panose="020B0702040204020203" pitchFamily="34" charset="0"/>
                <a:cs typeface="Segoe UI Semibold" panose="020B0702040204020203" pitchFamily="34" charset="0"/>
              </a:rPr>
              <a:t>Who do I contact at the Department of Labour and Advanced Education?</a:t>
            </a:r>
            <a:endParaRPr lang="en-CA" sz="32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326245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44C178-4325-4BC7-BC08-4D9289EEBF88}"/>
              </a:ext>
            </a:extLst>
          </p:cNvPr>
          <p:cNvSpPr txBox="1"/>
          <p:nvPr/>
        </p:nvSpPr>
        <p:spPr>
          <a:xfrm>
            <a:off x="983432" y="1197620"/>
            <a:ext cx="10513168" cy="3970318"/>
          </a:xfrm>
          <a:prstGeom prst="rect">
            <a:avLst/>
          </a:prstGeom>
          <a:noFill/>
        </p:spPr>
        <p:txBody>
          <a:bodyPr wrap="square">
            <a:spAutoFit/>
          </a:bodyPr>
          <a:lstStyle/>
          <a:p>
            <a:pPr algn="ctr"/>
            <a:r>
              <a:rPr lang="en-US" sz="3200" dirty="0">
                <a:latin typeface="Segoe UI Semibold" panose="020B0702040204020203" pitchFamily="34" charset="0"/>
                <a:cs typeface="Segoe UI Semibold" panose="020B0702040204020203" pitchFamily="34" charset="0"/>
              </a:rPr>
              <a:t>When you should call</a:t>
            </a:r>
          </a:p>
          <a:p>
            <a:endParaRPr lang="en-US" sz="3200" dirty="0">
              <a:solidFill>
                <a:srgbClr val="244BA5"/>
              </a:solidFill>
              <a:latin typeface="Segoe UI" panose="020B0502040204020203" pitchFamily="34" charset="0"/>
              <a:cs typeface="Segoe UI" panose="020B0502040204020203" pitchFamily="34" charset="0"/>
            </a:endParaRPr>
          </a:p>
          <a:p>
            <a:endParaRPr lang="en-US" sz="3200" dirty="0">
              <a:latin typeface="Segoe UI Semibold" panose="020B0702040204020203" pitchFamily="34" charset="0"/>
              <a:cs typeface="Segoe UI Semibold" panose="020B0702040204020203" pitchFamily="34" charset="0"/>
            </a:endParaRPr>
          </a:p>
          <a:p>
            <a:r>
              <a:rPr lang="en-US" sz="3200" dirty="0">
                <a:latin typeface="Segoe UI" panose="020B0502040204020203" pitchFamily="34" charset="0"/>
                <a:cs typeface="Segoe UI" panose="020B0502040204020203" pitchFamily="34" charset="0"/>
              </a:rPr>
              <a:t>You can call to request services, ask for information or report workplace health and safety issues or public space issues in relation to technical equipment.</a:t>
            </a:r>
            <a:r>
              <a:rPr lang="en-CA" sz="3200" dirty="0">
                <a:solidFill>
                  <a:srgbClr val="244BA5"/>
                </a:solidFill>
                <a:latin typeface="Segoe UI" panose="020B0502040204020203" pitchFamily="34" charset="0"/>
                <a:cs typeface="Segoe UI" panose="020B0502040204020203" pitchFamily="34" charset="0"/>
              </a:rPr>
              <a:t> </a:t>
            </a:r>
            <a:r>
              <a:rPr lang="en-US" sz="3200" dirty="0">
                <a:solidFill>
                  <a:srgbClr val="244BA5"/>
                </a:solidFill>
                <a:latin typeface="Segoe UI" panose="020B0502040204020203" pitchFamily="34" charset="0"/>
                <a:cs typeface="Segoe UI" panose="020B0502040204020203" pitchFamily="34" charset="0"/>
              </a:rPr>
              <a:t>The line is active 24 hours a day, 7 days a week</a:t>
            </a:r>
            <a:r>
              <a:rPr lang="en-US" sz="3200" dirty="0">
                <a:solidFill>
                  <a:srgbClr val="244BA5"/>
                </a:solidFill>
                <a:latin typeface="Arial" panose="020B0604020202020204" pitchFamily="34" charset="0"/>
                <a:cs typeface="Arial" panose="020B0604020202020204" pitchFamily="34" charset="0"/>
              </a:rPr>
              <a:t>.</a:t>
            </a:r>
          </a:p>
          <a:p>
            <a:endParaRPr lang="en-US" sz="2800" dirty="0">
              <a:solidFill>
                <a:srgbClr val="244BA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6254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C0FD1-257C-4B63-8A1C-B7689472F714}"/>
              </a:ext>
            </a:extLst>
          </p:cNvPr>
          <p:cNvSpPr>
            <a:spLocks noGrp="1"/>
          </p:cNvSpPr>
          <p:nvPr>
            <p:ph type="title"/>
          </p:nvPr>
        </p:nvSpPr>
        <p:spPr>
          <a:xfrm>
            <a:off x="1981200" y="620688"/>
            <a:ext cx="8229600" cy="1143000"/>
          </a:xfrm>
        </p:spPr>
        <p:txBody>
          <a:bodyPr/>
          <a:lstStyle/>
          <a:p>
            <a:r>
              <a:rPr lang="en-CA" dirty="0">
                <a:solidFill>
                  <a:srgbClr val="244BA5"/>
                </a:solidFill>
                <a:latin typeface="Segoe UI Semibold" panose="020B0702040204020203" pitchFamily="34" charset="0"/>
                <a:cs typeface="Segoe UI Semibold" panose="020B0702040204020203" pitchFamily="34" charset="0"/>
              </a:rPr>
              <a:t>Case Studies</a:t>
            </a:r>
          </a:p>
        </p:txBody>
      </p:sp>
      <p:sp>
        <p:nvSpPr>
          <p:cNvPr id="3" name="TextBox 2">
            <a:extLst>
              <a:ext uri="{FF2B5EF4-FFF2-40B4-BE49-F238E27FC236}">
                <a16:creationId xmlns:a16="http://schemas.microsoft.com/office/drawing/2014/main" id="{8825D733-F6D2-328F-7BCB-E8B711B4D839}"/>
              </a:ext>
            </a:extLst>
          </p:cNvPr>
          <p:cNvSpPr txBox="1"/>
          <p:nvPr/>
        </p:nvSpPr>
        <p:spPr>
          <a:xfrm>
            <a:off x="1487488" y="2060848"/>
            <a:ext cx="9145016" cy="2308324"/>
          </a:xfrm>
          <a:prstGeom prst="rect">
            <a:avLst/>
          </a:prstGeom>
          <a:noFill/>
        </p:spPr>
        <p:txBody>
          <a:bodyPr wrap="square" rtlCol="0">
            <a:spAutoFit/>
          </a:bodyPr>
          <a:lstStyle/>
          <a:p>
            <a:r>
              <a:rPr lang="en-US" sz="2400" dirty="0">
                <a:solidFill>
                  <a:srgbClr val="244BA5"/>
                </a:solidFill>
                <a:latin typeface="Segoe UI" panose="020B0502040204020203" pitchFamily="34" charset="0"/>
                <a:cs typeface="Segoe UI" panose="020B0502040204020203" pitchFamily="34" charset="0"/>
              </a:rPr>
              <a:t>This is an opportunity to share your own experiences, and together we can explore effective ways to address and navigate each scenario.</a:t>
            </a:r>
          </a:p>
          <a:p>
            <a:endParaRPr lang="en-US" sz="2400" dirty="0">
              <a:solidFill>
                <a:srgbClr val="244BA5"/>
              </a:solidFill>
              <a:latin typeface="Segoe UI" panose="020B0502040204020203" pitchFamily="34" charset="0"/>
              <a:cs typeface="Segoe UI" panose="020B0502040204020203" pitchFamily="34" charset="0"/>
            </a:endParaRPr>
          </a:p>
          <a:p>
            <a:r>
              <a:rPr lang="en-US" sz="2400" dirty="0">
                <a:solidFill>
                  <a:srgbClr val="244BA5"/>
                </a:solidFill>
                <a:latin typeface="Segoe UI" panose="020B0502040204020203" pitchFamily="34" charset="0"/>
                <a:cs typeface="Segoe UI" panose="020B0502040204020203" pitchFamily="34" charset="0"/>
              </a:rPr>
              <a:t>Let’s discuss possible next steps and approaches for resolving each situation.</a:t>
            </a:r>
            <a:endParaRPr lang="en-CA" sz="2400" dirty="0">
              <a:solidFill>
                <a:srgbClr val="244BA5"/>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6757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6FA62-12B2-4BE1-7448-B7A1B848D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0F11A0-1B86-A527-4AAD-A6D52CD06B83}"/>
              </a:ext>
            </a:extLst>
          </p:cNvPr>
          <p:cNvSpPr>
            <a:spLocks noGrp="1"/>
          </p:cNvSpPr>
          <p:nvPr>
            <p:ph type="title"/>
          </p:nvPr>
        </p:nvSpPr>
        <p:spPr>
          <a:xfrm>
            <a:off x="609600" y="2310284"/>
            <a:ext cx="10972800" cy="1143000"/>
          </a:xfrm>
        </p:spPr>
        <p:txBody>
          <a:bodyPr/>
          <a:lstStyle/>
          <a:p>
            <a:r>
              <a:rPr lang="en-US" dirty="0">
                <a:solidFill>
                  <a:srgbClr val="244BA5"/>
                </a:solidFill>
                <a:latin typeface="Segoe UI Semilight" panose="020B0402040204020203" pitchFamily="34" charset="0"/>
                <a:cs typeface="Segoe UI Semilight" panose="020B0402040204020203" pitchFamily="34" charset="0"/>
              </a:rPr>
              <a:t>VIOLENCE IN THE WORKPLACE </a:t>
            </a:r>
            <a:endParaRPr lang="en-CA" dirty="0">
              <a:solidFill>
                <a:srgbClr val="244BA5"/>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574843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ACDCD2-5832-4526-AF61-6AEDA82F5DD4}"/>
              </a:ext>
            </a:extLst>
          </p:cNvPr>
          <p:cNvSpPr txBox="1"/>
          <p:nvPr/>
        </p:nvSpPr>
        <p:spPr>
          <a:xfrm>
            <a:off x="875420" y="1059120"/>
            <a:ext cx="10441160" cy="4739759"/>
          </a:xfrm>
          <a:prstGeom prst="rect">
            <a:avLst/>
          </a:prstGeom>
          <a:noFill/>
        </p:spPr>
        <p:txBody>
          <a:bodyPr wrap="square" rtlCol="0">
            <a:spAutoFit/>
          </a:bodyPr>
          <a:lstStyle/>
          <a:p>
            <a:pPr algn="ctr"/>
            <a:r>
              <a:rPr lang="en-US" sz="3200" dirty="0">
                <a:latin typeface="Segoe UI Semibold" panose="020B0702040204020203" pitchFamily="34" charset="0"/>
                <a:cs typeface="Segoe UI Semibold" panose="020B0702040204020203" pitchFamily="34" charset="0"/>
              </a:rPr>
              <a:t>Violence in the Workplace Regulations</a:t>
            </a:r>
          </a:p>
          <a:p>
            <a:endParaRPr lang="en-US" dirty="0"/>
          </a:p>
          <a:p>
            <a:pPr algn="ctr"/>
            <a:r>
              <a:rPr lang="en-US" sz="3200" i="1" dirty="0">
                <a:latin typeface="Segoe UI Semilight" panose="020B0402040204020203" pitchFamily="34" charset="0"/>
                <a:cs typeface="Segoe UI Semilight" panose="020B0402040204020203" pitchFamily="34" charset="0"/>
              </a:rPr>
              <a:t>Violence is an occupational health and safety issue</a:t>
            </a:r>
          </a:p>
          <a:p>
            <a:endParaRPr lang="en-US" sz="2200" dirty="0"/>
          </a:p>
          <a:p>
            <a:r>
              <a:rPr lang="en-US" sz="2200" dirty="0">
                <a:latin typeface="Segoe UI" panose="020B0502040204020203" pitchFamily="34" charset="0"/>
                <a:cs typeface="Segoe UI" panose="020B0502040204020203" pitchFamily="34" charset="0"/>
              </a:rPr>
              <a:t>The regulations do not diminish the responsibility of all workplace parties to recognize violence as an occupational health and safety hazard in carrying out their precautions and duties under the Act.</a:t>
            </a:r>
          </a:p>
          <a:p>
            <a:endParaRPr lang="en-US" sz="2200" dirty="0">
              <a:latin typeface="Segoe UI" panose="020B0502040204020203" pitchFamily="34" charset="0"/>
              <a:cs typeface="Segoe UI" panose="020B0502040204020203" pitchFamily="34" charset="0"/>
            </a:endParaRPr>
          </a:p>
          <a:p>
            <a:r>
              <a:rPr lang="en-US" sz="2200" dirty="0">
                <a:latin typeface="Segoe UI" panose="020B0502040204020203" pitchFamily="34" charset="0"/>
                <a:cs typeface="Segoe UI" panose="020B0502040204020203" pitchFamily="34" charset="0"/>
              </a:rPr>
              <a:t>An employer or employee in the workplace has a </a:t>
            </a:r>
            <a:r>
              <a:rPr lang="en-US" sz="2200" u="sng" dirty="0">
                <a:latin typeface="Segoe UI" panose="020B0502040204020203" pitchFamily="34" charset="0"/>
                <a:cs typeface="Segoe UI" panose="020B0502040204020203" pitchFamily="34" charset="0"/>
              </a:rPr>
              <a:t>duty to report </a:t>
            </a:r>
            <a:r>
              <a:rPr lang="en-US" sz="2200" dirty="0">
                <a:latin typeface="Segoe UI" panose="020B0502040204020203" pitchFamily="34" charset="0"/>
                <a:cs typeface="Segoe UI" panose="020B0502040204020203" pitchFamily="34" charset="0"/>
              </a:rPr>
              <a:t>all incidents of violence in a workplace to the employer.</a:t>
            </a:r>
          </a:p>
          <a:p>
            <a:endParaRPr lang="en-US" sz="2200" dirty="0">
              <a:latin typeface="Segoe UI" panose="020B0502040204020203" pitchFamily="34" charset="0"/>
              <a:cs typeface="Segoe UI" panose="020B0502040204020203" pitchFamily="34" charset="0"/>
            </a:endParaRPr>
          </a:p>
          <a:p>
            <a:r>
              <a:rPr lang="en-US" sz="2200" dirty="0">
                <a:latin typeface="Segoe UI" panose="020B0502040204020203" pitchFamily="34" charset="0"/>
                <a:cs typeface="Segoe UI" panose="020B0502040204020203" pitchFamily="34" charset="0"/>
              </a:rPr>
              <a:t>The regulations apply to education services provided by institutions, including a school governed by the Education Act.</a:t>
            </a:r>
            <a:endParaRPr lang="en-CA" sz="22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45783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4524B9-3C59-402F-A97F-67029DEE21A8}"/>
              </a:ext>
            </a:extLst>
          </p:cNvPr>
          <p:cNvSpPr txBox="1"/>
          <p:nvPr/>
        </p:nvSpPr>
        <p:spPr>
          <a:xfrm>
            <a:off x="1918048" y="620688"/>
            <a:ext cx="8208912" cy="584775"/>
          </a:xfrm>
          <a:prstGeom prst="rect">
            <a:avLst/>
          </a:prstGeom>
          <a:noFill/>
        </p:spPr>
        <p:txBody>
          <a:bodyPr wrap="square" rtlCol="0">
            <a:spAutoFit/>
          </a:bodyPr>
          <a:lstStyle/>
          <a:p>
            <a:pPr algn="ctr"/>
            <a:r>
              <a:rPr lang="en-CA" sz="3200" dirty="0">
                <a:latin typeface="Segoe UI Semibold" panose="020B0702040204020203" pitchFamily="34" charset="0"/>
                <a:cs typeface="Segoe UI Semibold" panose="020B0702040204020203" pitchFamily="34" charset="0"/>
              </a:rPr>
              <a:t>Violence risk assessment</a:t>
            </a:r>
          </a:p>
        </p:txBody>
      </p:sp>
      <p:sp>
        <p:nvSpPr>
          <p:cNvPr id="5" name="TextBox 4">
            <a:extLst>
              <a:ext uri="{FF2B5EF4-FFF2-40B4-BE49-F238E27FC236}">
                <a16:creationId xmlns:a16="http://schemas.microsoft.com/office/drawing/2014/main" id="{8AFC5CF3-9E5A-4BFC-86AC-13B5E95EFBE9}"/>
              </a:ext>
            </a:extLst>
          </p:cNvPr>
          <p:cNvSpPr txBox="1"/>
          <p:nvPr/>
        </p:nvSpPr>
        <p:spPr>
          <a:xfrm>
            <a:off x="983432" y="1566952"/>
            <a:ext cx="10369152" cy="3693319"/>
          </a:xfrm>
          <a:prstGeom prst="rect">
            <a:avLst/>
          </a:prstGeom>
          <a:noFill/>
        </p:spPr>
        <p:txBody>
          <a:bodyPr wrap="square">
            <a:spAutoFit/>
          </a:bodyPr>
          <a:lstStyle/>
          <a:p>
            <a:r>
              <a:rPr lang="en-US" sz="2400" dirty="0">
                <a:latin typeface="Segoe UI" panose="020B0502040204020203" pitchFamily="34" charset="0"/>
                <a:cs typeface="Segoe UI" panose="020B0502040204020203" pitchFamily="34" charset="0"/>
              </a:rPr>
              <a:t>An employer must conduct a violence risk assessment for each of their workplaces to determine if there is a risk of violence in the workplace and prepare a written report concerning the violence risk assessment detailing the extent and nature of any risk identified by the assessment.</a:t>
            </a:r>
          </a:p>
          <a:p>
            <a:endParaRPr lang="en-US" sz="2400" dirty="0">
              <a:latin typeface="Segoe UI" panose="020B0502040204020203" pitchFamily="34" charset="0"/>
              <a:cs typeface="Segoe UI" panose="020B0502040204020203" pitchFamily="34" charset="0"/>
            </a:endParaRPr>
          </a:p>
          <a:p>
            <a:r>
              <a:rPr lang="en-US" sz="2400" dirty="0">
                <a:latin typeface="Segoe UI" panose="020B0502040204020203" pitchFamily="34" charset="0"/>
                <a:cs typeface="Segoe UI" panose="020B0502040204020203" pitchFamily="34" charset="0"/>
              </a:rPr>
              <a:t>An employer must consult with any JOHS committee / safety representative established at the workplace when conducting a violence risk assessment and must provide the committee with a copy of the written report of the assessment.</a:t>
            </a:r>
          </a:p>
          <a:p>
            <a:endParaRPr lang="en-US" dirty="0"/>
          </a:p>
        </p:txBody>
      </p:sp>
    </p:spTree>
    <p:extLst>
      <p:ext uri="{BB962C8B-B14F-4D97-AF65-F5344CB8AC3E}">
        <p14:creationId xmlns:p14="http://schemas.microsoft.com/office/powerpoint/2010/main" val="2073771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76B14D-AFCE-4363-B6D3-CB350C27848F}"/>
              </a:ext>
            </a:extLst>
          </p:cNvPr>
          <p:cNvSpPr txBox="1"/>
          <p:nvPr/>
        </p:nvSpPr>
        <p:spPr>
          <a:xfrm>
            <a:off x="875420" y="2182505"/>
            <a:ext cx="10441160" cy="2492990"/>
          </a:xfrm>
          <a:prstGeom prst="rect">
            <a:avLst/>
          </a:prstGeom>
          <a:noFill/>
        </p:spPr>
        <p:txBody>
          <a:bodyPr wrap="square">
            <a:spAutoFit/>
          </a:bodyPr>
          <a:lstStyle/>
          <a:p>
            <a:pPr algn="ctr"/>
            <a:r>
              <a:rPr lang="en-US" sz="3200" dirty="0">
                <a:solidFill>
                  <a:srgbClr val="244BA5"/>
                </a:solidFill>
                <a:latin typeface="Segoe UI Semibold" panose="020B0702040204020203" pitchFamily="34" charset="0"/>
                <a:cs typeface="Segoe UI Semibold" panose="020B0702040204020203" pitchFamily="34" charset="0"/>
              </a:rPr>
              <a:t>Documentation, investigation and actions to prevent reoccurrence</a:t>
            </a:r>
          </a:p>
          <a:p>
            <a:endParaRPr lang="en-US" sz="2000" dirty="0">
              <a:solidFill>
                <a:srgbClr val="244BA5"/>
              </a:solidFill>
            </a:endParaRPr>
          </a:p>
          <a:p>
            <a:r>
              <a:rPr lang="en-US" sz="2400" dirty="0">
                <a:solidFill>
                  <a:srgbClr val="244BA5"/>
                </a:solidFill>
                <a:latin typeface="Segoe UI" panose="020B0502040204020203" pitchFamily="34" charset="0"/>
                <a:cs typeface="Segoe UI" panose="020B0502040204020203" pitchFamily="34" charset="0"/>
              </a:rPr>
              <a:t>An employer must ensure that incidents of violence are documented and promptly investigated to determine their causes and the actions needed to prevent reoccurrence.</a:t>
            </a:r>
          </a:p>
        </p:txBody>
      </p:sp>
    </p:spTree>
    <p:extLst>
      <p:ext uri="{BB962C8B-B14F-4D97-AF65-F5344CB8AC3E}">
        <p14:creationId xmlns:p14="http://schemas.microsoft.com/office/powerpoint/2010/main" val="2577698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4524B9-3C59-402F-A97F-67029DEE21A8}"/>
              </a:ext>
            </a:extLst>
          </p:cNvPr>
          <p:cNvSpPr txBox="1"/>
          <p:nvPr/>
        </p:nvSpPr>
        <p:spPr>
          <a:xfrm>
            <a:off x="2135560" y="476673"/>
            <a:ext cx="8208912" cy="584775"/>
          </a:xfrm>
          <a:prstGeom prst="rect">
            <a:avLst/>
          </a:prstGeom>
          <a:noFill/>
        </p:spPr>
        <p:txBody>
          <a:bodyPr wrap="square" rtlCol="0">
            <a:spAutoFit/>
          </a:bodyPr>
          <a:lstStyle/>
          <a:p>
            <a:pPr algn="ctr"/>
            <a:r>
              <a:rPr lang="en-CA" sz="3200" dirty="0">
                <a:solidFill>
                  <a:srgbClr val="244BA5"/>
                </a:solidFill>
                <a:latin typeface="Segoe UI Semibold" panose="020B0702040204020203" pitchFamily="34" charset="0"/>
                <a:cs typeface="Segoe UI Semibold" panose="020B0702040204020203" pitchFamily="34" charset="0"/>
              </a:rPr>
              <a:t>Violence risk assessment</a:t>
            </a:r>
          </a:p>
        </p:txBody>
      </p:sp>
      <p:sp>
        <p:nvSpPr>
          <p:cNvPr id="5" name="TextBox 4">
            <a:extLst>
              <a:ext uri="{FF2B5EF4-FFF2-40B4-BE49-F238E27FC236}">
                <a16:creationId xmlns:a16="http://schemas.microsoft.com/office/drawing/2014/main" id="{8AFC5CF3-9E5A-4BFC-86AC-13B5E95EFBE9}"/>
              </a:ext>
            </a:extLst>
          </p:cNvPr>
          <p:cNvSpPr txBox="1"/>
          <p:nvPr/>
        </p:nvSpPr>
        <p:spPr>
          <a:xfrm>
            <a:off x="911424" y="1582341"/>
            <a:ext cx="10369152" cy="4062651"/>
          </a:xfrm>
          <a:prstGeom prst="rect">
            <a:avLst/>
          </a:prstGeom>
          <a:noFill/>
        </p:spPr>
        <p:txBody>
          <a:bodyPr wrap="square">
            <a:spAutoFit/>
          </a:bodyPr>
          <a:lstStyle/>
          <a:p>
            <a:r>
              <a:rPr lang="en-US" sz="2000" dirty="0">
                <a:solidFill>
                  <a:srgbClr val="244BA5"/>
                </a:solidFill>
                <a:latin typeface="Segoe UI" panose="020B0502040204020203" pitchFamily="34" charset="0"/>
                <a:cs typeface="Segoe UI" panose="020B0502040204020203" pitchFamily="34" charset="0"/>
              </a:rPr>
              <a:t>In conducting a violence risk assessment, an employer must take all of the following into consideration:</a:t>
            </a:r>
          </a:p>
          <a:p>
            <a:r>
              <a:rPr lang="en-US" sz="2000" dirty="0">
                <a:solidFill>
                  <a:srgbClr val="244BA5"/>
                </a:solidFill>
                <a:latin typeface="Segoe UI" panose="020B0502040204020203" pitchFamily="34" charset="0"/>
                <a:cs typeface="Segoe UI" panose="020B0502040204020203" pitchFamily="34" charset="0"/>
              </a:rPr>
              <a:t> </a:t>
            </a:r>
          </a:p>
          <a:p>
            <a:r>
              <a:rPr lang="en-US" sz="2000" dirty="0">
                <a:solidFill>
                  <a:srgbClr val="244BA5"/>
                </a:solidFill>
                <a:latin typeface="Segoe UI" panose="020B0502040204020203" pitchFamily="34" charset="0"/>
                <a:cs typeface="Segoe UI" panose="020B0502040204020203" pitchFamily="34" charset="0"/>
              </a:rPr>
              <a:t>                (a)    violence that has occurred in the workplace in the past;</a:t>
            </a:r>
          </a:p>
          <a:p>
            <a:r>
              <a:rPr lang="en-US" sz="2000" dirty="0">
                <a:solidFill>
                  <a:srgbClr val="244BA5"/>
                </a:solidFill>
                <a:latin typeface="Segoe UI" panose="020B0502040204020203" pitchFamily="34" charset="0"/>
                <a:cs typeface="Segoe UI" panose="020B0502040204020203" pitchFamily="34" charset="0"/>
              </a:rPr>
              <a:t> </a:t>
            </a:r>
          </a:p>
          <a:p>
            <a:r>
              <a:rPr lang="en-US" sz="2000" dirty="0">
                <a:solidFill>
                  <a:srgbClr val="244BA5"/>
                </a:solidFill>
                <a:latin typeface="Segoe UI" panose="020B0502040204020203" pitchFamily="34" charset="0"/>
                <a:cs typeface="Segoe UI" panose="020B0502040204020203" pitchFamily="34" charset="0"/>
              </a:rPr>
              <a:t>                (b)    violence that is known to occur in similar workplaces;</a:t>
            </a:r>
          </a:p>
          <a:p>
            <a:r>
              <a:rPr lang="en-US" sz="2000" dirty="0">
                <a:solidFill>
                  <a:srgbClr val="244BA5"/>
                </a:solidFill>
                <a:latin typeface="Segoe UI" panose="020B0502040204020203" pitchFamily="34" charset="0"/>
                <a:cs typeface="Segoe UI" panose="020B0502040204020203" pitchFamily="34" charset="0"/>
              </a:rPr>
              <a:t> </a:t>
            </a:r>
          </a:p>
          <a:p>
            <a:r>
              <a:rPr lang="en-US" sz="2000" dirty="0">
                <a:solidFill>
                  <a:srgbClr val="244BA5"/>
                </a:solidFill>
                <a:latin typeface="Segoe UI" panose="020B0502040204020203" pitchFamily="34" charset="0"/>
                <a:cs typeface="Segoe UI" panose="020B0502040204020203" pitchFamily="34" charset="0"/>
              </a:rPr>
              <a:t>                (c)    the circumstances in which work takes place;</a:t>
            </a:r>
          </a:p>
          <a:p>
            <a:r>
              <a:rPr lang="en-US" sz="2000" dirty="0">
                <a:solidFill>
                  <a:srgbClr val="244BA5"/>
                </a:solidFill>
                <a:latin typeface="Segoe UI" panose="020B0502040204020203" pitchFamily="34" charset="0"/>
                <a:cs typeface="Segoe UI" panose="020B0502040204020203" pitchFamily="34" charset="0"/>
              </a:rPr>
              <a:t> </a:t>
            </a:r>
          </a:p>
          <a:p>
            <a:r>
              <a:rPr lang="en-US" sz="2000" dirty="0">
                <a:solidFill>
                  <a:srgbClr val="244BA5"/>
                </a:solidFill>
                <a:latin typeface="Segoe UI" panose="020B0502040204020203" pitchFamily="34" charset="0"/>
                <a:cs typeface="Segoe UI" panose="020B0502040204020203" pitchFamily="34" charset="0"/>
              </a:rPr>
              <a:t>                (d)    the interactions that occur in the course of performing work;</a:t>
            </a:r>
          </a:p>
          <a:p>
            <a:r>
              <a:rPr lang="en-US" sz="2000" dirty="0">
                <a:solidFill>
                  <a:srgbClr val="244BA5"/>
                </a:solidFill>
                <a:latin typeface="Segoe UI" panose="020B0502040204020203" pitchFamily="34" charset="0"/>
                <a:cs typeface="Segoe UI" panose="020B0502040204020203" pitchFamily="34" charset="0"/>
              </a:rPr>
              <a:t> </a:t>
            </a:r>
          </a:p>
          <a:p>
            <a:r>
              <a:rPr lang="en-US" sz="2000" dirty="0">
                <a:solidFill>
                  <a:srgbClr val="244BA5"/>
                </a:solidFill>
                <a:latin typeface="Segoe UI" panose="020B0502040204020203" pitchFamily="34" charset="0"/>
                <a:cs typeface="Segoe UI" panose="020B0502040204020203" pitchFamily="34" charset="0"/>
              </a:rPr>
              <a:t>                (e)    the physical location and layout of the workplace.</a:t>
            </a:r>
          </a:p>
          <a:p>
            <a:r>
              <a:rPr lang="en-US" dirty="0"/>
              <a:t> </a:t>
            </a:r>
          </a:p>
        </p:txBody>
      </p:sp>
    </p:spTree>
    <p:extLst>
      <p:ext uri="{BB962C8B-B14F-4D97-AF65-F5344CB8AC3E}">
        <p14:creationId xmlns:p14="http://schemas.microsoft.com/office/powerpoint/2010/main" val="2137133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4524B9-3C59-402F-A97F-67029DEE21A8}"/>
              </a:ext>
            </a:extLst>
          </p:cNvPr>
          <p:cNvSpPr txBox="1"/>
          <p:nvPr/>
        </p:nvSpPr>
        <p:spPr>
          <a:xfrm>
            <a:off x="1199456" y="548680"/>
            <a:ext cx="10153128" cy="646331"/>
          </a:xfrm>
          <a:prstGeom prst="rect">
            <a:avLst/>
          </a:prstGeom>
          <a:noFill/>
        </p:spPr>
        <p:txBody>
          <a:bodyPr wrap="square" rtlCol="0">
            <a:spAutoFit/>
          </a:bodyPr>
          <a:lstStyle/>
          <a:p>
            <a:pPr algn="ctr"/>
            <a:r>
              <a:rPr lang="en-US" sz="3600" dirty="0">
                <a:latin typeface="Segoe UI Semibold" panose="020B0702040204020203" pitchFamily="34" charset="0"/>
                <a:cs typeface="Segoe UI Semibold" panose="020B0702040204020203" pitchFamily="34" charset="0"/>
              </a:rPr>
              <a:t>When new violence risk assessment required?</a:t>
            </a:r>
            <a:endParaRPr lang="en-CA" sz="3600" dirty="0">
              <a:latin typeface="Segoe UI Semibold" panose="020B0702040204020203" pitchFamily="34" charset="0"/>
              <a:cs typeface="Segoe UI Semibold" panose="020B0702040204020203" pitchFamily="34" charset="0"/>
            </a:endParaRPr>
          </a:p>
        </p:txBody>
      </p:sp>
      <p:sp>
        <p:nvSpPr>
          <p:cNvPr id="5" name="TextBox 4">
            <a:extLst>
              <a:ext uri="{FF2B5EF4-FFF2-40B4-BE49-F238E27FC236}">
                <a16:creationId xmlns:a16="http://schemas.microsoft.com/office/drawing/2014/main" id="{8AFC5CF3-9E5A-4BFC-86AC-13B5E95EFBE9}"/>
              </a:ext>
            </a:extLst>
          </p:cNvPr>
          <p:cNvSpPr txBox="1"/>
          <p:nvPr/>
        </p:nvSpPr>
        <p:spPr>
          <a:xfrm>
            <a:off x="2063552" y="2132856"/>
            <a:ext cx="8064896" cy="369332"/>
          </a:xfrm>
          <a:prstGeom prst="rect">
            <a:avLst/>
          </a:prstGeom>
          <a:noFill/>
        </p:spPr>
        <p:txBody>
          <a:bodyPr wrap="square">
            <a:spAutoFit/>
          </a:bodyPr>
          <a:lstStyle/>
          <a:p>
            <a:r>
              <a:rPr lang="en-US" dirty="0"/>
              <a:t> </a:t>
            </a:r>
          </a:p>
        </p:txBody>
      </p:sp>
      <p:sp>
        <p:nvSpPr>
          <p:cNvPr id="7" name="TextBox 6">
            <a:extLst>
              <a:ext uri="{FF2B5EF4-FFF2-40B4-BE49-F238E27FC236}">
                <a16:creationId xmlns:a16="http://schemas.microsoft.com/office/drawing/2014/main" id="{A2DD5D1B-3A5B-4518-81C6-2F51E04E381B}"/>
              </a:ext>
            </a:extLst>
          </p:cNvPr>
          <p:cNvSpPr txBox="1"/>
          <p:nvPr/>
        </p:nvSpPr>
        <p:spPr>
          <a:xfrm>
            <a:off x="1055440" y="2132856"/>
            <a:ext cx="10297144" cy="2308324"/>
          </a:xfrm>
          <a:prstGeom prst="rect">
            <a:avLst/>
          </a:prstGeom>
          <a:noFill/>
        </p:spPr>
        <p:txBody>
          <a:bodyPr wrap="square">
            <a:spAutoFit/>
          </a:bodyPr>
          <a:lstStyle/>
          <a:p>
            <a:r>
              <a:rPr lang="en-US" sz="2400" dirty="0">
                <a:latin typeface="Segoe UI" panose="020B0502040204020203" pitchFamily="34" charset="0"/>
                <a:cs typeface="Segoe UI" panose="020B0502040204020203" pitchFamily="34" charset="0"/>
              </a:rPr>
              <a:t>An employer must conduct a new violence risk assessment for each of their workplaces at least every 5 years.</a:t>
            </a:r>
          </a:p>
          <a:p>
            <a:r>
              <a:rPr lang="en-US" sz="2400" dirty="0">
                <a:latin typeface="Segoe UI" panose="020B0502040204020203" pitchFamily="34" charset="0"/>
                <a:cs typeface="Segoe UI" panose="020B0502040204020203" pitchFamily="34" charset="0"/>
              </a:rPr>
              <a:t> </a:t>
            </a:r>
          </a:p>
          <a:p>
            <a:r>
              <a:rPr lang="en-US" sz="2400" dirty="0">
                <a:latin typeface="Segoe UI" panose="020B0502040204020203" pitchFamily="34" charset="0"/>
                <a:cs typeface="Segoe UI" panose="020B0502040204020203" pitchFamily="34" charset="0"/>
              </a:rPr>
              <a:t>When there is a significant change in the circumstances in which work takes place (e.g., the interactions that occur while performing work, the physical location or layout of the workplace)</a:t>
            </a:r>
          </a:p>
        </p:txBody>
      </p:sp>
    </p:spTree>
    <p:extLst>
      <p:ext uri="{BB962C8B-B14F-4D97-AF65-F5344CB8AC3E}">
        <p14:creationId xmlns:p14="http://schemas.microsoft.com/office/powerpoint/2010/main" val="19382648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CA5E49-4F0A-4315-AB9D-9EC7B3C86155}"/>
              </a:ext>
            </a:extLst>
          </p:cNvPr>
          <p:cNvSpPr txBox="1"/>
          <p:nvPr/>
        </p:nvSpPr>
        <p:spPr>
          <a:xfrm>
            <a:off x="803412" y="966787"/>
            <a:ext cx="10585176" cy="4924425"/>
          </a:xfrm>
          <a:prstGeom prst="rect">
            <a:avLst/>
          </a:prstGeom>
          <a:noFill/>
        </p:spPr>
        <p:txBody>
          <a:bodyPr wrap="square">
            <a:spAutoFit/>
          </a:bodyPr>
          <a:lstStyle/>
          <a:p>
            <a:pPr algn="ctr"/>
            <a:r>
              <a:rPr lang="en-US" sz="3200" dirty="0">
                <a:latin typeface="Segoe UI Semibold" panose="020B0702040204020203" pitchFamily="34" charset="0"/>
                <a:cs typeface="Segoe UI Semibold" panose="020B0702040204020203" pitchFamily="34" charset="0"/>
              </a:rPr>
              <a:t>Workplace violence prevention plan</a:t>
            </a:r>
          </a:p>
          <a:p>
            <a:endParaRPr lang="en-US" sz="2400" dirty="0">
              <a:latin typeface="Segoe UI Semibold" panose="020B0702040204020203" pitchFamily="34" charset="0"/>
              <a:cs typeface="Segoe UI Semibold" panose="020B0702040204020203" pitchFamily="34" charset="0"/>
            </a:endParaRPr>
          </a:p>
          <a:p>
            <a:r>
              <a:rPr lang="en-US" sz="2400" dirty="0">
                <a:latin typeface="Segoe UI" panose="020B0502040204020203" pitchFamily="34" charset="0"/>
                <a:cs typeface="Segoe UI" panose="020B0502040204020203" pitchFamily="34" charset="0"/>
              </a:rPr>
              <a:t>An employer must </a:t>
            </a:r>
          </a:p>
          <a:p>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establish and implement a workplace violence prevention plan for each workplace for which a significant risk of violence is identified </a:t>
            </a: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take and document reasonable measures to minimize and, to the extent possible, eliminate the risk of violence in the workplace</a:t>
            </a: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establish and document procedures for providing employees with the information and training </a:t>
            </a:r>
          </a:p>
          <a:p>
            <a:endParaRPr lang="en-US" dirty="0"/>
          </a:p>
        </p:txBody>
      </p:sp>
    </p:spTree>
    <p:extLst>
      <p:ext uri="{BB962C8B-B14F-4D97-AF65-F5344CB8AC3E}">
        <p14:creationId xmlns:p14="http://schemas.microsoft.com/office/powerpoint/2010/main" val="2660771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72E971-B5DF-4D2E-864B-03818F519800}"/>
              </a:ext>
            </a:extLst>
          </p:cNvPr>
          <p:cNvSpPr txBox="1"/>
          <p:nvPr/>
        </p:nvSpPr>
        <p:spPr>
          <a:xfrm>
            <a:off x="731404" y="1105287"/>
            <a:ext cx="10729192" cy="4647426"/>
          </a:xfrm>
          <a:prstGeom prst="rect">
            <a:avLst/>
          </a:prstGeom>
          <a:noFill/>
        </p:spPr>
        <p:txBody>
          <a:bodyPr wrap="square">
            <a:spAutoFit/>
          </a:bodyPr>
          <a:lstStyle/>
          <a:p>
            <a:pPr algn="ctr"/>
            <a:r>
              <a:rPr lang="en-US" sz="3200" dirty="0">
                <a:latin typeface="Segoe UI Semibold" panose="020B0702040204020203" pitchFamily="34" charset="0"/>
                <a:cs typeface="Segoe UI Semibold" panose="020B0702040204020203" pitchFamily="34" charset="0"/>
              </a:rPr>
              <a:t>Workplace violence prevention plan</a:t>
            </a:r>
          </a:p>
          <a:p>
            <a:endParaRPr lang="en-US" sz="2400" dirty="0"/>
          </a:p>
          <a:p>
            <a:r>
              <a:rPr lang="en-US" sz="2400" dirty="0">
                <a:latin typeface="Segoe UI" panose="020B0502040204020203" pitchFamily="34" charset="0"/>
                <a:cs typeface="Segoe UI" panose="020B0502040204020203" pitchFamily="34" charset="0"/>
              </a:rPr>
              <a:t>An employer must  also</a:t>
            </a:r>
          </a:p>
          <a:p>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establish and document procedures for reporting, documenting and investigating incidents of violence </a:t>
            </a: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consult with any committee established at the workplace when establishing, reviewing or revising a workplace violence prevention plan.</a:t>
            </a: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make a copy of the workplace violence prevention plan available for examination by any employee</a:t>
            </a:r>
          </a:p>
        </p:txBody>
      </p:sp>
    </p:spTree>
    <p:extLst>
      <p:ext uri="{BB962C8B-B14F-4D97-AF65-F5344CB8AC3E}">
        <p14:creationId xmlns:p14="http://schemas.microsoft.com/office/powerpoint/2010/main" val="424123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09502E-1B75-4D2C-832A-138D7B9C5A05}"/>
              </a:ext>
            </a:extLst>
          </p:cNvPr>
          <p:cNvSpPr txBox="1"/>
          <p:nvPr/>
        </p:nvSpPr>
        <p:spPr>
          <a:xfrm>
            <a:off x="983432" y="1505396"/>
            <a:ext cx="10225136" cy="3847207"/>
          </a:xfrm>
          <a:prstGeom prst="rect">
            <a:avLst/>
          </a:prstGeom>
          <a:noFill/>
        </p:spPr>
        <p:txBody>
          <a:bodyPr wrap="square">
            <a:spAutoFit/>
          </a:bodyPr>
          <a:lstStyle/>
          <a:p>
            <a:pPr algn="ctr"/>
            <a:r>
              <a:rPr lang="en-US" sz="3200" dirty="0">
                <a:latin typeface="Segoe UI Semibold" panose="020B0702040204020203" pitchFamily="34" charset="0"/>
                <a:cs typeface="Segoe UI Semibold" panose="020B0702040204020203" pitchFamily="34" charset="0"/>
              </a:rPr>
              <a:t>Information that must be provided to employees</a:t>
            </a:r>
          </a:p>
          <a:p>
            <a:endParaRPr lang="en-US" sz="2000" dirty="0">
              <a:latin typeface="Segoe UI" panose="020B0502040204020203" pitchFamily="34" charset="0"/>
              <a:cs typeface="Segoe UI" panose="020B0502040204020203" pitchFamily="34" charset="0"/>
            </a:endParaRPr>
          </a:p>
          <a:p>
            <a:r>
              <a:rPr lang="en-US" sz="2400" dirty="0">
                <a:latin typeface="Segoe UI" panose="020B0502040204020203" pitchFamily="34" charset="0"/>
                <a:cs typeface="Segoe UI" panose="020B0502040204020203" pitchFamily="34" charset="0"/>
              </a:rPr>
              <a:t>An employer must provide an employee who is exposed to a significant risk of violence with information on the nature and extent of the risk and on any factors that may increase or decrease the extent of the risk.</a:t>
            </a:r>
          </a:p>
          <a:p>
            <a:r>
              <a:rPr lang="en-US" sz="2400" dirty="0">
                <a:latin typeface="Segoe UI" panose="020B0502040204020203" pitchFamily="34" charset="0"/>
                <a:cs typeface="Segoe UI" panose="020B0502040204020203" pitchFamily="34" charset="0"/>
              </a:rPr>
              <a:t> </a:t>
            </a:r>
          </a:p>
          <a:p>
            <a:r>
              <a:rPr lang="en-US" sz="2400" dirty="0">
                <a:latin typeface="Segoe UI" panose="020B0502040204020203" pitchFamily="34" charset="0"/>
                <a:cs typeface="Segoe UI" panose="020B0502040204020203" pitchFamily="34" charset="0"/>
              </a:rPr>
              <a:t>Except as prohibited by law, the duty to provide information to an employee includes a duty to provide information related to a risk of violence from a person who has a history of violent behaviour if that person is likely to be encountered by the employee.</a:t>
            </a:r>
          </a:p>
        </p:txBody>
      </p:sp>
    </p:spTree>
    <p:extLst>
      <p:ext uri="{BB962C8B-B14F-4D97-AF65-F5344CB8AC3E}">
        <p14:creationId xmlns:p14="http://schemas.microsoft.com/office/powerpoint/2010/main" val="30767928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4BD38E-32E7-434E-B5E7-DF2C6D7C1CB9}"/>
              </a:ext>
            </a:extLst>
          </p:cNvPr>
          <p:cNvSpPr txBox="1"/>
          <p:nvPr/>
        </p:nvSpPr>
        <p:spPr>
          <a:xfrm>
            <a:off x="947428" y="1967061"/>
            <a:ext cx="10297144" cy="2923877"/>
          </a:xfrm>
          <a:prstGeom prst="rect">
            <a:avLst/>
          </a:prstGeom>
          <a:noFill/>
        </p:spPr>
        <p:txBody>
          <a:bodyPr wrap="square">
            <a:spAutoFit/>
          </a:bodyPr>
          <a:lstStyle/>
          <a:p>
            <a:pPr algn="ctr"/>
            <a:r>
              <a:rPr lang="en-US" sz="3200" dirty="0">
                <a:latin typeface="Segoe UI Semibold" panose="020B0702040204020203" pitchFamily="34" charset="0"/>
                <a:cs typeface="Segoe UI Semibold" panose="020B0702040204020203" pitchFamily="34" charset="0"/>
              </a:rPr>
              <a:t>Dealing with employees exposed to or affected by violence</a:t>
            </a:r>
          </a:p>
          <a:p>
            <a:endParaRPr lang="en-US" sz="2400" dirty="0"/>
          </a:p>
          <a:p>
            <a:r>
              <a:rPr lang="en-US" sz="2400" dirty="0">
                <a:latin typeface="Segoe UI" panose="020B0502040204020203" pitchFamily="34" charset="0"/>
                <a:cs typeface="Segoe UI" panose="020B0502040204020203" pitchFamily="34" charset="0"/>
              </a:rPr>
              <a:t>An employer must provide an employee who has been exposed to or affected by violence at the workplace with an appropriate debriefing and must advise the employee to consult a health professional of the employee’s choice for treatment or counseling.</a:t>
            </a:r>
          </a:p>
        </p:txBody>
      </p:sp>
    </p:spTree>
    <p:extLst>
      <p:ext uri="{BB962C8B-B14F-4D97-AF65-F5344CB8AC3E}">
        <p14:creationId xmlns:p14="http://schemas.microsoft.com/office/powerpoint/2010/main" val="586884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AD5DF5C-F8A8-B540-18C1-7E3ED2B6F62E}"/>
              </a:ext>
            </a:extLst>
          </p:cNvPr>
          <p:cNvSpPr txBox="1"/>
          <p:nvPr/>
        </p:nvSpPr>
        <p:spPr>
          <a:xfrm>
            <a:off x="583312" y="3650835"/>
            <a:ext cx="6520800" cy="400110"/>
          </a:xfrm>
          <a:prstGeom prst="rect">
            <a:avLst/>
          </a:prstGeom>
          <a:solidFill>
            <a:srgbClr val="FFF0C1"/>
          </a:solidFill>
          <a:ln>
            <a:solidFill>
              <a:srgbClr val="FFC000"/>
            </a:solidFill>
          </a:ln>
        </p:spPr>
        <p:txBody>
          <a:bodyPr wrap="square">
            <a:spAutoFit/>
          </a:bodyPr>
          <a:lstStyle/>
          <a:p>
            <a:r>
              <a:rPr lang="en-US" sz="2000" b="0" i="0" u="none" strike="noStrike" spc="0" dirty="0">
                <a:solidFill>
                  <a:srgbClr val="000000"/>
                </a:solidFill>
                <a:effectLst/>
                <a:latin typeface="Segoe UI" panose="020B0502040204020203" pitchFamily="34" charset="0"/>
                <a:cs typeface="Segoe UI" panose="020B0502040204020203" pitchFamily="34" charset="0"/>
              </a:rPr>
              <a:t>1. Honest belief that health or well-being is endangered</a:t>
            </a:r>
            <a:r>
              <a:rPr lang="en-CA" sz="1600" b="0" i="0" dirty="0">
                <a:solidFill>
                  <a:srgbClr val="000000"/>
                </a:solidFill>
                <a:effectLst/>
                <a:latin typeface="Calibri" panose="020F0502020204030204" pitchFamily="34" charset="0"/>
              </a:rPr>
              <a:t>​</a:t>
            </a:r>
            <a:endParaRPr lang="en-CA" dirty="0"/>
          </a:p>
        </p:txBody>
      </p:sp>
      <p:sp>
        <p:nvSpPr>
          <p:cNvPr id="15" name="TextBox 14">
            <a:extLst>
              <a:ext uri="{FF2B5EF4-FFF2-40B4-BE49-F238E27FC236}">
                <a16:creationId xmlns:a16="http://schemas.microsoft.com/office/drawing/2014/main" id="{4F1D7E20-C83F-893D-E271-C9148FEEE1EC}"/>
              </a:ext>
            </a:extLst>
          </p:cNvPr>
          <p:cNvSpPr txBox="1"/>
          <p:nvPr/>
        </p:nvSpPr>
        <p:spPr>
          <a:xfrm>
            <a:off x="583312" y="4222435"/>
            <a:ext cx="6520800" cy="400110"/>
          </a:xfrm>
          <a:prstGeom prst="rect">
            <a:avLst/>
          </a:prstGeom>
          <a:solidFill>
            <a:srgbClr val="FFF0C1"/>
          </a:solidFill>
          <a:ln>
            <a:solidFill>
              <a:srgbClr val="FFC000"/>
            </a:solidFill>
          </a:ln>
        </p:spPr>
        <p:txBody>
          <a:bodyPr wrap="square">
            <a:spAutoFit/>
          </a:bodyPr>
          <a:lstStyle/>
          <a:p>
            <a:r>
              <a:rPr lang="en-US" sz="2000" b="0" i="0" u="none" strike="noStrike" spc="0" dirty="0">
                <a:solidFill>
                  <a:srgbClr val="000000"/>
                </a:solidFill>
                <a:effectLst/>
                <a:latin typeface="Segoe UI" panose="020B0502040204020203" pitchFamily="34" charset="0"/>
                <a:cs typeface="Segoe UI" panose="020B0502040204020203" pitchFamily="34" charset="0"/>
              </a:rPr>
              <a:t>2. Concern communicated reasonably to a supervisor</a:t>
            </a:r>
            <a:r>
              <a:rPr lang="en-CA" sz="1600" b="0" i="0" dirty="0">
                <a:solidFill>
                  <a:srgbClr val="000000"/>
                </a:solidFill>
                <a:effectLst/>
                <a:latin typeface="Calibri" panose="020F0502020204030204" pitchFamily="34" charset="0"/>
              </a:rPr>
              <a:t>​</a:t>
            </a:r>
            <a:endParaRPr lang="en-CA" dirty="0"/>
          </a:p>
        </p:txBody>
      </p:sp>
      <p:sp>
        <p:nvSpPr>
          <p:cNvPr id="17" name="TextBox 16">
            <a:extLst>
              <a:ext uri="{FF2B5EF4-FFF2-40B4-BE49-F238E27FC236}">
                <a16:creationId xmlns:a16="http://schemas.microsoft.com/office/drawing/2014/main" id="{484EEB85-E9C3-43A9-5EF7-29F96B752DC4}"/>
              </a:ext>
            </a:extLst>
          </p:cNvPr>
          <p:cNvSpPr txBox="1"/>
          <p:nvPr/>
        </p:nvSpPr>
        <p:spPr>
          <a:xfrm>
            <a:off x="583312" y="4788832"/>
            <a:ext cx="6520800" cy="400110"/>
          </a:xfrm>
          <a:prstGeom prst="rect">
            <a:avLst/>
          </a:prstGeom>
          <a:solidFill>
            <a:srgbClr val="FFF0C1"/>
          </a:solidFill>
          <a:ln>
            <a:solidFill>
              <a:srgbClr val="FFC000"/>
            </a:solidFill>
          </a:ln>
        </p:spPr>
        <p:txBody>
          <a:bodyPr wrap="square">
            <a:spAutoFit/>
          </a:bodyPr>
          <a:lstStyle/>
          <a:p>
            <a:r>
              <a:rPr lang="en-US" sz="2000" b="0" i="0" u="none" strike="noStrike" dirty="0">
                <a:solidFill>
                  <a:srgbClr val="000000"/>
                </a:solidFill>
                <a:effectLst/>
                <a:latin typeface="Segoe UI" panose="020B0502040204020203" pitchFamily="34" charset="0"/>
                <a:cs typeface="Segoe UI" panose="020B0502040204020203" pitchFamily="34" charset="0"/>
              </a:rPr>
              <a:t>3. Belief is reasonable in the circumstances</a:t>
            </a:r>
            <a:endParaRPr lang="en-CA" sz="2000" dirty="0">
              <a:latin typeface="Segoe UI" panose="020B0502040204020203" pitchFamily="34" charset="0"/>
              <a:cs typeface="Segoe UI" panose="020B0502040204020203" pitchFamily="34" charset="0"/>
            </a:endParaRPr>
          </a:p>
        </p:txBody>
      </p:sp>
      <p:sp>
        <p:nvSpPr>
          <p:cNvPr id="19" name="TextBox 18">
            <a:extLst>
              <a:ext uri="{FF2B5EF4-FFF2-40B4-BE49-F238E27FC236}">
                <a16:creationId xmlns:a16="http://schemas.microsoft.com/office/drawing/2014/main" id="{98F56D80-9659-5D9E-E255-D11C3CD63468}"/>
              </a:ext>
            </a:extLst>
          </p:cNvPr>
          <p:cNvSpPr txBox="1"/>
          <p:nvPr/>
        </p:nvSpPr>
        <p:spPr>
          <a:xfrm>
            <a:off x="583313" y="5401778"/>
            <a:ext cx="6520800" cy="400110"/>
          </a:xfrm>
          <a:prstGeom prst="rect">
            <a:avLst/>
          </a:prstGeom>
          <a:solidFill>
            <a:srgbClr val="FFF0C1"/>
          </a:solidFill>
          <a:ln>
            <a:solidFill>
              <a:srgbClr val="FFC000"/>
            </a:solidFill>
          </a:ln>
        </p:spPr>
        <p:txBody>
          <a:bodyPr wrap="square">
            <a:spAutoFit/>
          </a:bodyPr>
          <a:lstStyle/>
          <a:p>
            <a:r>
              <a:rPr lang="en-US" sz="2000" b="0" i="0" u="none" strike="noStrike" spc="0" dirty="0">
                <a:solidFill>
                  <a:srgbClr val="000000"/>
                </a:solidFill>
                <a:effectLst/>
                <a:latin typeface="Segoe UI" panose="020B0502040204020203" pitchFamily="34" charset="0"/>
                <a:cs typeface="Segoe UI" panose="020B0502040204020203" pitchFamily="34" charset="0"/>
              </a:rPr>
              <a:t>4. Danger is serious enough to justify the action taken</a:t>
            </a:r>
            <a:r>
              <a:rPr lang="en-CA" sz="1600" b="0" i="0" dirty="0">
                <a:solidFill>
                  <a:srgbClr val="000000"/>
                </a:solidFill>
                <a:effectLst/>
                <a:latin typeface="Calibri" panose="020F0502020204030204" pitchFamily="34" charset="0"/>
              </a:rPr>
              <a:t>​</a:t>
            </a:r>
            <a:endParaRPr lang="en-CA" dirty="0"/>
          </a:p>
        </p:txBody>
      </p:sp>
      <p:sp>
        <p:nvSpPr>
          <p:cNvPr id="21" name="TextBox 20">
            <a:extLst>
              <a:ext uri="{FF2B5EF4-FFF2-40B4-BE49-F238E27FC236}">
                <a16:creationId xmlns:a16="http://schemas.microsoft.com/office/drawing/2014/main" id="{44838B89-98E2-C31C-C8FA-87516F803537}"/>
              </a:ext>
            </a:extLst>
          </p:cNvPr>
          <p:cNvSpPr txBox="1"/>
          <p:nvPr/>
        </p:nvSpPr>
        <p:spPr>
          <a:xfrm>
            <a:off x="544064" y="934221"/>
            <a:ext cx="2088232" cy="369332"/>
          </a:xfrm>
          <a:prstGeom prst="rect">
            <a:avLst/>
          </a:prstGeom>
          <a:noFill/>
        </p:spPr>
        <p:txBody>
          <a:bodyPr wrap="square">
            <a:spAutoFit/>
          </a:bodyPr>
          <a:lstStyle/>
          <a:p>
            <a:r>
              <a:rPr lang="en-US" dirty="0">
                <a:latin typeface="Segoe UI Semibold" panose="020B0702040204020203" pitchFamily="34" charset="0"/>
                <a:cs typeface="Segoe UI Semibold" panose="020B0702040204020203" pitchFamily="34" charset="0"/>
              </a:rPr>
              <a:t>Key Principle</a:t>
            </a:r>
            <a:r>
              <a:rPr lang="en-CA" dirty="0"/>
              <a:t>​</a:t>
            </a:r>
          </a:p>
        </p:txBody>
      </p:sp>
      <p:sp>
        <p:nvSpPr>
          <p:cNvPr id="23" name="TextBox 22">
            <a:extLst>
              <a:ext uri="{FF2B5EF4-FFF2-40B4-BE49-F238E27FC236}">
                <a16:creationId xmlns:a16="http://schemas.microsoft.com/office/drawing/2014/main" id="{9A2392CC-BD1F-713E-8794-6A5DBBB064E5}"/>
              </a:ext>
            </a:extLst>
          </p:cNvPr>
          <p:cNvSpPr txBox="1"/>
          <p:nvPr/>
        </p:nvSpPr>
        <p:spPr>
          <a:xfrm>
            <a:off x="6428791" y="912074"/>
            <a:ext cx="2381650" cy="369332"/>
          </a:xfrm>
          <a:prstGeom prst="rect">
            <a:avLst/>
          </a:prstGeom>
          <a:noFill/>
        </p:spPr>
        <p:txBody>
          <a:bodyPr wrap="square">
            <a:spAutoFit/>
          </a:bodyPr>
          <a:lstStyle/>
          <a:p>
            <a:r>
              <a:rPr lang="en-US" i="0" u="none" strike="noStrike" spc="0" dirty="0">
                <a:solidFill>
                  <a:srgbClr val="2F5597"/>
                </a:solidFill>
                <a:effectLst/>
                <a:latin typeface="Segoe UI Semibold" panose="020B0702040204020203" pitchFamily="34" charset="0"/>
                <a:cs typeface="Segoe UI Semibold" panose="020B0702040204020203" pitchFamily="34" charset="0"/>
              </a:rPr>
              <a:t>Practical Response</a:t>
            </a:r>
            <a:r>
              <a:rPr lang="en-CA" sz="1800" b="0" i="0" dirty="0">
                <a:solidFill>
                  <a:srgbClr val="000000"/>
                </a:solidFill>
                <a:effectLst/>
                <a:latin typeface="Calibri" panose="020F0502020204030204" pitchFamily="34" charset="0"/>
              </a:rPr>
              <a:t>​</a:t>
            </a:r>
            <a:endParaRPr lang="en-CA" dirty="0"/>
          </a:p>
        </p:txBody>
      </p:sp>
      <p:sp>
        <p:nvSpPr>
          <p:cNvPr id="25" name="Title 1">
            <a:extLst>
              <a:ext uri="{FF2B5EF4-FFF2-40B4-BE49-F238E27FC236}">
                <a16:creationId xmlns:a16="http://schemas.microsoft.com/office/drawing/2014/main" id="{CB85FF54-2FF9-D1ED-240D-5F5C63C52609}"/>
              </a:ext>
            </a:extLst>
          </p:cNvPr>
          <p:cNvSpPr>
            <a:spLocks noGrp="1"/>
          </p:cNvSpPr>
          <p:nvPr>
            <p:ph type="title"/>
          </p:nvPr>
        </p:nvSpPr>
        <p:spPr>
          <a:xfrm>
            <a:off x="460198" y="19305"/>
            <a:ext cx="10972800" cy="1143000"/>
          </a:xfrm>
        </p:spPr>
        <p:txBody>
          <a:bodyPr>
            <a:normAutofit/>
          </a:bodyPr>
          <a:lstStyle/>
          <a:p>
            <a:r>
              <a:rPr lang="en-US" sz="3200" dirty="0">
                <a:latin typeface="Segoe UI Semibold" panose="020B0702040204020203" pitchFamily="34" charset="0"/>
                <a:cs typeface="Segoe UI Semibold" panose="020B0702040204020203" pitchFamily="34" charset="0"/>
              </a:rPr>
              <a:t>Right to Refuse Work</a:t>
            </a:r>
            <a:endParaRPr lang="en-CA" sz="3200" dirty="0">
              <a:latin typeface="Segoe UI Semilight" panose="020B0402040204020203" pitchFamily="34" charset="0"/>
              <a:cs typeface="Segoe UI Semilight" panose="020B0402040204020203" pitchFamily="34" charset="0"/>
            </a:endParaRPr>
          </a:p>
        </p:txBody>
      </p:sp>
      <p:sp>
        <p:nvSpPr>
          <p:cNvPr id="27" name="TextBox 26">
            <a:extLst>
              <a:ext uri="{FF2B5EF4-FFF2-40B4-BE49-F238E27FC236}">
                <a16:creationId xmlns:a16="http://schemas.microsoft.com/office/drawing/2014/main" id="{FDF114E3-96FC-EEA2-DB38-4273DA360799}"/>
              </a:ext>
            </a:extLst>
          </p:cNvPr>
          <p:cNvSpPr txBox="1"/>
          <p:nvPr/>
        </p:nvSpPr>
        <p:spPr>
          <a:xfrm>
            <a:off x="7464152" y="3667975"/>
            <a:ext cx="4288552" cy="2246769"/>
          </a:xfrm>
          <a:prstGeom prst="rect">
            <a:avLst/>
          </a:prstGeom>
          <a:noFill/>
        </p:spPr>
        <p:txBody>
          <a:bodyPr wrap="square">
            <a:spAutoFit/>
          </a:bodyPr>
          <a:lstStyle/>
          <a:p>
            <a:r>
              <a:rPr lang="en-US" sz="2000" i="0" u="none" strike="noStrike" spc="0" dirty="0">
                <a:solidFill>
                  <a:srgbClr val="B88C00"/>
                </a:solidFill>
                <a:effectLst/>
                <a:latin typeface="Segoe UI Semibold" panose="020B0702040204020203" pitchFamily="34" charset="0"/>
                <a:cs typeface="Segoe UI Semibold" panose="020B0702040204020203" pitchFamily="34" charset="0"/>
              </a:rPr>
              <a:t>Takeaway: The remedy should be proportionate to the specific safety concern. When possible, work continues through relocation, reassignment, or other corrective measures that remove the unsafe condition.</a:t>
            </a:r>
            <a:r>
              <a:rPr lang="en-CA" sz="2000" b="0" i="0" dirty="0">
                <a:solidFill>
                  <a:srgbClr val="B88C00"/>
                </a:solidFill>
                <a:effectLst/>
                <a:latin typeface="Calibri" panose="020F0502020204030204" pitchFamily="34" charset="0"/>
              </a:rPr>
              <a:t>​</a:t>
            </a:r>
            <a:endParaRPr lang="en-CA" sz="2000" dirty="0">
              <a:solidFill>
                <a:srgbClr val="B88C00"/>
              </a:solidFill>
            </a:endParaRPr>
          </a:p>
        </p:txBody>
      </p:sp>
      <p:sp>
        <p:nvSpPr>
          <p:cNvPr id="28" name="Rectangle: Rounded Corners 27">
            <a:extLst>
              <a:ext uri="{FF2B5EF4-FFF2-40B4-BE49-F238E27FC236}">
                <a16:creationId xmlns:a16="http://schemas.microsoft.com/office/drawing/2014/main" id="{C5D3FB92-F12B-31B4-3B55-E597CF46E9AC}"/>
              </a:ext>
            </a:extLst>
          </p:cNvPr>
          <p:cNvSpPr/>
          <p:nvPr/>
        </p:nvSpPr>
        <p:spPr>
          <a:xfrm>
            <a:off x="490330" y="1356410"/>
            <a:ext cx="5218258" cy="16312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CA"/>
          </a:p>
        </p:txBody>
      </p:sp>
      <p:sp>
        <p:nvSpPr>
          <p:cNvPr id="7" name="TextBox 6">
            <a:extLst>
              <a:ext uri="{FF2B5EF4-FFF2-40B4-BE49-F238E27FC236}">
                <a16:creationId xmlns:a16="http://schemas.microsoft.com/office/drawing/2014/main" id="{2FF26323-1431-EFB9-8BC9-80262A56CBDA}"/>
              </a:ext>
            </a:extLst>
          </p:cNvPr>
          <p:cNvSpPr txBox="1"/>
          <p:nvPr/>
        </p:nvSpPr>
        <p:spPr>
          <a:xfrm>
            <a:off x="583312" y="1378554"/>
            <a:ext cx="5177307" cy="1631216"/>
          </a:xfrm>
          <a:prstGeom prst="rect">
            <a:avLst/>
          </a:prstGeom>
          <a:noFill/>
        </p:spPr>
        <p:txBody>
          <a:bodyPr wrap="square">
            <a:spAutoFit/>
          </a:bodyPr>
          <a:lstStyle/>
          <a:p>
            <a:r>
              <a:rPr lang="en-US" sz="2000" dirty="0">
                <a:solidFill>
                  <a:srgbClr val="000000"/>
                </a:solidFill>
                <a:latin typeface="Segoe UI" panose="020B0502040204020203" pitchFamily="34" charset="0"/>
                <a:cs typeface="Segoe UI" panose="020B0502040204020203" pitchFamily="34" charset="0"/>
              </a:rPr>
              <a:t>A </a:t>
            </a:r>
            <a:r>
              <a:rPr lang="en-US" sz="2000" b="0" i="0" u="none" strike="noStrike" spc="0" dirty="0">
                <a:solidFill>
                  <a:srgbClr val="000000"/>
                </a:solidFill>
                <a:effectLst/>
                <a:latin typeface="Segoe UI" panose="020B0502040204020203" pitchFamily="34" charset="0"/>
                <a:cs typeface="Segoe UI" panose="020B0502040204020203" pitchFamily="34" charset="0"/>
              </a:rPr>
              <a:t>teacher may exercise the right to refuse unsafe work, but the right is directed at the specific hazard or unsafe condition. It does not automatically mean the employee leaves work for the day.</a:t>
            </a:r>
            <a:r>
              <a:rPr lang="en-CA" sz="2000" b="0" i="0" dirty="0">
                <a:solidFill>
                  <a:srgbClr val="000000"/>
                </a:solidFill>
                <a:effectLst/>
                <a:latin typeface="Segoe UI" panose="020B0502040204020203" pitchFamily="34" charset="0"/>
                <a:cs typeface="Segoe UI" panose="020B0502040204020203" pitchFamily="34" charset="0"/>
              </a:rPr>
              <a:t>​</a:t>
            </a:r>
            <a:endParaRPr lang="en-CA" sz="2000" dirty="0">
              <a:latin typeface="Segoe UI" panose="020B0502040204020203" pitchFamily="34" charset="0"/>
              <a:cs typeface="Segoe UI" panose="020B0502040204020203" pitchFamily="34" charset="0"/>
            </a:endParaRPr>
          </a:p>
        </p:txBody>
      </p:sp>
      <p:sp>
        <p:nvSpPr>
          <p:cNvPr id="30" name="Rectangle: Rounded Corners 29">
            <a:extLst>
              <a:ext uri="{FF2B5EF4-FFF2-40B4-BE49-F238E27FC236}">
                <a16:creationId xmlns:a16="http://schemas.microsoft.com/office/drawing/2014/main" id="{FF95DAB5-5DD7-3F33-14A0-A0E4ED3A6D9E}"/>
              </a:ext>
            </a:extLst>
          </p:cNvPr>
          <p:cNvSpPr/>
          <p:nvPr/>
        </p:nvSpPr>
        <p:spPr>
          <a:xfrm>
            <a:off x="6431382" y="1331663"/>
            <a:ext cx="5218258" cy="1631216"/>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CA" dirty="0"/>
          </a:p>
        </p:txBody>
      </p:sp>
      <p:sp>
        <p:nvSpPr>
          <p:cNvPr id="9" name="TextBox 8">
            <a:extLst>
              <a:ext uri="{FF2B5EF4-FFF2-40B4-BE49-F238E27FC236}">
                <a16:creationId xmlns:a16="http://schemas.microsoft.com/office/drawing/2014/main" id="{4B07B6C4-3F4D-08BC-B9CC-0E8ED0450E02}"/>
              </a:ext>
            </a:extLst>
          </p:cNvPr>
          <p:cNvSpPr txBox="1"/>
          <p:nvPr/>
        </p:nvSpPr>
        <p:spPr>
          <a:xfrm>
            <a:off x="6529649" y="1354584"/>
            <a:ext cx="5486400" cy="1631216"/>
          </a:xfrm>
          <a:prstGeom prst="rect">
            <a:avLst/>
          </a:prstGeom>
          <a:noFill/>
        </p:spPr>
        <p:txBody>
          <a:bodyPr wrap="square">
            <a:spAutoFit/>
          </a:bodyPr>
          <a:lstStyle/>
          <a:p>
            <a:pPr marL="0" marR="0" indent="0" algn="l" rtl="0" fontAlgn="base">
              <a:buNone/>
            </a:pPr>
            <a:r>
              <a:rPr lang="en-US" sz="2000" b="0" i="0" u="none" strike="noStrike" spc="0" dirty="0">
                <a:solidFill>
                  <a:srgbClr val="000000"/>
                </a:solidFill>
                <a:effectLst/>
                <a:latin typeface="Segoe UI" panose="020B0502040204020203" pitchFamily="34" charset="0"/>
                <a:cs typeface="Segoe UI" panose="020B0502040204020203" pitchFamily="34" charset="0"/>
              </a:rPr>
              <a:t>Management addresses the concern while maintaining operations. Examples:</a:t>
            </a:r>
            <a:r>
              <a:rPr lang="en-US" sz="2000" b="0" i="0" dirty="0">
                <a:solidFill>
                  <a:srgbClr val="000000"/>
                </a:solidFill>
                <a:effectLst/>
                <a:latin typeface="Segoe UI" panose="020B0502040204020203" pitchFamily="34" charset="0"/>
                <a:cs typeface="Segoe UI" panose="020B0502040204020203" pitchFamily="34" charset="0"/>
              </a:rPr>
              <a:t>​</a:t>
            </a:r>
          </a:p>
          <a:p>
            <a:pPr marL="0" marR="0" indent="0" algn="l" rtl="0" fontAlgn="base">
              <a:buNone/>
            </a:pPr>
            <a:r>
              <a:rPr lang="en-US" sz="2000" b="0" i="0" u="none" strike="noStrike" spc="0" dirty="0">
                <a:solidFill>
                  <a:srgbClr val="000000"/>
                </a:solidFill>
                <a:effectLst/>
                <a:latin typeface="Segoe UI" panose="020B0502040204020203" pitchFamily="34" charset="0"/>
                <a:cs typeface="Segoe UI" panose="020B0502040204020203" pitchFamily="34" charset="0"/>
              </a:rPr>
              <a:t>• Move the class to another room</a:t>
            </a:r>
            <a:r>
              <a:rPr lang="en-US" sz="2000" b="0" i="0" dirty="0">
                <a:solidFill>
                  <a:srgbClr val="000000"/>
                </a:solidFill>
                <a:effectLst/>
                <a:latin typeface="Segoe UI" panose="020B0502040204020203" pitchFamily="34" charset="0"/>
                <a:cs typeface="Segoe UI" panose="020B0502040204020203" pitchFamily="34" charset="0"/>
              </a:rPr>
              <a:t>​</a:t>
            </a:r>
          </a:p>
          <a:p>
            <a:pPr marL="0" marR="0" indent="0" algn="l" rtl="0" fontAlgn="base">
              <a:buNone/>
            </a:pPr>
            <a:r>
              <a:rPr lang="en-US" sz="2000" b="0" i="0" u="none" strike="noStrike" spc="0" dirty="0">
                <a:solidFill>
                  <a:srgbClr val="000000"/>
                </a:solidFill>
                <a:effectLst/>
                <a:latin typeface="Segoe UI" panose="020B0502040204020203" pitchFamily="34" charset="0"/>
                <a:cs typeface="Segoe UI" panose="020B0502040204020203" pitchFamily="34" charset="0"/>
              </a:rPr>
              <a:t>• Reassign duties within the school</a:t>
            </a:r>
            <a:r>
              <a:rPr lang="en-US" sz="2000" b="0" i="0" dirty="0">
                <a:solidFill>
                  <a:srgbClr val="000000"/>
                </a:solidFill>
                <a:effectLst/>
                <a:latin typeface="Segoe UI" panose="020B0502040204020203" pitchFamily="34" charset="0"/>
                <a:cs typeface="Segoe UI" panose="020B0502040204020203" pitchFamily="34" charset="0"/>
              </a:rPr>
              <a:t>​</a:t>
            </a:r>
          </a:p>
          <a:p>
            <a:pPr marL="0" marR="0" indent="0" algn="l" rtl="0" fontAlgn="base">
              <a:buNone/>
            </a:pPr>
            <a:r>
              <a:rPr lang="en-US" sz="2000" b="0" i="0" u="none" strike="noStrike" spc="0" dirty="0">
                <a:solidFill>
                  <a:srgbClr val="000000"/>
                </a:solidFill>
                <a:effectLst/>
                <a:latin typeface="Segoe UI" panose="020B0502040204020203" pitchFamily="34" charset="0"/>
                <a:cs typeface="Segoe UI" panose="020B0502040204020203" pitchFamily="34" charset="0"/>
              </a:rPr>
              <a:t>• Temporarily assign work at another site</a:t>
            </a:r>
            <a:r>
              <a:rPr lang="en-US" sz="2000" b="0" i="0" dirty="0">
                <a:solidFill>
                  <a:srgbClr val="000000"/>
                </a:solidFill>
                <a:effectLst/>
                <a:latin typeface="Segoe UI" panose="020B0502040204020203" pitchFamily="34" charset="0"/>
                <a:cs typeface="Segoe UI" panose="020B0502040204020203" pitchFamily="34" charset="0"/>
              </a:rPr>
              <a:t>​</a:t>
            </a:r>
          </a:p>
        </p:txBody>
      </p:sp>
      <p:sp>
        <p:nvSpPr>
          <p:cNvPr id="31" name="TextBox 30">
            <a:extLst>
              <a:ext uri="{FF2B5EF4-FFF2-40B4-BE49-F238E27FC236}">
                <a16:creationId xmlns:a16="http://schemas.microsoft.com/office/drawing/2014/main" id="{294EE428-6F3A-76F5-938F-C344ECE9CA06}"/>
              </a:ext>
            </a:extLst>
          </p:cNvPr>
          <p:cNvSpPr txBox="1"/>
          <p:nvPr/>
        </p:nvSpPr>
        <p:spPr>
          <a:xfrm>
            <a:off x="583312" y="3190179"/>
            <a:ext cx="2664296" cy="369332"/>
          </a:xfrm>
          <a:prstGeom prst="rect">
            <a:avLst/>
          </a:prstGeom>
          <a:noFill/>
        </p:spPr>
        <p:txBody>
          <a:bodyPr wrap="square" rtlCol="0">
            <a:spAutoFit/>
          </a:bodyPr>
          <a:lstStyle/>
          <a:p>
            <a:r>
              <a:rPr lang="en-US" dirty="0">
                <a:solidFill>
                  <a:schemeClr val="accent1">
                    <a:lumMod val="50000"/>
                  </a:schemeClr>
                </a:solidFill>
                <a:latin typeface="Segoe UI Semibold" panose="020B0702040204020203" pitchFamily="34" charset="0"/>
                <a:cs typeface="Segoe UI Semibold" panose="020B0702040204020203" pitchFamily="34" charset="0"/>
              </a:rPr>
              <a:t>Four-part test</a:t>
            </a:r>
            <a:endParaRPr lang="en-CA" dirty="0">
              <a:solidFill>
                <a:schemeClr val="accent1">
                  <a:lumMod val="50000"/>
                </a:schemeClr>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728697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B06B451-989B-6D3D-D7F2-407BD873A1DB}"/>
              </a:ext>
            </a:extLst>
          </p:cNvPr>
          <p:cNvSpPr txBox="1">
            <a:spLocks/>
          </p:cNvSpPr>
          <p:nvPr/>
        </p:nvSpPr>
        <p:spPr>
          <a:xfrm>
            <a:off x="762000" y="427038"/>
            <a:ext cx="10972800" cy="1143000"/>
          </a:xfrm>
          <a:prstGeom prst="rect">
            <a:avLst/>
          </a:prstGeom>
        </p:spPr>
        <p:txBody>
          <a:bodyPr vert="horz" lIns="91440" tIns="45720" rIns="91440" bIns="45720" rtlCol="0" anchor="ctr">
            <a:norm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r>
              <a:rPr lang="en-US"/>
              <a:t>Right to Refuse Work</a:t>
            </a:r>
            <a:endParaRPr lang="en-CA" dirty="0"/>
          </a:p>
        </p:txBody>
      </p:sp>
      <p:sp>
        <p:nvSpPr>
          <p:cNvPr id="6" name="TextBox 5">
            <a:extLst>
              <a:ext uri="{FF2B5EF4-FFF2-40B4-BE49-F238E27FC236}">
                <a16:creationId xmlns:a16="http://schemas.microsoft.com/office/drawing/2014/main" id="{899659BD-4B66-AA7E-3E63-A2BD90A9C6DC}"/>
              </a:ext>
            </a:extLst>
          </p:cNvPr>
          <p:cNvSpPr txBox="1"/>
          <p:nvPr/>
        </p:nvSpPr>
        <p:spPr>
          <a:xfrm>
            <a:off x="5087888" y="1545878"/>
            <a:ext cx="6646912" cy="830997"/>
          </a:xfrm>
          <a:prstGeom prst="rect">
            <a:avLst/>
          </a:prstGeom>
          <a:noFill/>
          <a:ln>
            <a:solidFill>
              <a:schemeClr val="accent1">
                <a:lumMod val="60000"/>
                <a:lumOff val="40000"/>
              </a:schemeClr>
            </a:solidFill>
          </a:ln>
        </p:spPr>
        <p:txBody>
          <a:bodyPr wrap="square">
            <a:spAutoFit/>
          </a:bodyPr>
          <a:lstStyle/>
          <a:p>
            <a:pPr lvl="0"/>
            <a:r>
              <a:rPr lang="en-US" sz="2400" dirty="0">
                <a:latin typeface="Segoe UI" panose="020B0502040204020203" pitchFamily="34" charset="0"/>
                <a:cs typeface="Segoe UI" panose="020B0502040204020203" pitchFamily="34" charset="0"/>
              </a:rPr>
              <a:t>The employer fixes the problem to the employee’s satisfaction.</a:t>
            </a:r>
          </a:p>
        </p:txBody>
      </p:sp>
      <p:sp>
        <p:nvSpPr>
          <p:cNvPr id="8" name="TextBox 7">
            <a:extLst>
              <a:ext uri="{FF2B5EF4-FFF2-40B4-BE49-F238E27FC236}">
                <a16:creationId xmlns:a16="http://schemas.microsoft.com/office/drawing/2014/main" id="{420A5292-A1ED-2D08-3E2B-F84806A54EA8}"/>
              </a:ext>
            </a:extLst>
          </p:cNvPr>
          <p:cNvSpPr txBox="1"/>
          <p:nvPr/>
        </p:nvSpPr>
        <p:spPr>
          <a:xfrm>
            <a:off x="5087888" y="2673905"/>
            <a:ext cx="6646912" cy="1569660"/>
          </a:xfrm>
          <a:prstGeom prst="rect">
            <a:avLst/>
          </a:prstGeom>
          <a:noFill/>
          <a:ln>
            <a:solidFill>
              <a:schemeClr val="accent1">
                <a:lumMod val="60000"/>
                <a:lumOff val="40000"/>
              </a:schemeClr>
            </a:solidFill>
          </a:ln>
        </p:spPr>
        <p:txBody>
          <a:bodyPr wrap="square">
            <a:spAutoFit/>
          </a:bodyPr>
          <a:lstStyle/>
          <a:p>
            <a:pPr lvl="0"/>
            <a:r>
              <a:rPr lang="en-US" sz="2400" dirty="0">
                <a:latin typeface="Segoe UI" panose="020B0502040204020203" pitchFamily="34" charset="0"/>
                <a:cs typeface="Segoe UI" panose="020B0502040204020203" pitchFamily="34" charset="0"/>
              </a:rPr>
              <a:t>The Joint Occupational Health and Safety Committee has investigated the situation, and all members of the Committee advise the employee to do the work.</a:t>
            </a:r>
          </a:p>
        </p:txBody>
      </p:sp>
      <p:sp>
        <p:nvSpPr>
          <p:cNvPr id="10" name="TextBox 9">
            <a:extLst>
              <a:ext uri="{FF2B5EF4-FFF2-40B4-BE49-F238E27FC236}">
                <a16:creationId xmlns:a16="http://schemas.microsoft.com/office/drawing/2014/main" id="{C2FC3DE6-AD4E-AEFF-0D76-35CF845D2FDA}"/>
              </a:ext>
            </a:extLst>
          </p:cNvPr>
          <p:cNvSpPr txBox="1"/>
          <p:nvPr/>
        </p:nvSpPr>
        <p:spPr>
          <a:xfrm>
            <a:off x="5087888" y="4512367"/>
            <a:ext cx="6646912" cy="1200329"/>
          </a:xfrm>
          <a:prstGeom prst="rect">
            <a:avLst/>
          </a:prstGeom>
          <a:noFill/>
          <a:ln>
            <a:solidFill>
              <a:schemeClr val="accent1">
                <a:lumMod val="60000"/>
                <a:lumOff val="40000"/>
              </a:schemeClr>
            </a:solidFill>
          </a:ln>
        </p:spPr>
        <p:txBody>
          <a:bodyPr wrap="square">
            <a:spAutoFit/>
          </a:bodyPr>
          <a:lstStyle/>
          <a:p>
            <a:pPr lvl="0"/>
            <a:r>
              <a:rPr lang="en-US" sz="2400" dirty="0">
                <a:latin typeface="Segoe UI" panose="020B0502040204020203" pitchFamily="34" charset="0"/>
                <a:cs typeface="Segoe UI" panose="020B0502040204020203" pitchFamily="34" charset="0"/>
              </a:rPr>
              <a:t>A Department of Labour and Advanced Education OHS Officer investigates the situation and advises the employee to do the work.</a:t>
            </a:r>
          </a:p>
        </p:txBody>
      </p:sp>
      <p:sp>
        <p:nvSpPr>
          <p:cNvPr id="12" name="TextBox 11">
            <a:extLst>
              <a:ext uri="{FF2B5EF4-FFF2-40B4-BE49-F238E27FC236}">
                <a16:creationId xmlns:a16="http://schemas.microsoft.com/office/drawing/2014/main" id="{C68D9EC2-5CC3-AAD6-54B7-7F5D18F63BC8}"/>
              </a:ext>
            </a:extLst>
          </p:cNvPr>
          <p:cNvSpPr txBox="1"/>
          <p:nvPr/>
        </p:nvSpPr>
        <p:spPr>
          <a:xfrm>
            <a:off x="457200" y="2274838"/>
            <a:ext cx="4126632" cy="2308324"/>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lvl="0"/>
            <a:r>
              <a:rPr lang="en-US" sz="2400" dirty="0">
                <a:latin typeface="Segoe UI Semibold" panose="020B0702040204020203" pitchFamily="34" charset="0"/>
                <a:cs typeface="Segoe UI Semibold" panose="020B0702040204020203" pitchFamily="34" charset="0"/>
              </a:rPr>
              <a:t>If an employee is instructed to do work that they believe is dangerous to themselves or anyone else in the workplace, they can refuse to do the work until:</a:t>
            </a:r>
            <a:endParaRPr lang="en-CA" dirty="0"/>
          </a:p>
        </p:txBody>
      </p:sp>
    </p:spTree>
    <p:extLst>
      <p:ext uri="{BB962C8B-B14F-4D97-AF65-F5344CB8AC3E}">
        <p14:creationId xmlns:p14="http://schemas.microsoft.com/office/powerpoint/2010/main" val="19927977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C741-26DC-4B6B-99A4-1536279457A1}"/>
              </a:ext>
            </a:extLst>
          </p:cNvPr>
          <p:cNvSpPr>
            <a:spLocks noGrp="1"/>
          </p:cNvSpPr>
          <p:nvPr>
            <p:ph type="title"/>
          </p:nvPr>
        </p:nvSpPr>
        <p:spPr>
          <a:xfrm>
            <a:off x="609600" y="274638"/>
            <a:ext cx="10972800" cy="1143000"/>
          </a:xfrm>
        </p:spPr>
        <p:txBody>
          <a:bodyPr anchor="ctr">
            <a:normAutofit/>
          </a:bodyPr>
          <a:lstStyle/>
          <a:p>
            <a:r>
              <a:rPr kumimoji="0" lang="en-US" b="0" i="0" u="none" strike="noStrike" kern="1200" cap="none" spc="0" normalizeH="0" baseline="0" noProof="0" dirty="0">
                <a:ln>
                  <a:noFill/>
                </a:ln>
                <a:solidFill>
                  <a:srgbClr val="244BA5"/>
                </a:solidFill>
                <a:effectLst/>
                <a:uLnTx/>
                <a:uFillTx/>
                <a:latin typeface="Segoe UI Semibold" panose="020B0702040204020203" pitchFamily="34" charset="0"/>
                <a:cs typeface="Segoe UI Semibold" panose="020B0702040204020203" pitchFamily="34" charset="0"/>
              </a:rPr>
              <a:t>Right to Refu</a:t>
            </a:r>
            <a:r>
              <a:rPr kumimoji="0" lang="en-US" sz="3200" b="0" i="0" u="none" strike="noStrike" kern="1200" cap="none" spc="0" normalizeH="0" baseline="0" noProof="0" dirty="0">
                <a:ln>
                  <a:noFill/>
                </a:ln>
                <a:solidFill>
                  <a:srgbClr val="244BA5"/>
                </a:solidFill>
                <a:effectLst/>
                <a:uLnTx/>
                <a:uFillTx/>
                <a:latin typeface="Segoe UI Semibold" panose="020B0702040204020203" pitchFamily="34" charset="0"/>
                <a:cs typeface="Segoe UI Semibold" panose="020B0702040204020203" pitchFamily="34" charset="0"/>
              </a:rPr>
              <a:t>se </a:t>
            </a:r>
            <a:r>
              <a:rPr kumimoji="0" lang="en-US" b="0" i="0" u="none" strike="noStrike" kern="1200" cap="none" spc="0" normalizeH="0" baseline="0" noProof="0" dirty="0">
                <a:ln>
                  <a:noFill/>
                </a:ln>
                <a:solidFill>
                  <a:srgbClr val="244BA5"/>
                </a:solidFill>
                <a:effectLst/>
                <a:uLnTx/>
                <a:uFillTx/>
                <a:latin typeface="Segoe UI Semibold" panose="020B0702040204020203" pitchFamily="34" charset="0"/>
                <a:cs typeface="Segoe UI Semibold" panose="020B0702040204020203" pitchFamily="34" charset="0"/>
              </a:rPr>
              <a:t>Work</a:t>
            </a:r>
            <a:endParaRPr lang="en-CA" dirty="0">
              <a:solidFill>
                <a:srgbClr val="244BA5"/>
              </a:solidFill>
              <a:latin typeface="Segoe UI Semibold" panose="020B0702040204020203" pitchFamily="34" charset="0"/>
              <a:cs typeface="Segoe UI Semibold" panose="020B0702040204020203" pitchFamily="34" charset="0"/>
            </a:endParaRPr>
          </a:p>
        </p:txBody>
      </p:sp>
      <p:graphicFrame>
        <p:nvGraphicFramePr>
          <p:cNvPr id="5" name="Content Placeholder 2">
            <a:extLst>
              <a:ext uri="{FF2B5EF4-FFF2-40B4-BE49-F238E27FC236}">
                <a16:creationId xmlns:a16="http://schemas.microsoft.com/office/drawing/2014/main" id="{7009702B-76A4-0479-15FA-32D8AFD695CE}"/>
              </a:ext>
            </a:extLst>
          </p:cNvPr>
          <p:cNvGraphicFramePr>
            <a:graphicFrameLocks noGrp="1"/>
          </p:cNvGraphicFramePr>
          <p:nvPr>
            <p:ph idx="1"/>
            <p:extLst>
              <p:ext uri="{D42A27DB-BD31-4B8C-83A1-F6EECF244321}">
                <p14:modId xmlns:p14="http://schemas.microsoft.com/office/powerpoint/2010/main" val="1663916668"/>
              </p:ext>
            </p:extLst>
          </p:nvPr>
        </p:nvGraphicFramePr>
        <p:xfrm>
          <a:off x="609600" y="1268760"/>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8052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31B71-DF28-4EDF-B530-0B6B89DFC53C}"/>
              </a:ext>
            </a:extLst>
          </p:cNvPr>
          <p:cNvSpPr>
            <a:spLocks noGrp="1"/>
          </p:cNvSpPr>
          <p:nvPr>
            <p:ph type="title"/>
          </p:nvPr>
        </p:nvSpPr>
        <p:spPr/>
        <p:txBody>
          <a:bodyPr>
            <a:normAutofit/>
          </a:bodyPr>
          <a:lstStyle/>
          <a:p>
            <a:r>
              <a:rPr lang="en-US" sz="3600" dirty="0">
                <a:solidFill>
                  <a:srgbClr val="215E99"/>
                </a:solidFill>
                <a:latin typeface="Segoe UI Semibold" panose="020B0702040204020203" pitchFamily="34" charset="0"/>
                <a:cs typeface="Segoe UI Semibold" panose="020B0702040204020203" pitchFamily="34" charset="0"/>
              </a:rPr>
              <a:t>Right to Refuse Work</a:t>
            </a:r>
            <a:endParaRPr lang="en-CA" sz="3600" dirty="0">
              <a:solidFill>
                <a:srgbClr val="215E99"/>
              </a:solidFill>
              <a:latin typeface="Segoe UI Semilight" panose="020B0402040204020203" pitchFamily="34" charset="0"/>
              <a:cs typeface="Segoe UI Semilight" panose="020B0402040204020203" pitchFamily="34" charset="0"/>
            </a:endParaRPr>
          </a:p>
        </p:txBody>
      </p:sp>
      <p:sp>
        <p:nvSpPr>
          <p:cNvPr id="3" name="Content Placeholder 2">
            <a:extLst>
              <a:ext uri="{FF2B5EF4-FFF2-40B4-BE49-F238E27FC236}">
                <a16:creationId xmlns:a16="http://schemas.microsoft.com/office/drawing/2014/main" id="{A20B88B0-28F8-4816-9E9B-8C8300BB6FB9}"/>
              </a:ext>
            </a:extLst>
          </p:cNvPr>
          <p:cNvSpPr>
            <a:spLocks noGrp="1"/>
          </p:cNvSpPr>
          <p:nvPr>
            <p:ph idx="1"/>
          </p:nvPr>
        </p:nvSpPr>
        <p:spPr>
          <a:xfrm>
            <a:off x="609600" y="2514602"/>
            <a:ext cx="10972800" cy="1828795"/>
          </a:xfrm>
        </p:spPr>
        <p:txBody>
          <a:bodyPr/>
          <a:lstStyle/>
          <a:p>
            <a:pPr marL="0" indent="0">
              <a:buNone/>
            </a:pPr>
            <a:r>
              <a:rPr lang="en-US" dirty="0">
                <a:solidFill>
                  <a:srgbClr val="215E99"/>
                </a:solidFill>
                <a:latin typeface="Segoe UI" panose="020B0502040204020203" pitchFamily="34" charset="0"/>
                <a:cs typeface="Segoe UI" panose="020B0502040204020203" pitchFamily="34" charset="0"/>
              </a:rPr>
              <a:t>When an employee refuses to do work, that employee has the </a:t>
            </a:r>
            <a:r>
              <a:rPr lang="en-US" u="sng" dirty="0">
                <a:solidFill>
                  <a:srgbClr val="215E99"/>
                </a:solidFill>
                <a:latin typeface="Segoe UI Semibold" panose="020B0702040204020203" pitchFamily="34" charset="0"/>
                <a:cs typeface="Segoe UI Semibold" panose="020B0702040204020203" pitchFamily="34" charset="0"/>
              </a:rPr>
              <a:t>right to participate</a:t>
            </a:r>
            <a:r>
              <a:rPr lang="en-US" dirty="0">
                <a:solidFill>
                  <a:srgbClr val="215E99"/>
                </a:solidFill>
                <a:latin typeface="Segoe UI" panose="020B0502040204020203" pitchFamily="34" charset="0"/>
                <a:cs typeface="Segoe UI" panose="020B0502040204020203" pitchFamily="34" charset="0"/>
              </a:rPr>
              <a:t> in the investigation along with the Joint Occupational Health and Safety Committee or Department of Labour and Advanced Education OHS Officer. During the refusal, the employee must be paid their regular wages</a:t>
            </a:r>
            <a:r>
              <a:rPr lang="en-US" dirty="0">
                <a:latin typeface="Segoe UI" panose="020B0502040204020203" pitchFamily="34" charset="0"/>
                <a:cs typeface="Segoe UI" panose="020B0502040204020203" pitchFamily="34" charset="0"/>
              </a:rPr>
              <a:t>.</a:t>
            </a:r>
            <a:endParaRPr lang="en-CA"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958947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FBFB0-29E9-4ABD-97CA-12E194372DAC}"/>
              </a:ext>
            </a:extLst>
          </p:cNvPr>
          <p:cNvSpPr>
            <a:spLocks noGrp="1"/>
          </p:cNvSpPr>
          <p:nvPr>
            <p:ph type="title"/>
          </p:nvPr>
        </p:nvSpPr>
        <p:spPr/>
        <p:txBody>
          <a:bodyPr>
            <a:normAutofit/>
          </a:bodyPr>
          <a:lstStyle/>
          <a:p>
            <a:r>
              <a:rPr lang="en-US" sz="3600" dirty="0">
                <a:solidFill>
                  <a:srgbClr val="244BA5"/>
                </a:solidFill>
                <a:latin typeface="Segoe UI Semibold" panose="020B0702040204020203" pitchFamily="34" charset="0"/>
                <a:cs typeface="Segoe UI Semibold" panose="020B0702040204020203" pitchFamily="34" charset="0"/>
              </a:rPr>
              <a:t>Right to Refuse Work</a:t>
            </a:r>
            <a:endParaRPr lang="en-CA" sz="3600" dirty="0">
              <a:solidFill>
                <a:srgbClr val="244BA5"/>
              </a:solidFill>
              <a:latin typeface="Segoe UI Semilight" panose="020B0402040204020203" pitchFamily="34" charset="0"/>
              <a:cs typeface="Segoe UI Semilight" panose="020B0402040204020203" pitchFamily="34" charset="0"/>
            </a:endParaRPr>
          </a:p>
        </p:txBody>
      </p:sp>
      <p:sp>
        <p:nvSpPr>
          <p:cNvPr id="3" name="Content Placeholder 2">
            <a:extLst>
              <a:ext uri="{FF2B5EF4-FFF2-40B4-BE49-F238E27FC236}">
                <a16:creationId xmlns:a16="http://schemas.microsoft.com/office/drawing/2014/main" id="{E7D83B7C-6137-41AE-89A5-212F1AA7164E}"/>
              </a:ext>
            </a:extLst>
          </p:cNvPr>
          <p:cNvSpPr>
            <a:spLocks noGrp="1"/>
          </p:cNvSpPr>
          <p:nvPr>
            <p:ph idx="1"/>
          </p:nvPr>
        </p:nvSpPr>
        <p:spPr>
          <a:xfrm>
            <a:off x="911424" y="1556793"/>
            <a:ext cx="10369152" cy="4525963"/>
          </a:xfrm>
        </p:spPr>
        <p:txBody>
          <a:bodyPr/>
          <a:lstStyle/>
          <a:p>
            <a:pPr marL="0" indent="0">
              <a:buNone/>
            </a:pPr>
            <a:r>
              <a:rPr lang="en-US" dirty="0">
                <a:solidFill>
                  <a:srgbClr val="244BA5"/>
                </a:solidFill>
                <a:latin typeface="Segoe UI" panose="020B0502040204020203" pitchFamily="34" charset="0"/>
                <a:cs typeface="Segoe UI" panose="020B0502040204020203" pitchFamily="34" charset="0"/>
              </a:rPr>
              <a:t>When an employee refuses to do work, the employer is allowed to give them other work to do.</a:t>
            </a:r>
          </a:p>
          <a:p>
            <a:pPr marL="0" indent="0">
              <a:buNone/>
            </a:pPr>
            <a:endParaRPr lang="en-US" dirty="0">
              <a:solidFill>
                <a:srgbClr val="244BA5"/>
              </a:solidFill>
              <a:latin typeface="Segoe UI" panose="020B0502040204020203" pitchFamily="34" charset="0"/>
              <a:cs typeface="Segoe UI" panose="020B0502040204020203" pitchFamily="34" charset="0"/>
            </a:endParaRPr>
          </a:p>
          <a:p>
            <a:pPr marL="0" indent="0">
              <a:buNone/>
            </a:pPr>
            <a:r>
              <a:rPr lang="en-US" dirty="0">
                <a:solidFill>
                  <a:srgbClr val="244BA5"/>
                </a:solidFill>
                <a:latin typeface="Segoe UI" panose="020B0502040204020203" pitchFamily="34" charset="0"/>
                <a:cs typeface="Segoe UI" panose="020B0502040204020203" pitchFamily="34" charset="0"/>
              </a:rPr>
              <a:t>Also, when one employee refuses to do work, the employer has the right to give the work to another employee, provided the second employee is made aware of:</a:t>
            </a:r>
          </a:p>
          <a:p>
            <a:pPr marL="0" indent="0">
              <a:buNone/>
            </a:pPr>
            <a:endParaRPr lang="en-US" dirty="0">
              <a:solidFill>
                <a:srgbClr val="244BA5"/>
              </a:solidFill>
              <a:latin typeface="Segoe UI" panose="020B0502040204020203" pitchFamily="34" charset="0"/>
              <a:cs typeface="Segoe UI" panose="020B0502040204020203" pitchFamily="34" charset="0"/>
            </a:endParaRPr>
          </a:p>
          <a:p>
            <a:pPr marL="457200" indent="-457200">
              <a:buFont typeface="+mj-lt"/>
              <a:buAutoNum type="arabicPeriod"/>
            </a:pPr>
            <a:r>
              <a:rPr lang="en-US" dirty="0">
                <a:solidFill>
                  <a:srgbClr val="244BA5"/>
                </a:solidFill>
                <a:latin typeface="Segoe UI" panose="020B0502040204020203" pitchFamily="34" charset="0"/>
                <a:cs typeface="Segoe UI" panose="020B0502040204020203" pitchFamily="34" charset="0"/>
              </a:rPr>
              <a:t>The first employee’s refusal,</a:t>
            </a:r>
          </a:p>
          <a:p>
            <a:pPr marL="457200" indent="-457200">
              <a:buFont typeface="+mj-lt"/>
              <a:buAutoNum type="arabicPeriod"/>
            </a:pPr>
            <a:r>
              <a:rPr lang="en-US" dirty="0">
                <a:solidFill>
                  <a:srgbClr val="244BA5"/>
                </a:solidFill>
                <a:latin typeface="Segoe UI" panose="020B0502040204020203" pitchFamily="34" charset="0"/>
                <a:cs typeface="Segoe UI" panose="020B0502040204020203" pitchFamily="34" charset="0"/>
              </a:rPr>
              <a:t>The first employee’s reason for refusing, and</a:t>
            </a:r>
          </a:p>
          <a:p>
            <a:pPr marL="457200" indent="-457200">
              <a:buFont typeface="+mj-lt"/>
              <a:buAutoNum type="arabicPeriod"/>
            </a:pPr>
            <a:r>
              <a:rPr lang="en-US" dirty="0">
                <a:solidFill>
                  <a:srgbClr val="244BA5"/>
                </a:solidFill>
                <a:latin typeface="Segoe UI" panose="020B0502040204020203" pitchFamily="34" charset="0"/>
                <a:cs typeface="Segoe UI" panose="020B0502040204020203" pitchFamily="34" charset="0"/>
              </a:rPr>
              <a:t>The second employee’s right to refuse.</a:t>
            </a:r>
            <a:endParaRPr lang="en-CA" dirty="0">
              <a:solidFill>
                <a:srgbClr val="244BA5"/>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248145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45C99E-929B-81DE-CB7A-B03056524CDC}"/>
              </a:ext>
            </a:extLst>
          </p:cNvPr>
          <p:cNvPicPr>
            <a:picLocks noChangeAspect="1"/>
          </p:cNvPicPr>
          <p:nvPr/>
        </p:nvPicPr>
        <p:blipFill>
          <a:blip r:embed="rId2"/>
          <a:stretch>
            <a:fillRect/>
          </a:stretch>
        </p:blipFill>
        <p:spPr>
          <a:xfrm>
            <a:off x="4655425" y="116632"/>
            <a:ext cx="7157334" cy="5813152"/>
          </a:xfrm>
          <a:prstGeom prst="rect">
            <a:avLst/>
          </a:prstGeom>
        </p:spPr>
      </p:pic>
      <p:sp>
        <p:nvSpPr>
          <p:cNvPr id="7" name="TextBox 6">
            <a:extLst>
              <a:ext uri="{FF2B5EF4-FFF2-40B4-BE49-F238E27FC236}">
                <a16:creationId xmlns:a16="http://schemas.microsoft.com/office/drawing/2014/main" id="{BD1102E1-65EA-FCF9-1EB2-7112960CDE6B}"/>
              </a:ext>
            </a:extLst>
          </p:cNvPr>
          <p:cNvSpPr txBox="1"/>
          <p:nvPr/>
        </p:nvSpPr>
        <p:spPr>
          <a:xfrm>
            <a:off x="369741" y="1412776"/>
            <a:ext cx="3926059" cy="2677656"/>
          </a:xfrm>
          <a:prstGeom prst="rect">
            <a:avLst/>
          </a:prstGeom>
          <a:noFill/>
        </p:spPr>
        <p:txBody>
          <a:bodyPr wrap="square">
            <a:spAutoFit/>
          </a:bodyPr>
          <a:lstStyle/>
          <a:p>
            <a:r>
              <a:rPr lang="en-US" sz="2800" dirty="0">
                <a:solidFill>
                  <a:srgbClr val="244BA5"/>
                </a:solidFill>
                <a:latin typeface="Segoe UI Semibold" panose="020B0702040204020203" pitchFamily="34" charset="0"/>
                <a:cs typeface="Segoe UI Semibold" panose="020B0702040204020203" pitchFamily="34" charset="0"/>
              </a:rPr>
              <a:t>How do Teachers exercise this right?</a:t>
            </a:r>
          </a:p>
          <a:p>
            <a:r>
              <a:rPr lang="en-US" sz="2800" dirty="0">
                <a:solidFill>
                  <a:srgbClr val="244BA5"/>
                </a:solidFill>
                <a:latin typeface="Segoe UI Semilight" panose="020B0402040204020203" pitchFamily="34" charset="0"/>
                <a:cs typeface="Segoe UI Semilight" panose="020B0402040204020203" pitchFamily="34" charset="0"/>
              </a:rPr>
              <a:t>To exercise this right a teacher must proceed according to these steps:</a:t>
            </a:r>
            <a:endParaRPr lang="en-CA" sz="2800" dirty="0">
              <a:solidFill>
                <a:srgbClr val="244BA5"/>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129430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D33C8-F7C2-8991-B16F-172D2E63FFB2}"/>
              </a:ext>
            </a:extLst>
          </p:cNvPr>
          <p:cNvSpPr>
            <a:spLocks noGrp="1"/>
          </p:cNvSpPr>
          <p:nvPr>
            <p:ph type="title"/>
          </p:nvPr>
        </p:nvSpPr>
        <p:spPr>
          <a:xfrm>
            <a:off x="1559496" y="1855464"/>
            <a:ext cx="5184576" cy="2051671"/>
          </a:xfrm>
          <a:ln>
            <a:noFill/>
          </a:ln>
        </p:spPr>
        <p:txBody>
          <a:bodyPr>
            <a:noAutofit/>
          </a:bodyPr>
          <a:lstStyle/>
          <a:p>
            <a:pPr algn="r"/>
            <a:r>
              <a:rPr lang="en-US" sz="4800" dirty="0">
                <a:solidFill>
                  <a:srgbClr val="215E99"/>
                </a:solidFill>
                <a:latin typeface="Segoe UI Semilight" panose="020B0402040204020203" pitchFamily="34" charset="0"/>
                <a:cs typeface="Segoe UI Semilight" panose="020B0402040204020203" pitchFamily="34" charset="0"/>
              </a:rPr>
              <a:t>PSYCHOLOGICAL WELL-BEING</a:t>
            </a:r>
            <a:endParaRPr lang="en-CA" sz="4800" dirty="0">
              <a:solidFill>
                <a:srgbClr val="215E99"/>
              </a:solidFill>
              <a:latin typeface="Segoe UI Semilight" panose="020B0402040204020203" pitchFamily="34" charset="0"/>
              <a:cs typeface="Segoe UI Semilight" panose="020B0402040204020203" pitchFamily="34" charset="0"/>
            </a:endParaRPr>
          </a:p>
        </p:txBody>
      </p:sp>
      <p:pic>
        <p:nvPicPr>
          <p:cNvPr id="4" name="Picture 3">
            <a:extLst>
              <a:ext uri="{FF2B5EF4-FFF2-40B4-BE49-F238E27FC236}">
                <a16:creationId xmlns:a16="http://schemas.microsoft.com/office/drawing/2014/main" id="{5B150DE2-CB30-B8F0-55EC-A3492CAA86F9}"/>
              </a:ext>
            </a:extLst>
          </p:cNvPr>
          <p:cNvPicPr>
            <a:picLocks noChangeAspect="1"/>
          </p:cNvPicPr>
          <p:nvPr/>
        </p:nvPicPr>
        <p:blipFill>
          <a:blip r:embed="rId3"/>
          <a:srcRect l="29266" t="30861" r="34051"/>
          <a:stretch>
            <a:fillRect/>
          </a:stretch>
        </p:blipFill>
        <p:spPr>
          <a:xfrm>
            <a:off x="7248128" y="1705073"/>
            <a:ext cx="1872208" cy="2352451"/>
          </a:xfrm>
          <a:prstGeom prst="rect">
            <a:avLst/>
          </a:prstGeom>
          <a:ln>
            <a:noFill/>
          </a:ln>
        </p:spPr>
      </p:pic>
    </p:spTree>
    <p:extLst>
      <p:ext uri="{BB962C8B-B14F-4D97-AF65-F5344CB8AC3E}">
        <p14:creationId xmlns:p14="http://schemas.microsoft.com/office/powerpoint/2010/main" val="2105196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39A14-092C-CD08-D40D-525B857671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0CA3F-78D5-5BAB-7EC0-E777D2144C56}"/>
              </a:ext>
            </a:extLst>
          </p:cNvPr>
          <p:cNvSpPr>
            <a:spLocks noGrp="1"/>
          </p:cNvSpPr>
          <p:nvPr>
            <p:ph type="title"/>
          </p:nvPr>
        </p:nvSpPr>
        <p:spPr/>
        <p:txBody>
          <a:bodyPr>
            <a:normAutofit fontScale="90000"/>
          </a:bodyPr>
          <a:lstStyle/>
          <a:p>
            <a:pPr>
              <a:lnSpc>
                <a:spcPct val="115000"/>
              </a:lnSpc>
              <a:spcAft>
                <a:spcPts val="800"/>
              </a:spcAft>
            </a:pPr>
            <a:r>
              <a:rPr lang="en-US" sz="3600" kern="100" dirty="0">
                <a:solidFill>
                  <a:srgbClr val="244BA5"/>
                </a:solidFill>
                <a:latin typeface="Segoe UI" panose="020B0502040204020203" pitchFamily="34" charset="0"/>
                <a:ea typeface="Aptos" panose="020B0004020202020204" pitchFamily="34" charset="0"/>
                <a:cs typeface="Times New Roman" panose="02020603050405020304" pitchFamily="18" charset="0"/>
              </a:rPr>
              <a:t>Recent Changes — Stronger Workplaces Act (Sep 1, 2025)</a:t>
            </a:r>
          </a:p>
        </p:txBody>
      </p:sp>
      <p:sp>
        <p:nvSpPr>
          <p:cNvPr id="4" name="TextBox 3">
            <a:extLst>
              <a:ext uri="{FF2B5EF4-FFF2-40B4-BE49-F238E27FC236}">
                <a16:creationId xmlns:a16="http://schemas.microsoft.com/office/drawing/2014/main" id="{0FB35D6D-F877-4BF4-27B5-400ABEC131E9}"/>
              </a:ext>
            </a:extLst>
          </p:cNvPr>
          <p:cNvSpPr txBox="1"/>
          <p:nvPr/>
        </p:nvSpPr>
        <p:spPr>
          <a:xfrm>
            <a:off x="609600" y="1548260"/>
            <a:ext cx="5766544" cy="3761479"/>
          </a:xfrm>
          <a:prstGeom prst="rect">
            <a:avLst/>
          </a:prstGeom>
          <a:noFill/>
        </p:spPr>
        <p:txBody>
          <a:bodyPr wrap="square">
            <a:spAutoFit/>
          </a:bodyPr>
          <a:lstStyle/>
          <a:p>
            <a:pPr marL="342900" indent="-342900">
              <a:lnSpc>
                <a:spcPct val="115000"/>
              </a:lnSpc>
              <a:spcAft>
                <a:spcPts val="800"/>
              </a:spcAft>
              <a:buFont typeface="Arial" panose="020B0604020202020204" pitchFamily="34" charset="0"/>
              <a:buChar char="•"/>
            </a:pPr>
            <a:r>
              <a:rPr lang="en-US"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Psychological health and safety now explicitly protected</a:t>
            </a:r>
          </a:p>
          <a:p>
            <a:pPr marL="342900" indent="-342900">
              <a:lnSpc>
                <a:spcPct val="115000"/>
              </a:lnSpc>
              <a:spcAft>
                <a:spcPts val="800"/>
              </a:spcAft>
              <a:buFont typeface="Arial" panose="020B0604020202020204" pitchFamily="34" charset="0"/>
              <a:buChar char="•"/>
            </a:pPr>
            <a:r>
              <a:rPr lang="en-US"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Employers must have a harassment prevention policy</a:t>
            </a:r>
          </a:p>
          <a:p>
            <a:pPr marL="342900" indent="-342900">
              <a:lnSpc>
                <a:spcPct val="115000"/>
              </a:lnSpc>
              <a:spcAft>
                <a:spcPts val="800"/>
              </a:spcAft>
              <a:buFont typeface="Arial" panose="020B0604020202020204" pitchFamily="34" charset="0"/>
              <a:buChar char="•"/>
            </a:pPr>
            <a:r>
              <a:rPr lang="en-US"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New government authority to create harassment regulations</a:t>
            </a:r>
          </a:p>
          <a:p>
            <a:pPr marL="342900" indent="-342900">
              <a:lnSpc>
                <a:spcPct val="115000"/>
              </a:lnSpc>
              <a:spcAft>
                <a:spcPts val="800"/>
              </a:spcAft>
              <a:buFont typeface="Arial" panose="020B0604020202020204" pitchFamily="34" charset="0"/>
              <a:buChar char="•"/>
            </a:pPr>
            <a:r>
              <a:rPr lang="en-US"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"Reprisal" replaces "discriminatory action" — protections for speaking up</a:t>
            </a:r>
          </a:p>
        </p:txBody>
      </p:sp>
      <p:sp>
        <p:nvSpPr>
          <p:cNvPr id="5" name="TextBox 4">
            <a:extLst>
              <a:ext uri="{FF2B5EF4-FFF2-40B4-BE49-F238E27FC236}">
                <a16:creationId xmlns:a16="http://schemas.microsoft.com/office/drawing/2014/main" id="{4BD88F39-1AAC-6BEC-8C9F-8D1084856452}"/>
              </a:ext>
            </a:extLst>
          </p:cNvPr>
          <p:cNvSpPr txBox="1"/>
          <p:nvPr/>
        </p:nvSpPr>
        <p:spPr>
          <a:xfrm>
            <a:off x="6600057" y="2500316"/>
            <a:ext cx="4982343" cy="1857368"/>
          </a:xfrm>
          <a:prstGeom prst="rect">
            <a:avLst/>
          </a:prstGeom>
          <a:solidFill>
            <a:srgbClr val="244BA5">
              <a:alpha val="81000"/>
            </a:srgbClr>
          </a:solidFill>
        </p:spPr>
        <p:txBody>
          <a:bodyPr wrap="square">
            <a:spAutoFit/>
          </a:bodyPr>
          <a:lstStyle/>
          <a:p>
            <a:pPr>
              <a:lnSpc>
                <a:spcPct val="115000"/>
              </a:lnSpc>
              <a:spcAft>
                <a:spcPts val="800"/>
              </a:spcAft>
              <a:buNone/>
            </a:pPr>
            <a:r>
              <a:rPr lang="en-US" sz="2400" kern="100" dirty="0">
                <a:solidFill>
                  <a:schemeClr val="bg1"/>
                </a:solidFill>
                <a:effectLst/>
                <a:latin typeface="Segoe UI Semibold" panose="020B0702040204020203" pitchFamily="34" charset="0"/>
                <a:ea typeface="Aptos" panose="020B0004020202020204" pitchFamily="34" charset="0"/>
                <a:cs typeface="Segoe UI Semibold" panose="020B0702040204020203" pitchFamily="34" charset="0"/>
              </a:rPr>
              <a:t>Quick discussion (2 min):</a:t>
            </a:r>
          </a:p>
          <a:p>
            <a:pPr>
              <a:lnSpc>
                <a:spcPct val="115000"/>
              </a:lnSpc>
              <a:spcAft>
                <a:spcPts val="800"/>
              </a:spcAft>
              <a:buNone/>
            </a:pPr>
            <a:r>
              <a:rPr lang="en-US" sz="2400" kern="100" dirty="0">
                <a:solidFill>
                  <a:schemeClr val="bg1"/>
                </a:solidFill>
                <a:effectLst/>
                <a:latin typeface="Segoe UI Semibold" panose="020B0702040204020203" pitchFamily="34" charset="0"/>
                <a:ea typeface="Aptos" panose="020B0004020202020204" pitchFamily="34" charset="0"/>
                <a:cs typeface="Segoe UI Semibold" panose="020B0702040204020203" pitchFamily="34" charset="0"/>
              </a:rPr>
              <a:t>"What does unsafe work look like in a school context — physical or psychological?"</a:t>
            </a:r>
          </a:p>
        </p:txBody>
      </p:sp>
    </p:spTree>
    <p:extLst>
      <p:ext uri="{BB962C8B-B14F-4D97-AF65-F5344CB8AC3E}">
        <p14:creationId xmlns:p14="http://schemas.microsoft.com/office/powerpoint/2010/main" val="1227764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918C6-4512-58AE-906B-E1D142ECADA1}"/>
              </a:ext>
            </a:extLst>
          </p:cNvPr>
          <p:cNvSpPr>
            <a:spLocks noGrp="1"/>
          </p:cNvSpPr>
          <p:nvPr>
            <p:ph type="title"/>
          </p:nvPr>
        </p:nvSpPr>
        <p:spPr/>
        <p:txBody>
          <a:bodyPr>
            <a:normAutofit/>
          </a:bodyPr>
          <a:lstStyle/>
          <a:p>
            <a:r>
              <a:rPr lang="en-CA" sz="3600" dirty="0">
                <a:solidFill>
                  <a:srgbClr val="244BA5"/>
                </a:solidFill>
                <a:latin typeface="Segoe UI Semilight" panose="020B0402040204020203" pitchFamily="34" charset="0"/>
                <a:cs typeface="Segoe UI Semilight" panose="020B0402040204020203" pitchFamily="34" charset="0"/>
              </a:rPr>
              <a:t>What Is Psychological Safety?</a:t>
            </a:r>
          </a:p>
        </p:txBody>
      </p:sp>
      <p:sp>
        <p:nvSpPr>
          <p:cNvPr id="4" name="TextBox 3">
            <a:extLst>
              <a:ext uri="{FF2B5EF4-FFF2-40B4-BE49-F238E27FC236}">
                <a16:creationId xmlns:a16="http://schemas.microsoft.com/office/drawing/2014/main" id="{B5B9A26F-F795-06EA-86E7-8BA2CA3F403F}"/>
              </a:ext>
            </a:extLst>
          </p:cNvPr>
          <p:cNvSpPr txBox="1"/>
          <p:nvPr/>
        </p:nvSpPr>
        <p:spPr>
          <a:xfrm>
            <a:off x="609600" y="2339246"/>
            <a:ext cx="10972800" cy="2179507"/>
          </a:xfrm>
          <a:prstGeom prst="rect">
            <a:avLst/>
          </a:prstGeom>
          <a:noFill/>
        </p:spPr>
        <p:txBody>
          <a:bodyPr wrap="square">
            <a:spAutoFit/>
          </a:bodyPr>
          <a:lstStyle/>
          <a:p>
            <a:pPr>
              <a:lnSpc>
                <a:spcPct val="115000"/>
              </a:lnSpc>
              <a:spcAft>
                <a:spcPts val="800"/>
              </a:spcAft>
              <a:buNone/>
            </a:pPr>
            <a:r>
              <a:rPr lang="en-CA"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WCB Nova Scotia / Nova Scotia Department of Labour, Skills and Immigration describe a psychologically safe workplace as one that </a:t>
            </a:r>
            <a:r>
              <a:rPr lang="en-CA" sz="2400" i="1" kern="100" dirty="0">
                <a:solidFill>
                  <a:srgbClr val="244BA5"/>
                </a:solidFill>
                <a:effectLst/>
                <a:latin typeface="Segoe UI Semibold" panose="020B0702040204020203" pitchFamily="34" charset="0"/>
                <a:ea typeface="Aptos" panose="020B0004020202020204" pitchFamily="34" charset="0"/>
                <a:cs typeface="Segoe UI Semibold" panose="020B0702040204020203" pitchFamily="34" charset="0"/>
              </a:rPr>
              <a:t>“promotes workers' mental well-being and actively prevents harm to their psychological health. It's an environment where people feel respected, supported, and safe to speak up without fear of blame or humiliation."</a:t>
            </a:r>
            <a:endParaRPr lang="en-CA" sz="2400" b="1"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00493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4D60B-B7A1-F887-97BD-B92722282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00D049-04A3-D4BB-0ABA-F204C5D68915}"/>
              </a:ext>
            </a:extLst>
          </p:cNvPr>
          <p:cNvSpPr>
            <a:spLocks noGrp="1"/>
          </p:cNvSpPr>
          <p:nvPr>
            <p:ph type="title"/>
          </p:nvPr>
        </p:nvSpPr>
        <p:spPr/>
        <p:txBody>
          <a:bodyPr>
            <a:normAutofit/>
          </a:bodyPr>
          <a:lstStyle/>
          <a:p>
            <a:r>
              <a:rPr lang="en-CA" sz="3600" dirty="0">
                <a:solidFill>
                  <a:srgbClr val="244BA5"/>
                </a:solidFill>
                <a:latin typeface="Segoe UI Semilight" panose="020B0402040204020203" pitchFamily="34" charset="0"/>
                <a:cs typeface="Segoe UI Semilight" panose="020B0402040204020203" pitchFamily="34" charset="0"/>
              </a:rPr>
              <a:t>W</a:t>
            </a:r>
            <a:r>
              <a:rPr lang="en-US" sz="3600" dirty="0">
                <a:solidFill>
                  <a:srgbClr val="244BA5"/>
                </a:solidFill>
                <a:latin typeface="Segoe UI Semilight" panose="020B0402040204020203" pitchFamily="34" charset="0"/>
                <a:cs typeface="Segoe UI Semilight" panose="020B0402040204020203" pitchFamily="34" charset="0"/>
              </a:rPr>
              <a:t>hat does</a:t>
            </a:r>
            <a:r>
              <a:rPr lang="en-CA" sz="3600" dirty="0">
                <a:solidFill>
                  <a:srgbClr val="244BA5"/>
                </a:solidFill>
                <a:latin typeface="Segoe UI Semilight" panose="020B0402040204020203" pitchFamily="34" charset="0"/>
                <a:cs typeface="Segoe UI Semilight" panose="020B0402040204020203" pitchFamily="34" charset="0"/>
              </a:rPr>
              <a:t> Psychological Safety </a:t>
            </a:r>
            <a:r>
              <a:rPr lang="en-US" sz="3600" dirty="0">
                <a:solidFill>
                  <a:srgbClr val="244BA5"/>
                </a:solidFill>
                <a:latin typeface="Segoe UI Semilight" panose="020B0402040204020203" pitchFamily="34" charset="0"/>
                <a:cs typeface="Segoe UI Semilight" panose="020B0402040204020203" pitchFamily="34" charset="0"/>
              </a:rPr>
              <a:t>look like in schools?</a:t>
            </a:r>
            <a:endParaRPr lang="en-CA" sz="3600" dirty="0">
              <a:solidFill>
                <a:srgbClr val="244BA5"/>
              </a:solidFill>
              <a:latin typeface="Segoe UI Semilight" panose="020B0402040204020203" pitchFamily="34" charset="0"/>
              <a:cs typeface="Segoe UI Semilight" panose="020B0402040204020203" pitchFamily="34" charset="0"/>
            </a:endParaRPr>
          </a:p>
        </p:txBody>
      </p:sp>
      <p:sp>
        <p:nvSpPr>
          <p:cNvPr id="4" name="TextBox 3">
            <a:extLst>
              <a:ext uri="{FF2B5EF4-FFF2-40B4-BE49-F238E27FC236}">
                <a16:creationId xmlns:a16="http://schemas.microsoft.com/office/drawing/2014/main" id="{CD042639-1CD2-FD4A-9ECE-DCACF39B14AE}"/>
              </a:ext>
            </a:extLst>
          </p:cNvPr>
          <p:cNvSpPr txBox="1"/>
          <p:nvPr/>
        </p:nvSpPr>
        <p:spPr>
          <a:xfrm>
            <a:off x="609600" y="1902749"/>
            <a:ext cx="10972800" cy="3477234"/>
          </a:xfrm>
          <a:prstGeom prst="rect">
            <a:avLst/>
          </a:prstGeom>
          <a:noFill/>
        </p:spPr>
        <p:txBody>
          <a:bodyPr wrap="square">
            <a:spAutoFit/>
          </a:bodyPr>
          <a:lstStyle/>
          <a:p>
            <a:pPr marL="342900" lvl="0" indent="-342900">
              <a:lnSpc>
                <a:spcPct val="115000"/>
              </a:lnSpc>
              <a:spcAft>
                <a:spcPts val="800"/>
              </a:spcAft>
              <a:buSzPts val="1000"/>
              <a:buFont typeface="Wingdings" panose="05000000000000000000" pitchFamily="2" charset="2"/>
              <a:buChar char="q"/>
              <a:tabLst>
                <a:tab pos="457200" algn="l"/>
              </a:tabLst>
            </a:pPr>
            <a:r>
              <a:rPr lang="en-US"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Harassment by administrators or colleagues</a:t>
            </a:r>
          </a:p>
          <a:p>
            <a:pPr marL="342900" lvl="0" indent="-342900">
              <a:lnSpc>
                <a:spcPct val="115000"/>
              </a:lnSpc>
              <a:spcAft>
                <a:spcPts val="800"/>
              </a:spcAft>
              <a:buSzPts val="1000"/>
              <a:buFont typeface="Wingdings" panose="05000000000000000000" pitchFamily="2" charset="2"/>
              <a:buChar char="q"/>
              <a:tabLst>
                <a:tab pos="457200" algn="l"/>
              </a:tabLst>
            </a:pPr>
            <a:r>
              <a:rPr lang="en-US"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Unreasonable workloads or expectations</a:t>
            </a:r>
          </a:p>
          <a:p>
            <a:pPr marL="342900" lvl="0" indent="-342900">
              <a:lnSpc>
                <a:spcPct val="115000"/>
              </a:lnSpc>
              <a:spcAft>
                <a:spcPts val="800"/>
              </a:spcAft>
              <a:buSzPts val="1000"/>
              <a:buFont typeface="Wingdings" panose="05000000000000000000" pitchFamily="2" charset="2"/>
              <a:buChar char="q"/>
              <a:tabLst>
                <a:tab pos="457200" algn="l"/>
              </a:tabLst>
            </a:pPr>
            <a:r>
              <a:rPr lang="en-US"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Lack of support following a critical incident</a:t>
            </a:r>
          </a:p>
          <a:p>
            <a:pPr marL="342900" lvl="0" indent="-342900">
              <a:lnSpc>
                <a:spcPct val="115000"/>
              </a:lnSpc>
              <a:spcAft>
                <a:spcPts val="800"/>
              </a:spcAft>
              <a:buSzPts val="1000"/>
              <a:buFont typeface="Wingdings" panose="05000000000000000000" pitchFamily="2" charset="2"/>
              <a:buChar char="q"/>
              <a:tabLst>
                <a:tab pos="457200" algn="l"/>
              </a:tabLst>
            </a:pPr>
            <a:r>
              <a:rPr lang="en-US"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Feeling unsafe to raise concerns without fear of retaliation – not reporting violence, harassment</a:t>
            </a:r>
          </a:p>
          <a:p>
            <a:pPr marL="342900" indent="-342900">
              <a:lnSpc>
                <a:spcPct val="115000"/>
              </a:lnSpc>
              <a:spcAft>
                <a:spcPts val="800"/>
              </a:spcAft>
              <a:buSzPts val="1000"/>
              <a:buFont typeface="Wingdings" panose="05000000000000000000" pitchFamily="2" charset="2"/>
              <a:buChar char="q"/>
              <a:tabLst>
                <a:tab pos="457200" algn="l"/>
              </a:tabLst>
            </a:pPr>
            <a:r>
              <a:rPr lang="en-US" sz="2400" kern="100" dirty="0">
                <a:solidFill>
                  <a:srgbClr val="244BA5"/>
                </a:solidFill>
                <a:latin typeface="Segoe UI" panose="020B0502040204020203" pitchFamily="34" charset="0"/>
                <a:ea typeface="Aptos" panose="020B0004020202020204" pitchFamily="34" charset="0"/>
                <a:cs typeface="Times New Roman" panose="02020603050405020304" pitchFamily="18" charset="0"/>
              </a:rPr>
              <a:t>Not </a:t>
            </a:r>
            <a:r>
              <a:rPr lang="en-CA" sz="2400" kern="100" dirty="0">
                <a:solidFill>
                  <a:srgbClr val="244BA5"/>
                </a:solidFill>
                <a:latin typeface="Segoe UI" panose="020B0502040204020203" pitchFamily="34" charset="0"/>
                <a:ea typeface="Aptos" panose="020B0004020202020204" pitchFamily="34" charset="0"/>
                <a:cs typeface="Times New Roman" panose="02020603050405020304" pitchFamily="18" charset="0"/>
              </a:rPr>
              <a:t>seeking accommodation</a:t>
            </a:r>
          </a:p>
          <a:p>
            <a:pPr marL="342900" lvl="0" indent="-342900">
              <a:lnSpc>
                <a:spcPct val="115000"/>
              </a:lnSpc>
              <a:spcAft>
                <a:spcPts val="800"/>
              </a:spcAft>
              <a:buSzPts val="1000"/>
              <a:buFont typeface="Arial" panose="020B0604020202020204" pitchFamily="34" charset="0"/>
              <a:buChar char="•"/>
              <a:tabLst>
                <a:tab pos="457200" algn="l"/>
              </a:tabLst>
            </a:pPr>
            <a:endParaRPr lang="en-CA" sz="2000" kern="100" dirty="0">
              <a:solidFill>
                <a:srgbClr val="215E99"/>
              </a:solidFill>
              <a:effectLst/>
              <a:latin typeface="Segoe UI" panose="020B0502040204020203"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80220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1E871-4CD8-A60B-F3B8-3F48ADBED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492B4F-F0A4-0F4F-6CA9-368596F7CDF9}"/>
              </a:ext>
            </a:extLst>
          </p:cNvPr>
          <p:cNvSpPr>
            <a:spLocks noGrp="1"/>
          </p:cNvSpPr>
          <p:nvPr>
            <p:ph type="title"/>
          </p:nvPr>
        </p:nvSpPr>
        <p:spPr>
          <a:xfrm>
            <a:off x="609600" y="274638"/>
            <a:ext cx="10972800" cy="1143000"/>
          </a:xfrm>
        </p:spPr>
        <p:txBody>
          <a:bodyPr vert="horz" lIns="91440" tIns="45720" rIns="91440" bIns="45720" rtlCol="0" anchor="ctr">
            <a:normAutofit/>
          </a:bodyPr>
          <a:lstStyle/>
          <a:p>
            <a:r>
              <a:rPr lang="en-US" sz="3600" kern="1200" dirty="0">
                <a:solidFill>
                  <a:srgbClr val="244BA5"/>
                </a:solidFill>
                <a:latin typeface="Segoe UI Semilight" panose="020B0402040204020203" pitchFamily="34" charset="0"/>
                <a:cs typeface="Segoe UI Semilight" panose="020B0402040204020203" pitchFamily="34" charset="0"/>
              </a:rPr>
              <a:t>When Psychological Safety Is Missing</a:t>
            </a:r>
          </a:p>
        </p:txBody>
      </p:sp>
      <p:sp>
        <p:nvSpPr>
          <p:cNvPr id="7" name="TextBox 6">
            <a:extLst>
              <a:ext uri="{FF2B5EF4-FFF2-40B4-BE49-F238E27FC236}">
                <a16:creationId xmlns:a16="http://schemas.microsoft.com/office/drawing/2014/main" id="{4E738004-2AC2-353C-064C-7B729B3574B1}"/>
              </a:ext>
            </a:extLst>
          </p:cNvPr>
          <p:cNvSpPr txBox="1"/>
          <p:nvPr/>
        </p:nvSpPr>
        <p:spPr>
          <a:xfrm>
            <a:off x="6960096" y="2857500"/>
            <a:ext cx="4821088" cy="1143000"/>
          </a:xfrm>
          <a:prstGeom prst="rect">
            <a:avLst/>
          </a:prstGeom>
          <a:solidFill>
            <a:srgbClr val="244BA5">
              <a:alpha val="77000"/>
            </a:srgbClr>
          </a:solidFill>
        </p:spPr>
        <p:txBody>
          <a:bodyPr vert="horz" lIns="91440" tIns="45720" rIns="91440" bIns="45720" rtlCol="0">
            <a:normAutofit/>
          </a:bodyPr>
          <a:lstStyle/>
          <a:p>
            <a:pPr marR="0" lvl="0" algn="ctr" defTabSz="342900" fontAlgn="auto">
              <a:spcBef>
                <a:spcPct val="20000"/>
              </a:spcBef>
              <a:spcAft>
                <a:spcPts val="800"/>
              </a:spcAft>
              <a:buClrTx/>
              <a:buSzTx/>
              <a:tabLst/>
              <a:defRPr/>
            </a:pPr>
            <a:r>
              <a:rPr kumimoji="0" lang="en-US" sz="2100" b="1" i="0" u="none" strike="noStrike" cap="none" spc="0" normalizeH="0" baseline="0" noProof="0" dirty="0">
                <a:ln>
                  <a:noFill/>
                </a:ln>
                <a:solidFill>
                  <a:schemeClr val="bg1"/>
                </a:solidFill>
                <a:effectLst/>
                <a:uLnTx/>
                <a:uFillTx/>
              </a:rPr>
              <a:t>Reflection Question</a:t>
            </a:r>
            <a:endParaRPr kumimoji="0" lang="en-US" sz="2100" b="0" i="0" u="none" strike="noStrike" cap="none" spc="0" normalizeH="0" baseline="0" noProof="0" dirty="0">
              <a:ln>
                <a:noFill/>
              </a:ln>
              <a:solidFill>
                <a:schemeClr val="bg1"/>
              </a:solidFill>
              <a:effectLst/>
              <a:uLnTx/>
              <a:uFillTx/>
            </a:endParaRPr>
          </a:p>
          <a:p>
            <a:pPr marR="0" lvl="0" algn="ctr" defTabSz="342900" fontAlgn="auto">
              <a:spcBef>
                <a:spcPct val="20000"/>
              </a:spcBef>
              <a:spcAft>
                <a:spcPts val="800"/>
              </a:spcAft>
              <a:buClrTx/>
              <a:buSzTx/>
              <a:tabLst/>
              <a:defRPr/>
            </a:pPr>
            <a:r>
              <a:rPr kumimoji="0" lang="en-US" sz="2100" b="0" i="0" u="none" strike="noStrike" cap="none" spc="0" normalizeH="0" baseline="0" noProof="0" dirty="0">
                <a:ln>
                  <a:noFill/>
                </a:ln>
                <a:solidFill>
                  <a:schemeClr val="bg1"/>
                </a:solidFill>
                <a:effectLst/>
                <a:uLnTx/>
                <a:uFillTx/>
              </a:rPr>
              <a:t>Where do you see this happening?</a:t>
            </a:r>
          </a:p>
        </p:txBody>
      </p:sp>
      <p:graphicFrame>
        <p:nvGraphicFramePr>
          <p:cNvPr id="9" name="TextBox 3">
            <a:extLst>
              <a:ext uri="{FF2B5EF4-FFF2-40B4-BE49-F238E27FC236}">
                <a16:creationId xmlns:a16="http://schemas.microsoft.com/office/drawing/2014/main" id="{89321621-BAA4-8665-7046-86216CCBDDCA}"/>
              </a:ext>
            </a:extLst>
          </p:cNvPr>
          <p:cNvGraphicFramePr/>
          <p:nvPr>
            <p:extLst>
              <p:ext uri="{D42A27DB-BD31-4B8C-83A1-F6EECF244321}">
                <p14:modId xmlns:p14="http://schemas.microsoft.com/office/powerpoint/2010/main" val="3752480442"/>
              </p:ext>
            </p:extLst>
          </p:nvPr>
        </p:nvGraphicFramePr>
        <p:xfrm>
          <a:off x="983432" y="1420590"/>
          <a:ext cx="5384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92948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978DF-B855-2D79-BD22-B94511B01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E77CFE-25CE-BEF8-573E-91CC872CBBB5}"/>
              </a:ext>
            </a:extLst>
          </p:cNvPr>
          <p:cNvSpPr>
            <a:spLocks noGrp="1"/>
          </p:cNvSpPr>
          <p:nvPr>
            <p:ph type="title"/>
          </p:nvPr>
        </p:nvSpPr>
        <p:spPr>
          <a:xfrm>
            <a:off x="609600" y="453996"/>
            <a:ext cx="10972800" cy="1143000"/>
          </a:xfrm>
        </p:spPr>
        <p:txBody>
          <a:bodyPr>
            <a:normAutofit/>
          </a:bodyPr>
          <a:lstStyle/>
          <a:p>
            <a:pPr>
              <a:lnSpc>
                <a:spcPct val="115000"/>
              </a:lnSpc>
              <a:spcAft>
                <a:spcPts val="800"/>
              </a:spcAft>
            </a:pPr>
            <a:r>
              <a:rPr lang="en-CA" sz="3600" kern="100" dirty="0">
                <a:solidFill>
                  <a:srgbClr val="244BA5"/>
                </a:solidFill>
                <a:latin typeface="Segoe UI" panose="020B0502040204020203" pitchFamily="34" charset="0"/>
                <a:ea typeface="Aptos" panose="020B0004020202020204" pitchFamily="34" charset="0"/>
                <a:cs typeface="Times New Roman" panose="02020603050405020304" pitchFamily="18" charset="0"/>
              </a:rPr>
              <a:t>Building Psychological Safety: What Leaders Can Do</a:t>
            </a:r>
          </a:p>
        </p:txBody>
      </p:sp>
      <p:sp>
        <p:nvSpPr>
          <p:cNvPr id="4" name="TextBox 3">
            <a:extLst>
              <a:ext uri="{FF2B5EF4-FFF2-40B4-BE49-F238E27FC236}">
                <a16:creationId xmlns:a16="http://schemas.microsoft.com/office/drawing/2014/main" id="{4607A661-77A2-A11F-1397-670BC19963B2}"/>
              </a:ext>
            </a:extLst>
          </p:cNvPr>
          <p:cNvSpPr txBox="1"/>
          <p:nvPr/>
        </p:nvSpPr>
        <p:spPr>
          <a:xfrm>
            <a:off x="1847529" y="1600711"/>
            <a:ext cx="4752528" cy="3656578"/>
          </a:xfrm>
          <a:prstGeom prst="rect">
            <a:avLst/>
          </a:prstGeom>
          <a:noFill/>
        </p:spPr>
        <p:txBody>
          <a:bodyPr wrap="square">
            <a:spAutoFit/>
          </a:bodyPr>
          <a:lstStyle/>
          <a:p>
            <a:pPr>
              <a:lnSpc>
                <a:spcPct val="115000"/>
              </a:lnSpc>
              <a:spcAft>
                <a:spcPts val="800"/>
              </a:spcAft>
              <a:buNone/>
            </a:pPr>
            <a:r>
              <a:rPr lang="en-CA"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 Listen first</a:t>
            </a:r>
          </a:p>
          <a:p>
            <a:pPr>
              <a:lnSpc>
                <a:spcPct val="115000"/>
              </a:lnSpc>
              <a:spcAft>
                <a:spcPts val="800"/>
              </a:spcAft>
              <a:buNone/>
            </a:pPr>
            <a:r>
              <a:rPr lang="en-CA"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 Validate concerns</a:t>
            </a:r>
          </a:p>
          <a:p>
            <a:pPr>
              <a:lnSpc>
                <a:spcPct val="115000"/>
              </a:lnSpc>
              <a:spcAft>
                <a:spcPts val="800"/>
              </a:spcAft>
              <a:buNone/>
            </a:pPr>
            <a:r>
              <a:rPr lang="en-CA"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 Ask curious questions</a:t>
            </a:r>
          </a:p>
          <a:p>
            <a:pPr>
              <a:lnSpc>
                <a:spcPct val="115000"/>
              </a:lnSpc>
              <a:spcAft>
                <a:spcPts val="800"/>
              </a:spcAft>
              <a:buNone/>
            </a:pPr>
            <a:r>
              <a:rPr lang="en-CA"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 Encourage reporting</a:t>
            </a:r>
          </a:p>
          <a:p>
            <a:pPr>
              <a:lnSpc>
                <a:spcPct val="115000"/>
              </a:lnSpc>
              <a:spcAft>
                <a:spcPts val="800"/>
              </a:spcAft>
              <a:buNone/>
            </a:pPr>
            <a:r>
              <a:rPr lang="en-CA"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 Normalize speaking up</a:t>
            </a:r>
          </a:p>
          <a:p>
            <a:pPr>
              <a:lnSpc>
                <a:spcPct val="115000"/>
              </a:lnSpc>
              <a:spcAft>
                <a:spcPts val="800"/>
              </a:spcAft>
              <a:buNone/>
            </a:pPr>
            <a:r>
              <a:rPr lang="en-CA"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 Protect confidentiality</a:t>
            </a:r>
          </a:p>
          <a:p>
            <a:pPr>
              <a:lnSpc>
                <a:spcPct val="115000"/>
              </a:lnSpc>
              <a:spcAft>
                <a:spcPts val="800"/>
              </a:spcAft>
              <a:buNone/>
            </a:pPr>
            <a:r>
              <a:rPr lang="en-CA" sz="24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 Challenge reprisals</a:t>
            </a:r>
          </a:p>
        </p:txBody>
      </p:sp>
      <p:sp>
        <p:nvSpPr>
          <p:cNvPr id="5" name="TextBox 4">
            <a:extLst>
              <a:ext uri="{FF2B5EF4-FFF2-40B4-BE49-F238E27FC236}">
                <a16:creationId xmlns:a16="http://schemas.microsoft.com/office/drawing/2014/main" id="{0BB0145F-1349-13C7-3034-65159C7903D3}"/>
              </a:ext>
            </a:extLst>
          </p:cNvPr>
          <p:cNvSpPr txBox="1"/>
          <p:nvPr/>
        </p:nvSpPr>
        <p:spPr>
          <a:xfrm>
            <a:off x="6600057" y="2780928"/>
            <a:ext cx="4982343" cy="1330044"/>
          </a:xfrm>
          <a:prstGeom prst="rect">
            <a:avLst/>
          </a:prstGeom>
          <a:solidFill>
            <a:srgbClr val="244BA5">
              <a:alpha val="75000"/>
            </a:srgbClr>
          </a:solidFill>
        </p:spPr>
        <p:txBody>
          <a:bodyPr wrap="square">
            <a:spAutoFit/>
          </a:bodyPr>
          <a:lstStyle/>
          <a:p>
            <a:pPr>
              <a:lnSpc>
                <a:spcPct val="115000"/>
              </a:lnSpc>
              <a:spcAft>
                <a:spcPts val="800"/>
              </a:spcAft>
              <a:buNone/>
            </a:pPr>
            <a:r>
              <a:rPr lang="en-CA" sz="2400" kern="100" dirty="0">
                <a:solidFill>
                  <a:schemeClr val="bg1"/>
                </a:solidFill>
                <a:effectLst/>
                <a:latin typeface="Segoe UI Semibold" panose="020B0702040204020203" pitchFamily="34" charset="0"/>
                <a:ea typeface="Aptos" panose="020B0004020202020204" pitchFamily="34" charset="0"/>
                <a:cs typeface="Segoe UI Semibold" panose="020B0702040204020203" pitchFamily="34" charset="0"/>
              </a:rPr>
              <a:t>Psychological safety is what allows workers to exercise their OHS rights.</a:t>
            </a:r>
          </a:p>
        </p:txBody>
      </p:sp>
    </p:spTree>
    <p:extLst>
      <p:ext uri="{BB962C8B-B14F-4D97-AF65-F5344CB8AC3E}">
        <p14:creationId xmlns:p14="http://schemas.microsoft.com/office/powerpoint/2010/main" val="1475266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BAFA4-FFFA-74BE-AFF7-0119C98815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C514C-6702-A140-51BC-AC07B881B341}"/>
              </a:ext>
            </a:extLst>
          </p:cNvPr>
          <p:cNvSpPr>
            <a:spLocks noGrp="1"/>
          </p:cNvSpPr>
          <p:nvPr>
            <p:ph type="title"/>
          </p:nvPr>
        </p:nvSpPr>
        <p:spPr/>
        <p:txBody>
          <a:bodyPr>
            <a:normAutofit/>
          </a:bodyPr>
          <a:lstStyle/>
          <a:p>
            <a:pPr>
              <a:lnSpc>
                <a:spcPct val="115000"/>
              </a:lnSpc>
              <a:spcAft>
                <a:spcPts val="800"/>
              </a:spcAft>
            </a:pPr>
            <a:r>
              <a:rPr lang="en-US" sz="3600" kern="100" dirty="0">
                <a:solidFill>
                  <a:srgbClr val="244BA5"/>
                </a:solidFill>
                <a:latin typeface="Segoe UI" panose="020B0502040204020203" pitchFamily="34" charset="0"/>
                <a:ea typeface="Aptos" panose="020B0004020202020204" pitchFamily="34" charset="0"/>
                <a:cs typeface="Times New Roman" panose="02020603050405020304" pitchFamily="18" charset="0"/>
              </a:rPr>
              <a:t>Psychological Safety and OHS Rights</a:t>
            </a:r>
            <a:endParaRPr lang="en-CA" sz="3600" kern="100" dirty="0">
              <a:solidFill>
                <a:srgbClr val="244BA5"/>
              </a:solidFill>
              <a:latin typeface="Segoe UI" panose="020B0502040204020203" pitchFamily="34" charset="0"/>
              <a:ea typeface="Aptos" panose="020B000402020202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E83FE4F2-803A-B8B8-E8AB-82B6E70E608C}"/>
              </a:ext>
            </a:extLst>
          </p:cNvPr>
          <p:cNvGraphicFramePr>
            <a:graphicFrameLocks noGrp="1"/>
          </p:cNvGraphicFramePr>
          <p:nvPr>
            <p:extLst>
              <p:ext uri="{D42A27DB-BD31-4B8C-83A1-F6EECF244321}">
                <p14:modId xmlns:p14="http://schemas.microsoft.com/office/powerpoint/2010/main" val="2875922676"/>
              </p:ext>
            </p:extLst>
          </p:nvPr>
        </p:nvGraphicFramePr>
        <p:xfrm>
          <a:off x="2006098" y="1628800"/>
          <a:ext cx="8179804" cy="3600400"/>
        </p:xfrm>
        <a:graphic>
          <a:graphicData uri="http://schemas.openxmlformats.org/drawingml/2006/table">
            <a:tbl>
              <a:tblPr firstRow="1" firstCol="1" bandRow="1">
                <a:tableStyleId>{5C22544A-7EE6-4342-B048-85BDC9FD1C3A}</a:tableStyleId>
              </a:tblPr>
              <a:tblGrid>
                <a:gridCol w="3878586">
                  <a:extLst>
                    <a:ext uri="{9D8B030D-6E8A-4147-A177-3AD203B41FA5}">
                      <a16:colId xmlns:a16="http://schemas.microsoft.com/office/drawing/2014/main" val="2354137887"/>
                    </a:ext>
                  </a:extLst>
                </a:gridCol>
                <a:gridCol w="4301218">
                  <a:extLst>
                    <a:ext uri="{9D8B030D-6E8A-4147-A177-3AD203B41FA5}">
                      <a16:colId xmlns:a16="http://schemas.microsoft.com/office/drawing/2014/main" val="2440877135"/>
                    </a:ext>
                  </a:extLst>
                </a:gridCol>
              </a:tblGrid>
              <a:tr h="900100">
                <a:tc>
                  <a:txBody>
                    <a:bodyPr/>
                    <a:lstStyle/>
                    <a:p>
                      <a:pPr algn="ctr">
                        <a:lnSpc>
                          <a:spcPct val="115000"/>
                        </a:lnSpc>
                        <a:spcAft>
                          <a:spcPts val="800"/>
                        </a:spcAft>
                        <a:buNone/>
                      </a:pPr>
                      <a:r>
                        <a:rPr lang="en-CA" sz="2400" kern="100" dirty="0">
                          <a:effectLst/>
                          <a:latin typeface="Segoe UI Semibold" panose="020B0702040204020203" pitchFamily="34" charset="0"/>
                          <a:cs typeface="Segoe UI Semibold" panose="020B0702040204020203" pitchFamily="34" charset="0"/>
                        </a:rPr>
                        <a:t>Right</a:t>
                      </a:r>
                      <a:endParaRPr lang="en-CA" sz="2400" kern="100" dirty="0">
                        <a:solidFill>
                          <a:srgbClr val="215E99"/>
                        </a:solidFill>
                        <a:effectLst/>
                        <a:latin typeface="Segoe UI Semibold" panose="020B0702040204020203" pitchFamily="34" charset="0"/>
                        <a:ea typeface="Aptos" panose="020B0004020202020204" pitchFamily="34" charset="0"/>
                        <a:cs typeface="Segoe UI Semibold" panose="020B0702040204020203" pitchFamily="34" charset="0"/>
                      </a:endParaRPr>
                    </a:p>
                  </a:txBody>
                  <a:tcPr marL="9525" marR="9525" marT="9525" marB="9525" anchor="ctr">
                    <a:solidFill>
                      <a:srgbClr val="244BA5"/>
                    </a:solidFill>
                  </a:tcPr>
                </a:tc>
                <a:tc>
                  <a:txBody>
                    <a:bodyPr/>
                    <a:lstStyle/>
                    <a:p>
                      <a:pPr algn="ctr">
                        <a:lnSpc>
                          <a:spcPct val="115000"/>
                        </a:lnSpc>
                        <a:spcAft>
                          <a:spcPts val="800"/>
                        </a:spcAft>
                        <a:buNone/>
                      </a:pPr>
                      <a:r>
                        <a:rPr lang="en-CA" sz="2400" kern="100" dirty="0">
                          <a:effectLst/>
                          <a:latin typeface="Segoe UI Semibold" panose="020B0702040204020203" pitchFamily="34" charset="0"/>
                          <a:cs typeface="Segoe UI Semibold" panose="020B0702040204020203" pitchFamily="34" charset="0"/>
                        </a:rPr>
                        <a:t>Psychological Safety Connection</a:t>
                      </a:r>
                      <a:endParaRPr lang="en-CA" sz="2400" kern="100" dirty="0">
                        <a:solidFill>
                          <a:srgbClr val="215E99"/>
                        </a:solidFill>
                        <a:effectLst/>
                        <a:latin typeface="Segoe UI Semibold" panose="020B0702040204020203" pitchFamily="34" charset="0"/>
                        <a:ea typeface="Aptos" panose="020B0004020202020204" pitchFamily="34" charset="0"/>
                        <a:cs typeface="Segoe UI Semibold" panose="020B0702040204020203" pitchFamily="34" charset="0"/>
                      </a:endParaRPr>
                    </a:p>
                  </a:txBody>
                  <a:tcPr marL="9525" marR="9525" marT="9525" marB="9525" anchor="ctr">
                    <a:solidFill>
                      <a:srgbClr val="244BA5"/>
                    </a:solidFill>
                  </a:tcPr>
                </a:tc>
                <a:extLst>
                  <a:ext uri="{0D108BD9-81ED-4DB2-BD59-A6C34878D82A}">
                    <a16:rowId xmlns:a16="http://schemas.microsoft.com/office/drawing/2014/main" val="476781394"/>
                  </a:ext>
                </a:extLst>
              </a:tr>
              <a:tr h="900100">
                <a:tc>
                  <a:txBody>
                    <a:bodyPr/>
                    <a:lstStyle/>
                    <a:p>
                      <a:pPr algn="ctr">
                        <a:lnSpc>
                          <a:spcPct val="115000"/>
                        </a:lnSpc>
                        <a:spcAft>
                          <a:spcPts val="800"/>
                        </a:spcAft>
                        <a:buNone/>
                      </a:pPr>
                      <a:r>
                        <a:rPr lang="en-CA" sz="2400" kern="100" dirty="0">
                          <a:effectLst/>
                          <a:latin typeface="Segoe UI Semibold" panose="020B0702040204020203" pitchFamily="34" charset="0"/>
                          <a:cs typeface="Segoe UI Semibold" panose="020B0702040204020203" pitchFamily="34" charset="0"/>
                        </a:rPr>
                        <a:t>Know</a:t>
                      </a:r>
                      <a:endParaRPr lang="en-CA" sz="2400" kern="100" dirty="0">
                        <a:solidFill>
                          <a:srgbClr val="215E99"/>
                        </a:solidFill>
                        <a:effectLst/>
                        <a:latin typeface="Segoe UI Semibold" panose="020B0702040204020203" pitchFamily="34" charset="0"/>
                        <a:ea typeface="Aptos" panose="020B0004020202020204" pitchFamily="34" charset="0"/>
                        <a:cs typeface="Segoe UI Semibold" panose="020B0702040204020203" pitchFamily="34" charset="0"/>
                      </a:endParaRPr>
                    </a:p>
                  </a:txBody>
                  <a:tcPr marL="9525" marR="9525" marT="9525" marB="9525" anchor="ctr">
                    <a:solidFill>
                      <a:srgbClr val="244BA5"/>
                    </a:solidFill>
                  </a:tcPr>
                </a:tc>
                <a:tc>
                  <a:txBody>
                    <a:bodyPr/>
                    <a:lstStyle/>
                    <a:p>
                      <a:pPr>
                        <a:lnSpc>
                          <a:spcPct val="115000"/>
                        </a:lnSpc>
                        <a:spcAft>
                          <a:spcPts val="800"/>
                        </a:spcAft>
                        <a:buNone/>
                      </a:pPr>
                      <a:r>
                        <a:rPr lang="en-CA" sz="2400" kern="100" dirty="0">
                          <a:solidFill>
                            <a:schemeClr val="tx1">
                              <a:lumMod val="50000"/>
                            </a:schemeClr>
                          </a:solidFill>
                          <a:effectLst/>
                          <a:latin typeface="Segoe UI Semibold" panose="020B0702040204020203" pitchFamily="34" charset="0"/>
                          <a:cs typeface="Segoe UI Semibold" panose="020B0702040204020203" pitchFamily="34" charset="0"/>
                        </a:rPr>
                        <a:t>Comfortable asking questions</a:t>
                      </a:r>
                      <a:endParaRPr lang="en-CA" sz="2400" kern="100" dirty="0">
                        <a:solidFill>
                          <a:schemeClr val="tx1">
                            <a:lumMod val="50000"/>
                          </a:schemeClr>
                        </a:solidFill>
                        <a:effectLst/>
                        <a:latin typeface="Segoe UI Semibold" panose="020B0702040204020203" pitchFamily="34" charset="0"/>
                        <a:ea typeface="Aptos" panose="020B0004020202020204" pitchFamily="34" charset="0"/>
                        <a:cs typeface="Segoe UI Semibold" panose="020B0702040204020203" pitchFamily="34" charset="0"/>
                      </a:endParaRPr>
                    </a:p>
                  </a:txBody>
                  <a:tcPr marL="9525" marR="9525" marT="9525" marB="9525" anchor="ctr">
                    <a:solidFill>
                      <a:srgbClr val="244BA5">
                        <a:alpha val="60000"/>
                      </a:srgbClr>
                    </a:solidFill>
                  </a:tcPr>
                </a:tc>
                <a:extLst>
                  <a:ext uri="{0D108BD9-81ED-4DB2-BD59-A6C34878D82A}">
                    <a16:rowId xmlns:a16="http://schemas.microsoft.com/office/drawing/2014/main" val="3820770986"/>
                  </a:ext>
                </a:extLst>
              </a:tr>
              <a:tr h="900100">
                <a:tc>
                  <a:txBody>
                    <a:bodyPr/>
                    <a:lstStyle/>
                    <a:p>
                      <a:pPr algn="ctr">
                        <a:lnSpc>
                          <a:spcPct val="115000"/>
                        </a:lnSpc>
                        <a:spcAft>
                          <a:spcPts val="800"/>
                        </a:spcAft>
                        <a:buNone/>
                      </a:pPr>
                      <a:r>
                        <a:rPr lang="en-CA" sz="2400" kern="100" dirty="0">
                          <a:effectLst/>
                          <a:latin typeface="Segoe UI Semibold" panose="020B0702040204020203" pitchFamily="34" charset="0"/>
                          <a:cs typeface="Segoe UI Semibold" panose="020B0702040204020203" pitchFamily="34" charset="0"/>
                        </a:rPr>
                        <a:t>Participate</a:t>
                      </a:r>
                      <a:endParaRPr lang="en-CA" sz="2400" kern="100" dirty="0">
                        <a:solidFill>
                          <a:srgbClr val="215E99"/>
                        </a:solidFill>
                        <a:effectLst/>
                        <a:latin typeface="Segoe UI Semibold" panose="020B0702040204020203" pitchFamily="34" charset="0"/>
                        <a:ea typeface="Aptos" panose="020B0004020202020204" pitchFamily="34" charset="0"/>
                        <a:cs typeface="Segoe UI Semibold" panose="020B0702040204020203" pitchFamily="34" charset="0"/>
                      </a:endParaRPr>
                    </a:p>
                  </a:txBody>
                  <a:tcPr marL="9525" marR="9525" marT="9525" marB="9525" anchor="ctr">
                    <a:solidFill>
                      <a:srgbClr val="244BA5"/>
                    </a:solidFill>
                  </a:tcPr>
                </a:tc>
                <a:tc>
                  <a:txBody>
                    <a:bodyPr/>
                    <a:lstStyle/>
                    <a:p>
                      <a:pPr>
                        <a:lnSpc>
                          <a:spcPct val="115000"/>
                        </a:lnSpc>
                        <a:spcAft>
                          <a:spcPts val="800"/>
                        </a:spcAft>
                        <a:buNone/>
                      </a:pPr>
                      <a:r>
                        <a:rPr lang="en-CA" sz="2400" kern="100" dirty="0">
                          <a:solidFill>
                            <a:schemeClr val="tx1">
                              <a:lumMod val="50000"/>
                            </a:schemeClr>
                          </a:solidFill>
                          <a:effectLst/>
                          <a:latin typeface="Segoe UI Semibold" panose="020B0702040204020203" pitchFamily="34" charset="0"/>
                          <a:cs typeface="Segoe UI Semibold" panose="020B0702040204020203" pitchFamily="34" charset="0"/>
                        </a:rPr>
                        <a:t>Comfortable sharing ideas</a:t>
                      </a:r>
                      <a:endParaRPr lang="en-CA" sz="2400" kern="100" dirty="0">
                        <a:solidFill>
                          <a:schemeClr val="tx1">
                            <a:lumMod val="50000"/>
                          </a:schemeClr>
                        </a:solidFill>
                        <a:effectLst/>
                        <a:latin typeface="Segoe UI Semibold" panose="020B0702040204020203" pitchFamily="34" charset="0"/>
                        <a:ea typeface="Aptos" panose="020B0004020202020204" pitchFamily="34" charset="0"/>
                        <a:cs typeface="Segoe UI Semibold" panose="020B0702040204020203" pitchFamily="34" charset="0"/>
                      </a:endParaRPr>
                    </a:p>
                  </a:txBody>
                  <a:tcPr marL="9525" marR="9525" marT="9525" marB="9525" anchor="ctr">
                    <a:solidFill>
                      <a:srgbClr val="244BA5">
                        <a:alpha val="40000"/>
                      </a:srgbClr>
                    </a:solidFill>
                  </a:tcPr>
                </a:tc>
                <a:extLst>
                  <a:ext uri="{0D108BD9-81ED-4DB2-BD59-A6C34878D82A}">
                    <a16:rowId xmlns:a16="http://schemas.microsoft.com/office/drawing/2014/main" val="3577162411"/>
                  </a:ext>
                </a:extLst>
              </a:tr>
              <a:tr h="900100">
                <a:tc>
                  <a:txBody>
                    <a:bodyPr/>
                    <a:lstStyle/>
                    <a:p>
                      <a:pPr algn="ctr">
                        <a:lnSpc>
                          <a:spcPct val="115000"/>
                        </a:lnSpc>
                        <a:spcAft>
                          <a:spcPts val="800"/>
                        </a:spcAft>
                        <a:buNone/>
                      </a:pPr>
                      <a:r>
                        <a:rPr lang="en-CA" sz="2400" kern="100" dirty="0">
                          <a:effectLst/>
                          <a:latin typeface="Segoe UI Semibold" panose="020B0702040204020203" pitchFamily="34" charset="0"/>
                          <a:cs typeface="Segoe UI Semibold" panose="020B0702040204020203" pitchFamily="34" charset="0"/>
                        </a:rPr>
                        <a:t>Refuse</a:t>
                      </a:r>
                      <a:endParaRPr lang="en-CA" sz="2400" kern="100" dirty="0">
                        <a:solidFill>
                          <a:srgbClr val="215E99"/>
                        </a:solidFill>
                        <a:effectLst/>
                        <a:latin typeface="Segoe UI Semibold" panose="020B0702040204020203" pitchFamily="34" charset="0"/>
                        <a:ea typeface="Aptos" panose="020B0004020202020204" pitchFamily="34" charset="0"/>
                        <a:cs typeface="Segoe UI Semibold" panose="020B0702040204020203" pitchFamily="34" charset="0"/>
                      </a:endParaRPr>
                    </a:p>
                  </a:txBody>
                  <a:tcPr marL="9525" marR="9525" marT="9525" marB="9525" anchor="ctr">
                    <a:solidFill>
                      <a:srgbClr val="244BA5"/>
                    </a:solidFill>
                  </a:tcPr>
                </a:tc>
                <a:tc>
                  <a:txBody>
                    <a:bodyPr/>
                    <a:lstStyle/>
                    <a:p>
                      <a:pPr>
                        <a:lnSpc>
                          <a:spcPct val="115000"/>
                        </a:lnSpc>
                        <a:spcAft>
                          <a:spcPts val="800"/>
                        </a:spcAft>
                        <a:buNone/>
                      </a:pPr>
                      <a:r>
                        <a:rPr lang="en-CA" sz="2400" kern="100" dirty="0">
                          <a:solidFill>
                            <a:schemeClr val="tx1">
                              <a:lumMod val="50000"/>
                            </a:schemeClr>
                          </a:solidFill>
                          <a:effectLst/>
                          <a:latin typeface="Segoe UI Semibold" panose="020B0702040204020203" pitchFamily="34" charset="0"/>
                          <a:cs typeface="Segoe UI Semibold" panose="020B0702040204020203" pitchFamily="34" charset="0"/>
                        </a:rPr>
                        <a:t>Comfortable speaking up</a:t>
                      </a:r>
                      <a:endParaRPr lang="en-CA" sz="2400" kern="100" dirty="0">
                        <a:solidFill>
                          <a:schemeClr val="tx1">
                            <a:lumMod val="50000"/>
                          </a:schemeClr>
                        </a:solidFill>
                        <a:effectLst/>
                        <a:latin typeface="Segoe UI Semibold" panose="020B0702040204020203" pitchFamily="34" charset="0"/>
                        <a:ea typeface="Aptos" panose="020B0004020202020204" pitchFamily="34" charset="0"/>
                        <a:cs typeface="Segoe UI Semibold" panose="020B0702040204020203" pitchFamily="34" charset="0"/>
                      </a:endParaRPr>
                    </a:p>
                  </a:txBody>
                  <a:tcPr marL="9525" marR="9525" marT="9525" marB="9525" anchor="ctr">
                    <a:solidFill>
                      <a:srgbClr val="244BA5">
                        <a:alpha val="60000"/>
                      </a:srgbClr>
                    </a:solidFill>
                  </a:tcPr>
                </a:tc>
                <a:extLst>
                  <a:ext uri="{0D108BD9-81ED-4DB2-BD59-A6C34878D82A}">
                    <a16:rowId xmlns:a16="http://schemas.microsoft.com/office/drawing/2014/main" val="4131578305"/>
                  </a:ext>
                </a:extLst>
              </a:tr>
            </a:tbl>
          </a:graphicData>
        </a:graphic>
      </p:graphicFrame>
    </p:spTree>
    <p:extLst>
      <p:ext uri="{BB962C8B-B14F-4D97-AF65-F5344CB8AC3E}">
        <p14:creationId xmlns:p14="http://schemas.microsoft.com/office/powerpoint/2010/main" val="779776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4DAE-8D28-9967-28A9-CF95246C1F4F}"/>
              </a:ext>
            </a:extLst>
          </p:cNvPr>
          <p:cNvSpPr>
            <a:spLocks noGrp="1"/>
          </p:cNvSpPr>
          <p:nvPr>
            <p:ph type="title"/>
          </p:nvPr>
        </p:nvSpPr>
        <p:spPr/>
        <p:txBody>
          <a:bodyPr>
            <a:normAutofit/>
          </a:bodyPr>
          <a:lstStyle/>
          <a:p>
            <a:r>
              <a:rPr lang="en-CA" sz="3600" dirty="0">
                <a:solidFill>
                  <a:srgbClr val="244BA5"/>
                </a:solidFill>
                <a:latin typeface="Segoe UI Semilight" panose="020B0402040204020203" pitchFamily="34" charset="0"/>
                <a:cs typeface="Segoe UI Semilight" panose="020B0402040204020203" pitchFamily="34" charset="0"/>
              </a:rPr>
              <a:t>Group Exercise: </a:t>
            </a:r>
            <a:r>
              <a:rPr lang="en-US" sz="3600" dirty="0">
                <a:solidFill>
                  <a:srgbClr val="244BA5"/>
                </a:solidFill>
                <a:latin typeface="Segoe UI Semilight" panose="020B0402040204020203" pitchFamily="34" charset="0"/>
                <a:cs typeface="Segoe UI Semilight" panose="020B0402040204020203" pitchFamily="34" charset="0"/>
              </a:rPr>
              <a:t>"From Concern to Action“</a:t>
            </a:r>
            <a:endParaRPr lang="en-CA" sz="3600" dirty="0">
              <a:solidFill>
                <a:srgbClr val="244BA5"/>
              </a:solidFill>
              <a:latin typeface="Segoe UI Semilight" panose="020B0402040204020203" pitchFamily="34" charset="0"/>
              <a:cs typeface="Segoe UI Semilight" panose="020B0402040204020203" pitchFamily="34" charset="0"/>
            </a:endParaRPr>
          </a:p>
        </p:txBody>
      </p:sp>
      <p:sp>
        <p:nvSpPr>
          <p:cNvPr id="4" name="TextBox 3">
            <a:extLst>
              <a:ext uri="{FF2B5EF4-FFF2-40B4-BE49-F238E27FC236}">
                <a16:creationId xmlns:a16="http://schemas.microsoft.com/office/drawing/2014/main" id="{A4DF3366-D423-43A1-CBCF-1812DB2F8079}"/>
              </a:ext>
            </a:extLst>
          </p:cNvPr>
          <p:cNvSpPr txBox="1"/>
          <p:nvPr/>
        </p:nvSpPr>
        <p:spPr>
          <a:xfrm>
            <a:off x="2159732" y="2361079"/>
            <a:ext cx="7872536" cy="3301353"/>
          </a:xfrm>
          <a:prstGeom prst="rect">
            <a:avLst/>
          </a:prstGeom>
          <a:noFill/>
        </p:spPr>
        <p:txBody>
          <a:bodyPr wrap="square">
            <a:spAutoFit/>
          </a:bodyPr>
          <a:lstStyle/>
          <a:p>
            <a:pPr marL="457200" indent="-457200">
              <a:lnSpc>
                <a:spcPct val="200000"/>
              </a:lnSpc>
              <a:buFont typeface="+mj-lt"/>
              <a:buAutoNum type="arabicPeriod"/>
            </a:pPr>
            <a:r>
              <a:rPr lang="en-US" sz="2800" dirty="0">
                <a:solidFill>
                  <a:srgbClr val="244BA5"/>
                </a:solidFill>
                <a:latin typeface="Segoe UI" panose="020B0502040204020203" pitchFamily="34" charset="0"/>
                <a:cs typeface="Segoe UI" panose="020B0502040204020203" pitchFamily="34" charset="0"/>
              </a:rPr>
              <a:t>Form 3 groups of 4</a:t>
            </a:r>
          </a:p>
          <a:p>
            <a:pPr marL="457200" indent="-457200">
              <a:lnSpc>
                <a:spcPct val="200000"/>
              </a:lnSpc>
              <a:buFont typeface="+mj-lt"/>
              <a:buAutoNum type="arabicPeriod"/>
            </a:pPr>
            <a:r>
              <a:rPr lang="en-US" sz="2800" dirty="0">
                <a:solidFill>
                  <a:srgbClr val="244BA5"/>
                </a:solidFill>
                <a:latin typeface="Segoe UI" panose="020B0502040204020203" pitchFamily="34" charset="0"/>
                <a:cs typeface="Segoe UI" panose="020B0502040204020203" pitchFamily="34" charset="0"/>
              </a:rPr>
              <a:t>Each group will consider a scenario</a:t>
            </a:r>
          </a:p>
          <a:p>
            <a:pPr marL="457200" indent="-457200">
              <a:lnSpc>
                <a:spcPct val="200000"/>
              </a:lnSpc>
              <a:buFont typeface="+mj-lt"/>
              <a:buAutoNum type="arabicPeriod"/>
            </a:pPr>
            <a:r>
              <a:rPr lang="en-US" sz="2800" dirty="0">
                <a:solidFill>
                  <a:srgbClr val="244BA5"/>
                </a:solidFill>
                <a:latin typeface="Segoe UI" panose="020B0502040204020203" pitchFamily="34" charset="0"/>
                <a:cs typeface="Segoe UI" panose="020B0502040204020203" pitchFamily="34" charset="0"/>
              </a:rPr>
              <a:t>Report Back - 2 minutes per group</a:t>
            </a:r>
          </a:p>
          <a:p>
            <a:pPr marL="457200" indent="-457200">
              <a:lnSpc>
                <a:spcPct val="200000"/>
              </a:lnSpc>
              <a:buFont typeface="+mj-lt"/>
              <a:buAutoNum type="arabicPeriod"/>
            </a:pPr>
            <a:endParaRPr lang="en-US" sz="2400" dirty="0">
              <a:solidFill>
                <a:srgbClr val="215E99"/>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642123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98FBE-9AA7-592F-1BD6-FBB2536C7B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A18859-26AC-957D-B80D-B65CD7343C18}"/>
              </a:ext>
            </a:extLst>
          </p:cNvPr>
          <p:cNvSpPr>
            <a:spLocks noGrp="1"/>
          </p:cNvSpPr>
          <p:nvPr>
            <p:ph type="title"/>
          </p:nvPr>
        </p:nvSpPr>
        <p:spPr>
          <a:xfrm>
            <a:off x="400472" y="260648"/>
            <a:ext cx="11391056" cy="1143000"/>
          </a:xfrm>
        </p:spPr>
        <p:txBody>
          <a:bodyPr>
            <a:normAutofit fontScale="90000"/>
          </a:bodyPr>
          <a:lstStyle/>
          <a:p>
            <a:r>
              <a:rPr lang="en-CA" sz="3600" dirty="0">
                <a:solidFill>
                  <a:srgbClr val="244BA5"/>
                </a:solidFill>
                <a:latin typeface="Segoe UI Semilight" panose="020B0402040204020203" pitchFamily="34" charset="0"/>
                <a:cs typeface="Segoe UI Semilight" panose="020B0402040204020203" pitchFamily="34" charset="0"/>
              </a:rPr>
              <a:t>Supporting Members : </a:t>
            </a:r>
            <a:r>
              <a:rPr lang="en-US" sz="3600" dirty="0">
                <a:solidFill>
                  <a:srgbClr val="244BA5"/>
                </a:solidFill>
                <a:latin typeface="Segoe UI Semilight" panose="020B0402040204020203" pitchFamily="34" charset="0"/>
                <a:cs typeface="Segoe UI Semilight" panose="020B0402040204020203" pitchFamily="34" charset="0"/>
              </a:rPr>
              <a:t>What Can Local Leaders Do Tomorrow?</a:t>
            </a:r>
            <a:endParaRPr lang="en-CA" sz="3600" dirty="0">
              <a:solidFill>
                <a:srgbClr val="244BA5"/>
              </a:solidFill>
              <a:latin typeface="Segoe UI Semilight" panose="020B0402040204020203" pitchFamily="34" charset="0"/>
              <a:cs typeface="Segoe UI Semilight" panose="020B0402040204020203" pitchFamily="34" charset="0"/>
            </a:endParaRPr>
          </a:p>
        </p:txBody>
      </p:sp>
      <p:sp>
        <p:nvSpPr>
          <p:cNvPr id="4" name="TextBox 3">
            <a:extLst>
              <a:ext uri="{FF2B5EF4-FFF2-40B4-BE49-F238E27FC236}">
                <a16:creationId xmlns:a16="http://schemas.microsoft.com/office/drawing/2014/main" id="{9D218A33-4401-6C4D-5DEA-AB3BAFDB9F17}"/>
              </a:ext>
            </a:extLst>
          </p:cNvPr>
          <p:cNvSpPr txBox="1"/>
          <p:nvPr/>
        </p:nvSpPr>
        <p:spPr>
          <a:xfrm>
            <a:off x="5879976" y="1268760"/>
            <a:ext cx="5400600" cy="5148012"/>
          </a:xfrm>
          <a:prstGeom prst="rect">
            <a:avLst/>
          </a:prstGeom>
          <a:noFill/>
        </p:spPr>
        <p:txBody>
          <a:bodyPr wrap="square">
            <a:spAutoFit/>
          </a:bodyPr>
          <a:lstStyle/>
          <a:p>
            <a:pPr>
              <a:lnSpc>
                <a:spcPct val="200000"/>
              </a:lnSpc>
            </a:pPr>
            <a:r>
              <a:rPr lang="en-US" sz="2400" dirty="0">
                <a:solidFill>
                  <a:srgbClr val="244BA5"/>
                </a:solidFill>
                <a:latin typeface="Segoe UI Semibold" panose="020B0702040204020203" pitchFamily="34" charset="0"/>
                <a:cs typeface="Segoe UI Semibold" panose="020B0702040204020203" pitchFamily="34" charset="0"/>
              </a:rPr>
              <a:t>Immediate Actions</a:t>
            </a:r>
          </a:p>
          <a:p>
            <a:pPr marL="342900" indent="-342900">
              <a:lnSpc>
                <a:spcPct val="200000"/>
              </a:lnSpc>
              <a:buFont typeface="Wingdings" panose="05000000000000000000" pitchFamily="2" charset="2"/>
              <a:buChar char="ü"/>
            </a:pPr>
            <a:r>
              <a:rPr lang="en-US" sz="2400" dirty="0">
                <a:solidFill>
                  <a:srgbClr val="244BA5"/>
                </a:solidFill>
                <a:latin typeface="Segoe UI" panose="020B0502040204020203" pitchFamily="34" charset="0"/>
                <a:cs typeface="Segoe UI" panose="020B0502040204020203" pitchFamily="34" charset="0"/>
              </a:rPr>
              <a:t>Ask members about concerns</a:t>
            </a:r>
          </a:p>
          <a:p>
            <a:pPr marL="342900" indent="-342900">
              <a:lnSpc>
                <a:spcPct val="200000"/>
              </a:lnSpc>
              <a:buFont typeface="Wingdings" panose="05000000000000000000" pitchFamily="2" charset="2"/>
              <a:buChar char="ü"/>
            </a:pPr>
            <a:r>
              <a:rPr lang="en-US" sz="2400" dirty="0">
                <a:solidFill>
                  <a:srgbClr val="244BA5"/>
                </a:solidFill>
                <a:latin typeface="Segoe UI" panose="020B0502040204020203" pitchFamily="34" charset="0"/>
                <a:cs typeface="Segoe UI" panose="020B0502040204020203" pitchFamily="34" charset="0"/>
              </a:rPr>
              <a:t>Encourage reporting</a:t>
            </a:r>
          </a:p>
          <a:p>
            <a:pPr marL="342900" indent="-342900">
              <a:lnSpc>
                <a:spcPct val="200000"/>
              </a:lnSpc>
              <a:buFont typeface="Wingdings" panose="05000000000000000000" pitchFamily="2" charset="2"/>
              <a:buChar char="ü"/>
            </a:pPr>
            <a:r>
              <a:rPr lang="en-US" sz="2400" dirty="0">
                <a:solidFill>
                  <a:srgbClr val="244BA5"/>
                </a:solidFill>
                <a:latin typeface="Segoe UI" panose="020B0502040204020203" pitchFamily="34" charset="0"/>
                <a:cs typeface="Segoe UI" panose="020B0502040204020203" pitchFamily="34" charset="0"/>
              </a:rPr>
              <a:t>Attend OHS meetings</a:t>
            </a:r>
          </a:p>
          <a:p>
            <a:pPr marL="342900" indent="-342900">
              <a:lnSpc>
                <a:spcPct val="200000"/>
              </a:lnSpc>
              <a:buFont typeface="Wingdings" panose="05000000000000000000" pitchFamily="2" charset="2"/>
              <a:buChar char="ü"/>
            </a:pPr>
            <a:r>
              <a:rPr lang="en-US" sz="2400" dirty="0">
                <a:solidFill>
                  <a:srgbClr val="244BA5"/>
                </a:solidFill>
                <a:latin typeface="Segoe UI" panose="020B0502040204020203" pitchFamily="34" charset="0"/>
                <a:cs typeface="Segoe UI" panose="020B0502040204020203" pitchFamily="34" charset="0"/>
              </a:rPr>
              <a:t>Follow up on unresolved issues</a:t>
            </a:r>
          </a:p>
          <a:p>
            <a:pPr marL="342900" indent="-342900">
              <a:lnSpc>
                <a:spcPct val="200000"/>
              </a:lnSpc>
              <a:buFont typeface="Wingdings" panose="05000000000000000000" pitchFamily="2" charset="2"/>
              <a:buChar char="ü"/>
            </a:pPr>
            <a:r>
              <a:rPr lang="en-US" sz="2400" dirty="0">
                <a:solidFill>
                  <a:srgbClr val="244BA5"/>
                </a:solidFill>
                <a:latin typeface="Segoe UI" panose="020B0502040204020203" pitchFamily="34" charset="0"/>
                <a:cs typeface="Segoe UI" panose="020B0502040204020203" pitchFamily="34" charset="0"/>
              </a:rPr>
              <a:t>Share OHS resources regularly</a:t>
            </a:r>
          </a:p>
          <a:p>
            <a:pPr marL="457200" indent="-457200">
              <a:lnSpc>
                <a:spcPct val="200000"/>
              </a:lnSpc>
              <a:buFont typeface="+mj-lt"/>
              <a:buAutoNum type="arabicPeriod"/>
            </a:pPr>
            <a:endParaRPr lang="en-US" sz="2400" dirty="0">
              <a:solidFill>
                <a:srgbClr val="215E99"/>
              </a:solidFill>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43EA61F0-4919-23E1-0C2F-9E07CD968663}"/>
              </a:ext>
            </a:extLst>
          </p:cNvPr>
          <p:cNvPicPr>
            <a:picLocks noChangeAspect="1"/>
          </p:cNvPicPr>
          <p:nvPr/>
        </p:nvPicPr>
        <p:blipFill>
          <a:blip r:embed="rId2">
            <a:duotone>
              <a:schemeClr val="accent1">
                <a:shade val="45000"/>
                <a:satMod val="135000"/>
              </a:schemeClr>
              <a:prstClr val="white"/>
            </a:duotone>
          </a:blip>
          <a:stretch>
            <a:fillRect/>
          </a:stretch>
        </p:blipFill>
        <p:spPr>
          <a:xfrm>
            <a:off x="1559496" y="2168860"/>
            <a:ext cx="2520280" cy="2520280"/>
          </a:xfrm>
          <a:prstGeom prst="rect">
            <a:avLst/>
          </a:prstGeom>
        </p:spPr>
      </p:pic>
    </p:spTree>
    <p:extLst>
      <p:ext uri="{BB962C8B-B14F-4D97-AF65-F5344CB8AC3E}">
        <p14:creationId xmlns:p14="http://schemas.microsoft.com/office/powerpoint/2010/main" val="1591132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EBBAE-F5B0-C577-D651-12F8A71957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7CC3BB-D17C-A8DB-D880-9DFF138372E9}"/>
              </a:ext>
            </a:extLst>
          </p:cNvPr>
          <p:cNvSpPr>
            <a:spLocks noGrp="1"/>
          </p:cNvSpPr>
          <p:nvPr>
            <p:ph type="title"/>
          </p:nvPr>
        </p:nvSpPr>
        <p:spPr>
          <a:xfrm>
            <a:off x="400472" y="260648"/>
            <a:ext cx="11391056" cy="1143000"/>
          </a:xfrm>
        </p:spPr>
        <p:txBody>
          <a:bodyPr>
            <a:normAutofit/>
          </a:bodyPr>
          <a:lstStyle/>
          <a:p>
            <a:r>
              <a:rPr lang="en-CA" sz="3600" dirty="0">
                <a:solidFill>
                  <a:srgbClr val="244BA5"/>
                </a:solidFill>
                <a:latin typeface="Segoe UI Semilight" panose="020B0402040204020203" pitchFamily="34" charset="0"/>
                <a:cs typeface="Segoe UI Semilight" panose="020B0402040204020203" pitchFamily="34" charset="0"/>
              </a:rPr>
              <a:t>Common OHS Myths</a:t>
            </a:r>
          </a:p>
        </p:txBody>
      </p:sp>
      <p:graphicFrame>
        <p:nvGraphicFramePr>
          <p:cNvPr id="3" name="Diagram 2">
            <a:extLst>
              <a:ext uri="{FF2B5EF4-FFF2-40B4-BE49-F238E27FC236}">
                <a16:creationId xmlns:a16="http://schemas.microsoft.com/office/drawing/2014/main" id="{1AAA9454-C6ED-CB6D-B5ED-E9441E98EEB7}"/>
              </a:ext>
            </a:extLst>
          </p:cNvPr>
          <p:cNvGraphicFramePr/>
          <p:nvPr>
            <p:extLst>
              <p:ext uri="{D42A27DB-BD31-4B8C-83A1-F6EECF244321}">
                <p14:modId xmlns:p14="http://schemas.microsoft.com/office/powerpoint/2010/main" val="2082817155"/>
              </p:ext>
            </p:extLst>
          </p:nvPr>
        </p:nvGraphicFramePr>
        <p:xfrm>
          <a:off x="2567608" y="1440576"/>
          <a:ext cx="7056784" cy="39768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16417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6D54E-6E3F-5F39-D545-2A20EB706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FEDBC9-9003-112A-1089-4C4D43D23C02}"/>
              </a:ext>
            </a:extLst>
          </p:cNvPr>
          <p:cNvSpPr>
            <a:spLocks noGrp="1"/>
          </p:cNvSpPr>
          <p:nvPr>
            <p:ph type="title"/>
          </p:nvPr>
        </p:nvSpPr>
        <p:spPr>
          <a:xfrm>
            <a:off x="400472" y="260648"/>
            <a:ext cx="11391056" cy="1143000"/>
          </a:xfrm>
        </p:spPr>
        <p:txBody>
          <a:bodyPr>
            <a:normAutofit/>
          </a:bodyPr>
          <a:lstStyle/>
          <a:p>
            <a:r>
              <a:rPr lang="en-CA" sz="3600" dirty="0">
                <a:solidFill>
                  <a:srgbClr val="244BA5"/>
                </a:solidFill>
                <a:latin typeface="Segoe UI Semilight" panose="020B0402040204020203" pitchFamily="34" charset="0"/>
                <a:cs typeface="Segoe UI Semilight" panose="020B0402040204020203" pitchFamily="34" charset="0"/>
              </a:rPr>
              <a:t>Common OHS Myths</a:t>
            </a:r>
          </a:p>
        </p:txBody>
      </p:sp>
      <p:graphicFrame>
        <p:nvGraphicFramePr>
          <p:cNvPr id="7" name="Diagram 6">
            <a:extLst>
              <a:ext uri="{FF2B5EF4-FFF2-40B4-BE49-F238E27FC236}">
                <a16:creationId xmlns:a16="http://schemas.microsoft.com/office/drawing/2014/main" id="{94F578E5-73C5-0375-39A3-8C78D77062ED}"/>
              </a:ext>
            </a:extLst>
          </p:cNvPr>
          <p:cNvGraphicFramePr/>
          <p:nvPr>
            <p:extLst>
              <p:ext uri="{D42A27DB-BD31-4B8C-83A1-F6EECF244321}">
                <p14:modId xmlns:p14="http://schemas.microsoft.com/office/powerpoint/2010/main" val="3074370154"/>
              </p:ext>
            </p:extLst>
          </p:nvPr>
        </p:nvGraphicFramePr>
        <p:xfrm>
          <a:off x="2379700" y="980728"/>
          <a:ext cx="7432600"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95508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85461-15DA-F4A6-7051-26918C195A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9D1CC4-2765-0ECF-D724-2485C4B38A1E}"/>
              </a:ext>
            </a:extLst>
          </p:cNvPr>
          <p:cNvSpPr>
            <a:spLocks noGrp="1"/>
          </p:cNvSpPr>
          <p:nvPr>
            <p:ph type="title"/>
          </p:nvPr>
        </p:nvSpPr>
        <p:spPr>
          <a:xfrm>
            <a:off x="400472" y="260648"/>
            <a:ext cx="11391056" cy="1143000"/>
          </a:xfrm>
        </p:spPr>
        <p:txBody>
          <a:bodyPr>
            <a:normAutofit/>
          </a:bodyPr>
          <a:lstStyle/>
          <a:p>
            <a:r>
              <a:rPr lang="en-CA" sz="3600" dirty="0">
                <a:solidFill>
                  <a:srgbClr val="244BA5"/>
                </a:solidFill>
                <a:latin typeface="Segoe UI Semilight" panose="020B0402040204020203" pitchFamily="34" charset="0"/>
                <a:cs typeface="Segoe UI Semilight" panose="020B0402040204020203" pitchFamily="34" charset="0"/>
              </a:rPr>
              <a:t>Common OHS Myths</a:t>
            </a:r>
          </a:p>
        </p:txBody>
      </p:sp>
      <p:graphicFrame>
        <p:nvGraphicFramePr>
          <p:cNvPr id="9" name="Diagram 8">
            <a:extLst>
              <a:ext uri="{FF2B5EF4-FFF2-40B4-BE49-F238E27FC236}">
                <a16:creationId xmlns:a16="http://schemas.microsoft.com/office/drawing/2014/main" id="{390A7F2C-7113-A4BD-BD0B-5A06039D8185}"/>
              </a:ext>
            </a:extLst>
          </p:cNvPr>
          <p:cNvGraphicFramePr/>
          <p:nvPr>
            <p:extLst>
              <p:ext uri="{D42A27DB-BD31-4B8C-83A1-F6EECF244321}">
                <p14:modId xmlns:p14="http://schemas.microsoft.com/office/powerpoint/2010/main" val="860274915"/>
              </p:ext>
            </p:extLst>
          </p:nvPr>
        </p:nvGraphicFramePr>
        <p:xfrm>
          <a:off x="2711624" y="1233866"/>
          <a:ext cx="6988224" cy="42113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5839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94C6-4C9C-D0E9-40AB-FE5A7B7F29C9}"/>
              </a:ext>
            </a:extLst>
          </p:cNvPr>
          <p:cNvSpPr>
            <a:spLocks noGrp="1"/>
          </p:cNvSpPr>
          <p:nvPr>
            <p:ph type="title"/>
          </p:nvPr>
        </p:nvSpPr>
        <p:spPr>
          <a:xfrm>
            <a:off x="6888088" y="5157192"/>
            <a:ext cx="5164832" cy="1143000"/>
          </a:xfrm>
        </p:spPr>
        <p:txBody>
          <a:bodyPr/>
          <a:lstStyle/>
          <a:p>
            <a:pPr algn="l"/>
            <a:r>
              <a:rPr lang="en-CA" dirty="0">
                <a:solidFill>
                  <a:srgbClr val="B88C00"/>
                </a:solidFill>
                <a:hlinkClick r:id="rId3">
                  <a:extLst>
                    <a:ext uri="{A12FA001-AC4F-418D-AE19-62706E023703}">
                      <ahyp:hlinkClr xmlns:ahyp="http://schemas.microsoft.com/office/drawing/2018/hyperlinkcolor" val="tx"/>
                    </a:ext>
                  </a:extLst>
                </a:hlinkClick>
              </a:rPr>
              <a:t>My Mentis – </a:t>
            </a:r>
            <a:r>
              <a:rPr lang="en-CA" dirty="0" err="1">
                <a:solidFill>
                  <a:srgbClr val="B88C00"/>
                </a:solidFill>
                <a:hlinkClick r:id="rId3">
                  <a:extLst>
                    <a:ext uri="{A12FA001-AC4F-418D-AE19-62706E023703}">
                      <ahyp:hlinkClr xmlns:ahyp="http://schemas.microsoft.com/office/drawing/2018/hyperlinkcolor" val="tx"/>
                    </a:ext>
                  </a:extLst>
                </a:hlinkClick>
              </a:rPr>
              <a:t>Mentimeter</a:t>
            </a:r>
            <a:endParaRPr lang="en-CA" dirty="0">
              <a:solidFill>
                <a:srgbClr val="B88C00"/>
              </a:solidFill>
            </a:endParaRPr>
          </a:p>
        </p:txBody>
      </p:sp>
      <p:sp>
        <p:nvSpPr>
          <p:cNvPr id="8" name="TextBox 7">
            <a:extLst>
              <a:ext uri="{FF2B5EF4-FFF2-40B4-BE49-F238E27FC236}">
                <a16:creationId xmlns:a16="http://schemas.microsoft.com/office/drawing/2014/main" id="{430979D9-1B62-DA5A-7E74-0730ADF1CEFF}"/>
              </a:ext>
            </a:extLst>
          </p:cNvPr>
          <p:cNvSpPr txBox="1"/>
          <p:nvPr/>
        </p:nvSpPr>
        <p:spPr>
          <a:xfrm>
            <a:off x="4262264" y="1059631"/>
            <a:ext cx="7790656" cy="2585323"/>
          </a:xfrm>
          <a:prstGeom prst="rect">
            <a:avLst/>
          </a:prstGeom>
          <a:noFill/>
        </p:spPr>
        <p:txBody>
          <a:bodyPr wrap="square">
            <a:spAutoFit/>
          </a:bodyPr>
          <a:lstStyle/>
          <a:p>
            <a:pPr marL="342900" indent="-342900">
              <a:buFont typeface="Wingdings" panose="05000000000000000000" pitchFamily="2" charset="2"/>
              <a:buChar char="q"/>
            </a:pPr>
            <a:r>
              <a:rPr lang="en-US" sz="2400" dirty="0">
                <a:solidFill>
                  <a:srgbClr val="244BA5"/>
                </a:solidFill>
                <a:latin typeface="Segoe UI" panose="020B0502040204020203" pitchFamily="34" charset="0"/>
                <a:cs typeface="Segoe UI" panose="020B0502040204020203" pitchFamily="34" charset="0"/>
              </a:rPr>
              <a:t>When you think about health and safety in schools, what is the first word that comes to mind?</a:t>
            </a:r>
          </a:p>
          <a:p>
            <a:pPr marL="457200" indent="-457200">
              <a:buFont typeface="+mj-lt"/>
              <a:buAutoNum type="arabicPeriod"/>
            </a:pPr>
            <a:endParaRPr lang="en-US" sz="2400" dirty="0">
              <a:solidFill>
                <a:srgbClr val="244BA5"/>
              </a:solidFill>
              <a:latin typeface="Segoe UI" panose="020B0502040204020203" pitchFamily="34" charset="0"/>
              <a:cs typeface="Segoe UI" panose="020B0502040204020203" pitchFamily="34" charset="0"/>
            </a:endParaRPr>
          </a:p>
          <a:p>
            <a:pPr marL="342900" indent="-342900">
              <a:buFont typeface="Wingdings" panose="05000000000000000000" pitchFamily="2" charset="2"/>
              <a:buChar char="q"/>
            </a:pPr>
            <a:r>
              <a:rPr lang="en-CA" sz="2400" dirty="0">
                <a:solidFill>
                  <a:srgbClr val="244BA5"/>
                </a:solidFill>
                <a:latin typeface="Segoe UI" panose="020B0502040204020203" pitchFamily="34" charset="0"/>
                <a:cs typeface="Segoe UI" panose="020B0502040204020203" pitchFamily="34" charset="0"/>
              </a:rPr>
              <a:t>Which OHS right is least understood by members</a:t>
            </a:r>
          </a:p>
          <a:p>
            <a:pPr marL="457200" indent="-457200">
              <a:buFont typeface="+mj-lt"/>
              <a:buAutoNum type="arabicPeriod"/>
            </a:pPr>
            <a:endParaRPr lang="en-CA" sz="2400" dirty="0">
              <a:solidFill>
                <a:srgbClr val="244BA5"/>
              </a:solidFill>
              <a:latin typeface="Segoe UI" panose="020B0502040204020203" pitchFamily="34" charset="0"/>
              <a:cs typeface="Segoe UI" panose="020B0502040204020203" pitchFamily="34" charset="0"/>
            </a:endParaRPr>
          </a:p>
          <a:p>
            <a:pPr marL="457200" indent="-457200">
              <a:buFont typeface="Wingdings" panose="05000000000000000000" pitchFamily="2" charset="2"/>
              <a:buChar char="q"/>
            </a:pPr>
            <a:r>
              <a:rPr lang="en-US" sz="2400" dirty="0">
                <a:solidFill>
                  <a:srgbClr val="244BA5"/>
                </a:solidFill>
                <a:latin typeface="Segoe UI" panose="020B0502040204020203" pitchFamily="34" charset="0"/>
                <a:cs typeface="Segoe UI" panose="020B0502040204020203" pitchFamily="34" charset="0"/>
              </a:rPr>
              <a:t>Making OHS rights easier to exercise</a:t>
            </a:r>
            <a:endParaRPr lang="en-CA" sz="2400" dirty="0">
              <a:solidFill>
                <a:srgbClr val="244BA5"/>
              </a:solidFill>
              <a:latin typeface="Segoe UI" panose="020B0502040204020203" pitchFamily="34" charset="0"/>
              <a:cs typeface="Segoe UI" panose="020B0502040204020203" pitchFamily="34" charset="0"/>
            </a:endParaRPr>
          </a:p>
          <a:p>
            <a:endParaRPr lang="en-CA" dirty="0"/>
          </a:p>
        </p:txBody>
      </p:sp>
      <p:pic>
        <p:nvPicPr>
          <p:cNvPr id="10" name="Picture 9">
            <a:extLst>
              <a:ext uri="{FF2B5EF4-FFF2-40B4-BE49-F238E27FC236}">
                <a16:creationId xmlns:a16="http://schemas.microsoft.com/office/drawing/2014/main" id="{53820DE1-340A-E00D-B9BD-D01C6E4CDEC5}"/>
              </a:ext>
            </a:extLst>
          </p:cNvPr>
          <p:cNvPicPr>
            <a:picLocks noChangeAspect="1"/>
          </p:cNvPicPr>
          <p:nvPr/>
        </p:nvPicPr>
        <p:blipFill>
          <a:blip r:embed="rId4"/>
          <a:stretch>
            <a:fillRect/>
          </a:stretch>
        </p:blipFill>
        <p:spPr>
          <a:xfrm>
            <a:off x="416471" y="4021740"/>
            <a:ext cx="3530450" cy="692767"/>
          </a:xfrm>
          <a:prstGeom prst="rect">
            <a:avLst/>
          </a:prstGeom>
        </p:spPr>
      </p:pic>
      <p:pic>
        <p:nvPicPr>
          <p:cNvPr id="12" name="Picture 11">
            <a:extLst>
              <a:ext uri="{FF2B5EF4-FFF2-40B4-BE49-F238E27FC236}">
                <a16:creationId xmlns:a16="http://schemas.microsoft.com/office/drawing/2014/main" id="{AD536B40-4125-9088-4C0B-ED0DCCCCB8C8}"/>
              </a:ext>
            </a:extLst>
          </p:cNvPr>
          <p:cNvPicPr>
            <a:picLocks noChangeAspect="1"/>
          </p:cNvPicPr>
          <p:nvPr/>
        </p:nvPicPr>
        <p:blipFill>
          <a:blip r:embed="rId5"/>
          <a:stretch>
            <a:fillRect/>
          </a:stretch>
        </p:blipFill>
        <p:spPr>
          <a:xfrm>
            <a:off x="462013" y="1059631"/>
            <a:ext cx="3346797" cy="22370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110997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D5977-4DA4-95C8-3C67-DCBE7C9859A6}"/>
              </a:ext>
            </a:extLst>
          </p:cNvPr>
          <p:cNvSpPr>
            <a:spLocks noGrp="1"/>
          </p:cNvSpPr>
          <p:nvPr>
            <p:ph type="title"/>
          </p:nvPr>
        </p:nvSpPr>
        <p:spPr>
          <a:xfrm>
            <a:off x="5303912" y="2060848"/>
            <a:ext cx="5918448" cy="1143000"/>
          </a:xfrm>
        </p:spPr>
        <p:txBody>
          <a:bodyPr>
            <a:normAutofit fontScale="90000"/>
          </a:bodyPr>
          <a:lstStyle/>
          <a:p>
            <a:pPr algn="r"/>
            <a:r>
              <a:rPr kumimoji="0" lang="en-US" sz="4400" b="0" i="0" u="none" strike="noStrike" kern="100" cap="none" spc="0" normalizeH="0" baseline="0" noProof="0" dirty="0">
                <a:ln>
                  <a:noFill/>
                </a:ln>
                <a:solidFill>
                  <a:srgbClr val="244BA5"/>
                </a:solidFill>
                <a:effectLst/>
                <a:uLnTx/>
                <a:uFillTx/>
                <a:latin typeface="Segoe UI Semilight" panose="020B0402040204020203" pitchFamily="34" charset="0"/>
                <a:ea typeface="Aptos" panose="020B0004020202020204" pitchFamily="34" charset="0"/>
                <a:cs typeface="Segoe UI Semilight" panose="020B0402040204020203" pitchFamily="34" charset="0"/>
              </a:rPr>
              <a:t>Stronger Workplaces Act</a:t>
            </a:r>
            <a:br>
              <a:rPr kumimoji="0" lang="en-US" sz="3600" b="0" i="0" u="none" strike="noStrike" kern="100" cap="none" spc="0" normalizeH="0" baseline="0" noProof="0" dirty="0">
                <a:ln>
                  <a:noFill/>
                </a:ln>
                <a:solidFill>
                  <a:srgbClr val="244BA5"/>
                </a:solidFill>
                <a:effectLst/>
                <a:uLnTx/>
                <a:uFillTx/>
                <a:latin typeface="Segoe UI Semilight" panose="020B0402040204020203" pitchFamily="34" charset="0"/>
                <a:ea typeface="Aptos" panose="020B0004020202020204" pitchFamily="34" charset="0"/>
                <a:cs typeface="Segoe UI Semilight" panose="020B0402040204020203" pitchFamily="34" charset="0"/>
              </a:rPr>
            </a:br>
            <a:r>
              <a:rPr kumimoji="0" lang="en-US" sz="3600" b="0" i="0" u="none" strike="noStrike" kern="100" cap="none" spc="0" normalizeH="0" baseline="0" noProof="0" dirty="0">
                <a:ln>
                  <a:noFill/>
                </a:ln>
                <a:solidFill>
                  <a:srgbClr val="244BA5"/>
                </a:solidFill>
                <a:effectLst/>
                <a:uLnTx/>
                <a:uFillTx/>
                <a:latin typeface="Segoe UI Semilight" panose="020B0402040204020203" pitchFamily="34" charset="0"/>
                <a:ea typeface="Aptos" panose="020B0004020202020204" pitchFamily="34" charset="0"/>
                <a:cs typeface="Segoe UI Semilight" panose="020B0402040204020203" pitchFamily="34" charset="0"/>
              </a:rPr>
              <a:t>September 2025</a:t>
            </a:r>
            <a:endParaRPr lang="en-CA" sz="3600" dirty="0">
              <a:solidFill>
                <a:srgbClr val="244BA5"/>
              </a:solidFill>
              <a:latin typeface="Segoe UI Semilight" panose="020B0402040204020203" pitchFamily="34" charset="0"/>
              <a:cs typeface="Segoe UI Semilight" panose="020B0402040204020203" pitchFamily="34" charset="0"/>
            </a:endParaRPr>
          </a:p>
        </p:txBody>
      </p:sp>
      <p:pic>
        <p:nvPicPr>
          <p:cNvPr id="4" name="Picture 3">
            <a:extLst>
              <a:ext uri="{FF2B5EF4-FFF2-40B4-BE49-F238E27FC236}">
                <a16:creationId xmlns:a16="http://schemas.microsoft.com/office/drawing/2014/main" id="{CC2E6430-8DB0-2969-76E2-4D321B77239C}"/>
              </a:ext>
            </a:extLst>
          </p:cNvPr>
          <p:cNvPicPr>
            <a:picLocks noChangeAspect="1"/>
          </p:cNvPicPr>
          <p:nvPr/>
        </p:nvPicPr>
        <p:blipFill>
          <a:blip r:embed="rId2"/>
          <a:srcRect l="5308" r="6586"/>
          <a:stretch>
            <a:fillRect/>
          </a:stretch>
        </p:blipFill>
        <p:spPr>
          <a:xfrm>
            <a:off x="1703512" y="1036395"/>
            <a:ext cx="3467507" cy="41908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4238549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D1F028-4601-5C0C-19C9-1EBADB4D27D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188640"/>
            <a:ext cx="5586984" cy="6336704"/>
          </a:xfrm>
        </p:spPr>
        <p:txBody>
          <a:bodyPr>
            <a:noAutofit/>
          </a:bodyPr>
          <a:lstStyle/>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Broadened Health and Safety Scope</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The Act expands workplace safety to include physical and psychological well-being, reflecting modern workplace realities.</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Responsibility for Psychological Harm</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Employers must now protect workers from psychological harm like stress, bullying, and harassment.</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Harassment as Safety Issue</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Workplace harassment is framed as a safety hazard requiring serious management and prevention.</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Enhanced Worker Protections</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The updated Act strengthens protections and encourages safer reporting and comprehensive risk management.</a:t>
            </a:r>
          </a:p>
        </p:txBody>
      </p:sp>
      <p:sp>
        <p:nvSpPr>
          <p:cNvPr id="7" name="Oval 6">
            <a:extLst>
              <a:ext uri="{FF2B5EF4-FFF2-40B4-BE49-F238E27FC236}">
                <a16:creationId xmlns:a16="http://schemas.microsoft.com/office/drawing/2014/main" id="{3B3D7EC5-B216-F58E-A343-9B7788F99FEB}"/>
              </a:ext>
            </a:extLst>
          </p:cNvPr>
          <p:cNvSpPr/>
          <p:nvPr/>
        </p:nvSpPr>
        <p:spPr>
          <a:xfrm>
            <a:off x="911424" y="1699622"/>
            <a:ext cx="4030912" cy="383365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latin typeface="Segoe UI Semibold" panose="020B0702040204020203" pitchFamily="34" charset="0"/>
                <a:cs typeface="Segoe UI Semibold" panose="020B0702040204020203" pitchFamily="34" charset="0"/>
              </a:rPr>
              <a:t>Expanding the Definition of Workplace Health and Safety </a:t>
            </a:r>
          </a:p>
          <a:p>
            <a:pPr algn="ctr"/>
            <a:r>
              <a:rPr lang="en-US" sz="2800" dirty="0">
                <a:latin typeface="Segoe UI Semibold" panose="020B0702040204020203" pitchFamily="34" charset="0"/>
                <a:cs typeface="Segoe UI Semibold" panose="020B0702040204020203" pitchFamily="34" charset="0"/>
              </a:rPr>
              <a:t>(Sep 2025)</a:t>
            </a:r>
            <a:endParaRPr lang="en-CA" sz="28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16620251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424235F-E4F6-C2D9-B042-9D0CD7C9E062}"/>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07968" y="454363"/>
            <a:ext cx="5586984" cy="5949272"/>
          </a:xfrm>
        </p:spPr>
        <p:txBody>
          <a:bodyPr>
            <a:noAutofit/>
          </a:bodyPr>
          <a:lstStyle/>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Harassment Prevention Policy</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Employers must implement policies to proactively address harassment and outline clear reporting procedures.</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Psychological Health and Safety</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Workplace culture and supervision should reduce psychological risks like stress and negative interactions.</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Worker Protections and Rights</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Workers have the right to refuse unsafe work and report hazards without fear of retaliation.</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Proactive OH&amp;S Approach</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Employers must plan and train to manage both physical and psychological workplace risks effectively.</a:t>
            </a:r>
          </a:p>
        </p:txBody>
      </p:sp>
      <p:sp>
        <p:nvSpPr>
          <p:cNvPr id="8" name="Oval 7">
            <a:extLst>
              <a:ext uri="{FF2B5EF4-FFF2-40B4-BE49-F238E27FC236}">
                <a16:creationId xmlns:a16="http://schemas.microsoft.com/office/drawing/2014/main" id="{F4530082-1D6E-8ABC-AA70-39F7236E7DA6}"/>
              </a:ext>
            </a:extLst>
          </p:cNvPr>
          <p:cNvSpPr/>
          <p:nvPr/>
        </p:nvSpPr>
        <p:spPr>
          <a:xfrm>
            <a:off x="911424" y="1512170"/>
            <a:ext cx="4030912" cy="383365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latin typeface="Segoe UI Semibold" panose="020B0702040204020203" pitchFamily="34" charset="0"/>
                <a:cs typeface="Segoe UI Semibold" panose="020B0702040204020203" pitchFamily="34" charset="0"/>
              </a:rPr>
              <a:t>Harassment Prevention and Psychological Safety Duties</a:t>
            </a:r>
            <a:endParaRPr lang="en-CA" sz="28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472153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371BFE2-B617-A8A0-A912-FF74DB4B66F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159896" y="288036"/>
            <a:ext cx="6408712" cy="6281928"/>
          </a:xfrm>
        </p:spPr>
        <p:txBody>
          <a:bodyPr>
            <a:noAutofit/>
          </a:bodyPr>
          <a:lstStyle/>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Regulatory Authority for Harassment</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The Act empowers government to establish detailed workplace harassment regulations for consistent prevention practices.</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Clear Guidelines for Employers</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Regulations provide employers with clear standards on policy content, processes, and implementation to ensure accountability.</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Protection Against Reprisals</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Terminology update from 'discriminatory action' to 'reprisal' strengthens protections for workers reporting safety concerns.</a:t>
            </a:r>
          </a:p>
          <a:p>
            <a:pPr marL="0" lvl="0" indent="0">
              <a:spcBef>
                <a:spcPts val="2500"/>
              </a:spcBef>
              <a:buFont typeface="Arial" panose="020B0604020202020204" pitchFamily="34" charset="0"/>
              <a:buNone/>
            </a:pPr>
            <a:r>
              <a:rPr lang="en-US" sz="2000" b="1" dirty="0">
                <a:solidFill>
                  <a:srgbClr val="215E99"/>
                </a:solidFill>
                <a:latin typeface="Segoe UI" panose="020B0502040204020203" pitchFamily="34" charset="0"/>
                <a:cs typeface="Segoe UI" panose="020B0502040204020203" pitchFamily="34" charset="0"/>
              </a:rPr>
              <a:t>Safer Reporting Culture</a:t>
            </a:r>
          </a:p>
          <a:p>
            <a:pPr marL="0" lvl="1" indent="0">
              <a:buFont typeface="Arial" panose="020B0604020202020204" pitchFamily="34" charset="0"/>
              <a:buNone/>
            </a:pPr>
            <a:r>
              <a:rPr lang="en-US" sz="2000" dirty="0">
                <a:solidFill>
                  <a:srgbClr val="215E99"/>
                </a:solidFill>
                <a:latin typeface="Segoe UI" panose="020B0502040204020203" pitchFamily="34" charset="0"/>
                <a:cs typeface="Segoe UI" panose="020B0502040204020203" pitchFamily="34" charset="0"/>
              </a:rPr>
              <a:t>Stronger protections encourage workers to report hazards, fostering safer and more respectful workplaces.</a:t>
            </a:r>
          </a:p>
        </p:txBody>
      </p:sp>
      <p:sp>
        <p:nvSpPr>
          <p:cNvPr id="8" name="Oval 7">
            <a:extLst>
              <a:ext uri="{FF2B5EF4-FFF2-40B4-BE49-F238E27FC236}">
                <a16:creationId xmlns:a16="http://schemas.microsoft.com/office/drawing/2014/main" id="{F06E8EB9-5883-CE26-BEF1-26C1FF806C69}"/>
              </a:ext>
            </a:extLst>
          </p:cNvPr>
          <p:cNvSpPr/>
          <p:nvPr/>
        </p:nvSpPr>
        <p:spPr>
          <a:xfrm>
            <a:off x="623392" y="1512170"/>
            <a:ext cx="4030912" cy="383365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latin typeface="Segoe UI Semibold" panose="020B0702040204020203" pitchFamily="34" charset="0"/>
                <a:cs typeface="Segoe UI Semibold" panose="020B0702040204020203" pitchFamily="34" charset="0"/>
              </a:rPr>
              <a:t>Harassment Regulations and Protection Against Reprisals</a:t>
            </a:r>
            <a:endParaRPr lang="en-CA" sz="2800"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5137609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35000">
              <a:schemeClr val="bg1">
                <a:lumMod val="95000"/>
              </a:schemeClr>
            </a:gs>
            <a:gs pos="100000">
              <a:schemeClr val="bg2">
                <a:lumMod val="90000"/>
              </a:schemeClr>
            </a:gs>
          </a:gsLst>
          <a:lin ang="16200000" scaled="1"/>
        </a:gradFill>
        <a:effectLst/>
      </p:bgPr>
    </p:bg>
    <p:spTree>
      <p:nvGrpSpPr>
        <p:cNvPr id="1" name="">
          <a:extLst>
            <a:ext uri="{FF2B5EF4-FFF2-40B4-BE49-F238E27FC236}">
              <a16:creationId xmlns:a16="http://schemas.microsoft.com/office/drawing/2014/main" id="{617DA044-9A0F-7D36-83DE-BC60F77B4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F982F-D4C8-7CE9-E0AC-8CBF884333D8}"/>
              </a:ext>
            </a:extLst>
          </p:cNvPr>
          <p:cNvSpPr>
            <a:spLocks noGrp="1"/>
          </p:cNvSpPr>
          <p:nvPr>
            <p:ph type="title"/>
          </p:nvPr>
        </p:nvSpPr>
        <p:spPr/>
        <p:txBody>
          <a:bodyPr/>
          <a:lstStyle/>
          <a:p>
            <a:r>
              <a:rPr lang="en-US" dirty="0">
                <a:solidFill>
                  <a:srgbClr val="244BA5"/>
                </a:solidFill>
                <a:latin typeface="Segoe UI Semibold" panose="020B0702040204020203" pitchFamily="34" charset="0"/>
                <a:cs typeface="Segoe UI Semibold" panose="020B0702040204020203" pitchFamily="34" charset="0"/>
              </a:rPr>
              <a:t>Discriminatory Action/Reprisals</a:t>
            </a:r>
            <a:endParaRPr lang="en-CA" dirty="0">
              <a:solidFill>
                <a:srgbClr val="244BA5"/>
              </a:solidFill>
              <a:latin typeface="Segoe UI Semibold" panose="020B0702040204020203" pitchFamily="34" charset="0"/>
              <a:cs typeface="Segoe UI Semibold" panose="020B0702040204020203" pitchFamily="34" charset="0"/>
            </a:endParaRPr>
          </a:p>
        </p:txBody>
      </p:sp>
      <p:sp>
        <p:nvSpPr>
          <p:cNvPr id="3" name="Content Placeholder 2">
            <a:extLst>
              <a:ext uri="{FF2B5EF4-FFF2-40B4-BE49-F238E27FC236}">
                <a16:creationId xmlns:a16="http://schemas.microsoft.com/office/drawing/2014/main" id="{679E9271-1146-45D5-3881-51456865B00A}"/>
              </a:ext>
            </a:extLst>
          </p:cNvPr>
          <p:cNvSpPr>
            <a:spLocks noGrp="1"/>
          </p:cNvSpPr>
          <p:nvPr>
            <p:ph idx="1"/>
          </p:nvPr>
        </p:nvSpPr>
        <p:spPr>
          <a:xfrm>
            <a:off x="911424" y="1417639"/>
            <a:ext cx="10441160" cy="4525963"/>
          </a:xfrm>
        </p:spPr>
        <p:txBody>
          <a:bodyPr>
            <a:normAutofit lnSpcReduction="10000"/>
          </a:bodyPr>
          <a:lstStyle/>
          <a:p>
            <a:pPr marL="0" indent="0">
              <a:buNone/>
            </a:pPr>
            <a:r>
              <a:rPr lang="en-US" dirty="0">
                <a:solidFill>
                  <a:srgbClr val="244BA5"/>
                </a:solidFill>
                <a:latin typeface="Segoe UI" panose="020B0502040204020203" pitchFamily="34" charset="0"/>
                <a:cs typeface="Segoe UI" panose="020B0502040204020203" pitchFamily="34" charset="0"/>
              </a:rPr>
              <a:t>An employer or union cannot take, or threaten to take, action that affects an employee’s job because:</a:t>
            </a:r>
          </a:p>
          <a:p>
            <a:pPr marL="0" indent="0">
              <a:buNone/>
            </a:pPr>
            <a:endParaRPr lang="en-US" sz="1300" dirty="0">
              <a:solidFill>
                <a:srgbClr val="244BA5"/>
              </a:solidFill>
              <a:latin typeface="Segoe UI" panose="020B0502040204020203" pitchFamily="34" charset="0"/>
              <a:cs typeface="Segoe UI" panose="020B0502040204020203" pitchFamily="34" charset="0"/>
            </a:endParaRPr>
          </a:p>
          <a:p>
            <a:r>
              <a:rPr lang="en-US" dirty="0">
                <a:solidFill>
                  <a:srgbClr val="244BA5"/>
                </a:solidFill>
                <a:latin typeface="Segoe UI" panose="020B0502040204020203" pitchFamily="34" charset="0"/>
                <a:cs typeface="Segoe UI" panose="020B0502040204020203" pitchFamily="34" charset="0"/>
              </a:rPr>
              <a:t>They have complied with the Act or regulations or contacted the Department of Labour and Advanced Education.</a:t>
            </a:r>
          </a:p>
          <a:p>
            <a:pPr marL="0" indent="0">
              <a:buNone/>
            </a:pPr>
            <a:endParaRPr lang="en-US" sz="1200" dirty="0">
              <a:solidFill>
                <a:srgbClr val="244BA5"/>
              </a:solidFill>
              <a:latin typeface="Segoe UI" panose="020B0502040204020203" pitchFamily="34" charset="0"/>
              <a:cs typeface="Segoe UI" panose="020B0502040204020203" pitchFamily="34" charset="0"/>
            </a:endParaRPr>
          </a:p>
          <a:p>
            <a:r>
              <a:rPr lang="en-US" dirty="0">
                <a:solidFill>
                  <a:srgbClr val="244BA5"/>
                </a:solidFill>
                <a:latin typeface="Segoe UI" panose="020B0502040204020203" pitchFamily="34" charset="0"/>
                <a:cs typeface="Segoe UI" panose="020B0502040204020203" pitchFamily="34" charset="0"/>
              </a:rPr>
              <a:t>They have spoken to the JOHS Committee or serve on the Committee.</a:t>
            </a:r>
          </a:p>
          <a:p>
            <a:pPr marL="0" indent="0">
              <a:buNone/>
            </a:pPr>
            <a:r>
              <a:rPr lang="en-US" dirty="0">
                <a:solidFill>
                  <a:srgbClr val="244BA5"/>
                </a:solidFill>
                <a:latin typeface="Segoe UI" panose="020B0502040204020203" pitchFamily="34" charset="0"/>
                <a:cs typeface="Segoe UI" panose="020B0502040204020203" pitchFamily="34" charset="0"/>
              </a:rPr>
              <a:t> </a:t>
            </a:r>
          </a:p>
          <a:p>
            <a:r>
              <a:rPr lang="en-US" dirty="0">
                <a:solidFill>
                  <a:srgbClr val="244BA5"/>
                </a:solidFill>
                <a:latin typeface="Segoe UI" panose="020B0502040204020203" pitchFamily="34" charset="0"/>
                <a:cs typeface="Segoe UI" panose="020B0502040204020203" pitchFamily="34" charset="0"/>
              </a:rPr>
              <a:t>They have refused to do work that they believe is unsafe or unhealthy.</a:t>
            </a:r>
          </a:p>
          <a:p>
            <a:endParaRPr lang="en-US" sz="1300" dirty="0">
              <a:solidFill>
                <a:srgbClr val="244BA5"/>
              </a:solidFill>
              <a:latin typeface="Segoe UI" panose="020B0502040204020203" pitchFamily="34" charset="0"/>
              <a:cs typeface="Segoe UI" panose="020B0502040204020203" pitchFamily="34" charset="0"/>
            </a:endParaRPr>
          </a:p>
          <a:p>
            <a:r>
              <a:rPr lang="en-US" dirty="0">
                <a:solidFill>
                  <a:srgbClr val="244BA5"/>
                </a:solidFill>
                <a:latin typeface="Segoe UI" panose="020B0502040204020203" pitchFamily="34" charset="0"/>
                <a:cs typeface="Segoe UI" panose="020B0502040204020203" pitchFamily="34" charset="0"/>
              </a:rPr>
              <a:t>They are going to testify or have testified in court about violations </a:t>
            </a:r>
          </a:p>
          <a:p>
            <a:endParaRPr lang="en-US" sz="1300" dirty="0">
              <a:solidFill>
                <a:srgbClr val="244BA5"/>
              </a:solidFill>
              <a:latin typeface="Segoe UI" panose="020B0502040204020203" pitchFamily="34" charset="0"/>
              <a:cs typeface="Segoe UI" panose="020B0502040204020203" pitchFamily="34" charset="0"/>
            </a:endParaRPr>
          </a:p>
          <a:p>
            <a:r>
              <a:rPr lang="en-US" dirty="0">
                <a:solidFill>
                  <a:srgbClr val="244BA5"/>
                </a:solidFill>
                <a:latin typeface="Segoe UI" panose="020B0502040204020203" pitchFamily="34" charset="0"/>
                <a:cs typeface="Segoe UI" panose="020B0502040204020203" pitchFamily="34" charset="0"/>
              </a:rPr>
              <a:t>They have reported a health and safety violation in the workplace</a:t>
            </a:r>
            <a:r>
              <a:rPr lang="en-US" dirty="0">
                <a:solidFill>
                  <a:srgbClr val="215E99"/>
                </a:solidFill>
                <a:latin typeface="Segoe UI" panose="020B0502040204020203" pitchFamily="34" charset="0"/>
                <a:cs typeface="Segoe UI" panose="020B0502040204020203" pitchFamily="34" charset="0"/>
              </a:rPr>
              <a:t>.</a:t>
            </a:r>
            <a:endParaRPr lang="en-CA" dirty="0">
              <a:solidFill>
                <a:srgbClr val="215E99"/>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60775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3AED1-7899-1D51-DCB8-44FF6A11D6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1324D-3C14-C6E0-56FA-96D2B6388B5F}"/>
              </a:ext>
            </a:extLst>
          </p:cNvPr>
          <p:cNvSpPr>
            <a:spLocks noGrp="1"/>
          </p:cNvSpPr>
          <p:nvPr>
            <p:ph type="title"/>
          </p:nvPr>
        </p:nvSpPr>
        <p:spPr>
          <a:xfrm>
            <a:off x="609600" y="2310284"/>
            <a:ext cx="10972800" cy="1143000"/>
          </a:xfrm>
        </p:spPr>
        <p:txBody>
          <a:bodyPr>
            <a:normAutofit/>
          </a:bodyPr>
          <a:lstStyle/>
          <a:p>
            <a:r>
              <a:rPr lang="en-US" sz="3600" dirty="0">
                <a:solidFill>
                  <a:srgbClr val="244BA5"/>
                </a:solidFill>
                <a:latin typeface="Segoe UI Semilight" panose="020B0402040204020203" pitchFamily="34" charset="0"/>
                <a:cs typeface="Segoe UI Semilight" panose="020B0402040204020203" pitchFamily="34" charset="0"/>
              </a:rPr>
              <a:t>RESOURCES</a:t>
            </a:r>
            <a:endParaRPr lang="en-CA" sz="3600" dirty="0">
              <a:solidFill>
                <a:srgbClr val="244BA5"/>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17080932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EDE938-E380-2EDE-269D-F78D74C7D178}"/>
              </a:ext>
            </a:extLst>
          </p:cNvPr>
          <p:cNvPicPr>
            <a:picLocks noChangeAspect="1"/>
          </p:cNvPicPr>
          <p:nvPr/>
        </p:nvPicPr>
        <p:blipFill>
          <a:blip r:embed="rId3"/>
          <a:stretch>
            <a:fillRect/>
          </a:stretch>
        </p:blipFill>
        <p:spPr>
          <a:xfrm>
            <a:off x="546214" y="548680"/>
            <a:ext cx="11099572" cy="5472608"/>
          </a:xfrm>
          <a:prstGeom prst="rect">
            <a:avLst/>
          </a:prstGeom>
        </p:spPr>
      </p:pic>
      <p:pic>
        <p:nvPicPr>
          <p:cNvPr id="3" name="Picture 2">
            <a:extLst>
              <a:ext uri="{FF2B5EF4-FFF2-40B4-BE49-F238E27FC236}">
                <a16:creationId xmlns:a16="http://schemas.microsoft.com/office/drawing/2014/main" id="{1A4DEA53-DC15-3218-FAA7-CA7681F799CB}"/>
              </a:ext>
            </a:extLst>
          </p:cNvPr>
          <p:cNvPicPr>
            <a:picLocks noChangeAspect="1"/>
          </p:cNvPicPr>
          <p:nvPr/>
        </p:nvPicPr>
        <p:blipFill>
          <a:blip r:embed="rId4"/>
          <a:stretch>
            <a:fillRect/>
          </a:stretch>
        </p:blipFill>
        <p:spPr>
          <a:xfrm rot="817743">
            <a:off x="9282605" y="1998075"/>
            <a:ext cx="2328892" cy="348914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281379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F356FB-4EEE-40E6-96BC-38F72CD42F40}"/>
              </a:ext>
            </a:extLst>
          </p:cNvPr>
          <p:cNvSpPr txBox="1"/>
          <p:nvPr/>
        </p:nvSpPr>
        <p:spPr>
          <a:xfrm>
            <a:off x="443372" y="692696"/>
            <a:ext cx="11305256" cy="4678204"/>
          </a:xfrm>
          <a:prstGeom prst="rect">
            <a:avLst/>
          </a:prstGeom>
          <a:noFill/>
        </p:spPr>
        <p:txBody>
          <a:bodyPr wrap="square" rtlCol="0">
            <a:spAutoFit/>
          </a:bodyPr>
          <a:lstStyle/>
          <a:p>
            <a:pPr algn="ctr"/>
            <a:r>
              <a:rPr lang="en-CA" sz="3200" dirty="0">
                <a:solidFill>
                  <a:srgbClr val="244BA5"/>
                </a:solidFill>
                <a:latin typeface="Segoe UI Semibold" panose="020B0702040204020203" pitchFamily="34" charset="0"/>
                <a:cs typeface="Segoe UI Semibold" panose="020B0702040204020203" pitchFamily="34" charset="0"/>
              </a:rPr>
              <a:t>How can the NSTU assist?</a:t>
            </a:r>
          </a:p>
          <a:p>
            <a:endParaRPr lang="en-CA" sz="2400" dirty="0">
              <a:solidFill>
                <a:srgbClr val="244BA5"/>
              </a:solidFill>
              <a:latin typeface="Segoe UI Semilight" panose="020B0402040204020203" pitchFamily="34" charset="0"/>
              <a:cs typeface="Segoe UI Semilight" panose="020B0402040204020203" pitchFamily="34" charset="0"/>
            </a:endParaRPr>
          </a:p>
          <a:p>
            <a:pPr marL="342900" indent="-342900">
              <a:buFont typeface="Wingdings" panose="05000000000000000000" pitchFamily="2" charset="2"/>
              <a:buChar char="ü"/>
            </a:pPr>
            <a:r>
              <a:rPr lang="en-CA" sz="2200" dirty="0">
                <a:solidFill>
                  <a:srgbClr val="244BA5"/>
                </a:solidFill>
                <a:latin typeface="Segoe UI Semilight" panose="020B0402040204020203" pitchFamily="34" charset="0"/>
                <a:cs typeface="Segoe UI Semilight" panose="020B0402040204020203" pitchFamily="34" charset="0"/>
              </a:rPr>
              <a:t>Help guide members through the process </a:t>
            </a:r>
          </a:p>
          <a:p>
            <a:pPr marL="342900" indent="-342900">
              <a:buFont typeface="Wingdings" panose="05000000000000000000" pitchFamily="2" charset="2"/>
              <a:buChar char="ü"/>
            </a:pPr>
            <a:endParaRPr lang="en-CA" sz="2200" dirty="0">
              <a:solidFill>
                <a:srgbClr val="244BA5"/>
              </a:solidFill>
              <a:latin typeface="Segoe UI Semilight" panose="020B0402040204020203" pitchFamily="34" charset="0"/>
              <a:cs typeface="Segoe UI Semilight" panose="020B0402040204020203" pitchFamily="34" charset="0"/>
            </a:endParaRPr>
          </a:p>
          <a:p>
            <a:pPr marL="342900" indent="-342900">
              <a:buFont typeface="Wingdings" panose="05000000000000000000" pitchFamily="2" charset="2"/>
              <a:buChar char="ü"/>
            </a:pPr>
            <a:r>
              <a:rPr lang="en-CA" sz="2200" dirty="0">
                <a:solidFill>
                  <a:srgbClr val="244BA5"/>
                </a:solidFill>
                <a:latin typeface="Segoe UI Semilight" panose="020B0402040204020203" pitchFamily="34" charset="0"/>
                <a:cs typeface="Segoe UI Semilight" panose="020B0402040204020203" pitchFamily="34" charset="0"/>
              </a:rPr>
              <a:t>Work with the employer’s Human Resources to address concerns</a:t>
            </a:r>
          </a:p>
          <a:p>
            <a:endParaRPr lang="en-CA" sz="2200" dirty="0">
              <a:solidFill>
                <a:srgbClr val="244BA5"/>
              </a:solidFill>
              <a:latin typeface="Segoe UI Semilight" panose="020B0402040204020203" pitchFamily="34" charset="0"/>
              <a:cs typeface="Segoe UI Semilight" panose="020B0402040204020203" pitchFamily="34" charset="0"/>
            </a:endParaRPr>
          </a:p>
          <a:p>
            <a:pPr marL="342900" indent="-342900">
              <a:buFont typeface="Wingdings" panose="05000000000000000000" pitchFamily="2" charset="2"/>
              <a:buChar char="ü"/>
            </a:pPr>
            <a:r>
              <a:rPr lang="en-CA" sz="2200" dirty="0">
                <a:solidFill>
                  <a:srgbClr val="244BA5"/>
                </a:solidFill>
                <a:latin typeface="Segoe UI Semilight" panose="020B0402040204020203" pitchFamily="34" charset="0"/>
                <a:cs typeface="Segoe UI Semilight" panose="020B0402040204020203" pitchFamily="34" charset="0"/>
              </a:rPr>
              <a:t>Teachers’ Provincial Agreement Article 63 - Class Climate</a:t>
            </a:r>
          </a:p>
          <a:p>
            <a:endParaRPr lang="en-CA" sz="2200" dirty="0">
              <a:solidFill>
                <a:srgbClr val="244BA5"/>
              </a:solidFill>
              <a:latin typeface="Segoe UI Semilight" panose="020B0402040204020203" pitchFamily="34" charset="0"/>
              <a:cs typeface="Segoe UI Semilight" panose="020B0402040204020203" pitchFamily="34" charset="0"/>
            </a:endParaRPr>
          </a:p>
          <a:p>
            <a:pPr marL="342900" indent="-342900">
              <a:buFont typeface="Wingdings" panose="05000000000000000000" pitchFamily="2" charset="2"/>
              <a:buChar char="ü"/>
            </a:pPr>
            <a:r>
              <a:rPr lang="en-CA" sz="2200" dirty="0">
                <a:solidFill>
                  <a:srgbClr val="244BA5"/>
                </a:solidFill>
                <a:latin typeface="Segoe UI Semilight" panose="020B0402040204020203" pitchFamily="34" charset="0"/>
                <a:cs typeface="Segoe UI Semilight" panose="020B0402040204020203" pitchFamily="34" charset="0"/>
              </a:rPr>
              <a:t>Regional Collective Agreement - School Climate or Violence Against Teachers article</a:t>
            </a:r>
          </a:p>
          <a:p>
            <a:endParaRPr lang="en-CA" sz="2200" dirty="0">
              <a:solidFill>
                <a:srgbClr val="244BA5"/>
              </a:solidFill>
              <a:latin typeface="Segoe UI Semilight" panose="020B0402040204020203" pitchFamily="34" charset="0"/>
              <a:cs typeface="Segoe UI Semilight" panose="020B0402040204020203" pitchFamily="34" charset="0"/>
            </a:endParaRPr>
          </a:p>
          <a:p>
            <a:pPr marL="342900" indent="-342900">
              <a:buFont typeface="Wingdings" panose="05000000000000000000" pitchFamily="2" charset="2"/>
              <a:buChar char="ü"/>
            </a:pPr>
            <a:r>
              <a:rPr lang="en-CA" sz="2200" dirty="0">
                <a:solidFill>
                  <a:srgbClr val="244BA5"/>
                </a:solidFill>
                <a:latin typeface="Segoe UI Semilight" panose="020B0402040204020203" pitchFamily="34" charset="0"/>
                <a:cs typeface="Segoe UI Semilight" panose="020B0402040204020203" pitchFamily="34" charset="0"/>
              </a:rPr>
              <a:t>Teachers’ Provincial Agreement Article 26: Leave for Injury on Duty (IOD) support</a:t>
            </a:r>
          </a:p>
          <a:p>
            <a:pPr marL="342900" indent="-342900">
              <a:buFont typeface="Wingdings" panose="05000000000000000000" pitchFamily="2" charset="2"/>
              <a:buChar char="ü"/>
            </a:pPr>
            <a:endParaRPr lang="en-CA" sz="2200" dirty="0">
              <a:solidFill>
                <a:srgbClr val="244BA5"/>
              </a:solidFill>
              <a:latin typeface="Segoe UI Semilight" panose="020B0402040204020203" pitchFamily="34" charset="0"/>
              <a:cs typeface="Segoe UI Semilight" panose="020B0402040204020203" pitchFamily="34" charset="0"/>
            </a:endParaRPr>
          </a:p>
          <a:p>
            <a:pPr marL="342900" indent="-342900">
              <a:buFont typeface="Wingdings" panose="05000000000000000000" pitchFamily="2" charset="2"/>
              <a:buChar char="ü"/>
            </a:pPr>
            <a:r>
              <a:rPr lang="en-CA" sz="2200" dirty="0">
                <a:solidFill>
                  <a:srgbClr val="244BA5"/>
                </a:solidFill>
                <a:latin typeface="Segoe UI Semilight" panose="020B0402040204020203" pitchFamily="34" charset="0"/>
                <a:cs typeface="Segoe UI Semilight" panose="020B0402040204020203" pitchFamily="34" charset="0"/>
              </a:rPr>
              <a:t>Member Assistance Program to assist members when they return to work after an injury</a:t>
            </a:r>
          </a:p>
        </p:txBody>
      </p:sp>
    </p:spTree>
    <p:extLst>
      <p:ext uri="{BB962C8B-B14F-4D97-AF65-F5344CB8AC3E}">
        <p14:creationId xmlns:p14="http://schemas.microsoft.com/office/powerpoint/2010/main" val="37053584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1AE1B-C96E-E102-1326-134BAA102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6CAD87-D6B5-3CBA-90E5-62E78212DEE0}"/>
              </a:ext>
            </a:extLst>
          </p:cNvPr>
          <p:cNvSpPr>
            <a:spLocks noGrp="1"/>
          </p:cNvSpPr>
          <p:nvPr>
            <p:ph type="title"/>
          </p:nvPr>
        </p:nvSpPr>
        <p:spPr>
          <a:xfrm>
            <a:off x="2207568" y="1126634"/>
            <a:ext cx="3456384" cy="1182074"/>
          </a:xfrm>
        </p:spPr>
        <p:txBody>
          <a:bodyPr>
            <a:noAutofit/>
          </a:bodyPr>
          <a:lstStyle/>
          <a:p>
            <a:r>
              <a:rPr lang="en-US" sz="4000" dirty="0">
                <a:solidFill>
                  <a:srgbClr val="244BA5"/>
                </a:solidFill>
                <a:latin typeface="Segoe UI Semilight" panose="020B0402040204020203" pitchFamily="34" charset="0"/>
                <a:cs typeface="Segoe UI Semilight" panose="020B0402040204020203" pitchFamily="34" charset="0"/>
              </a:rPr>
              <a:t>Final Reflection</a:t>
            </a:r>
          </a:p>
        </p:txBody>
      </p:sp>
      <p:sp>
        <p:nvSpPr>
          <p:cNvPr id="4" name="TextBox 3">
            <a:extLst>
              <a:ext uri="{FF2B5EF4-FFF2-40B4-BE49-F238E27FC236}">
                <a16:creationId xmlns:a16="http://schemas.microsoft.com/office/drawing/2014/main" id="{F22F0DB6-1D5C-F40E-CDF7-1A80B9192E9B}"/>
              </a:ext>
            </a:extLst>
          </p:cNvPr>
          <p:cNvSpPr txBox="1"/>
          <p:nvPr/>
        </p:nvSpPr>
        <p:spPr>
          <a:xfrm>
            <a:off x="3935760" y="3691984"/>
            <a:ext cx="7848872" cy="1040798"/>
          </a:xfrm>
          <a:prstGeom prst="rect">
            <a:avLst/>
          </a:prstGeom>
          <a:noFill/>
        </p:spPr>
        <p:txBody>
          <a:bodyPr wrap="square">
            <a:spAutoFit/>
          </a:bodyPr>
          <a:lstStyle/>
          <a:p>
            <a:pPr>
              <a:lnSpc>
                <a:spcPct val="115000"/>
              </a:lnSpc>
              <a:spcAft>
                <a:spcPts val="800"/>
              </a:spcAft>
              <a:buNone/>
            </a:pPr>
            <a:r>
              <a:rPr lang="en-CA" sz="2800" kern="100" dirty="0">
                <a:solidFill>
                  <a:srgbClr val="244BA5"/>
                </a:solidFill>
                <a:effectLst/>
                <a:latin typeface="Segoe UI" panose="020B0502040204020203" pitchFamily="34" charset="0"/>
                <a:ea typeface="Aptos" panose="020B0004020202020204" pitchFamily="34" charset="0"/>
                <a:cs typeface="Times New Roman" panose="02020603050405020304" pitchFamily="18" charset="0"/>
              </a:rPr>
              <a:t>"What is one action you will take in your Local to strengthen health and safety this year?"</a:t>
            </a:r>
          </a:p>
        </p:txBody>
      </p:sp>
      <p:pic>
        <p:nvPicPr>
          <p:cNvPr id="5" name="Graphic 4" descr="Thought outline">
            <a:extLst>
              <a:ext uri="{FF2B5EF4-FFF2-40B4-BE49-F238E27FC236}">
                <a16:creationId xmlns:a16="http://schemas.microsoft.com/office/drawing/2014/main" id="{B2CADE20-49EA-516A-D645-F617E3A8D5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5400" y="188640"/>
            <a:ext cx="5832648" cy="5832648"/>
          </a:xfrm>
          <a:prstGeom prst="rect">
            <a:avLst/>
          </a:prstGeom>
        </p:spPr>
      </p:pic>
    </p:spTree>
    <p:extLst>
      <p:ext uri="{BB962C8B-B14F-4D97-AF65-F5344CB8AC3E}">
        <p14:creationId xmlns:p14="http://schemas.microsoft.com/office/powerpoint/2010/main" val="4198408222"/>
      </p:ext>
    </p:extLst>
  </p:cSld>
  <p:clrMapOvr>
    <a:masterClrMapping/>
  </p:clrMapOvr>
</p:sld>
</file>

<file path=ppt/theme/theme1.xml><?xml version="1.0" encoding="utf-8"?>
<a:theme xmlns:a="http://schemas.openxmlformats.org/drawingml/2006/main" name="NSTU">
  <a:themeElements>
    <a:clrScheme name="Custom 2">
      <a:dk1>
        <a:srgbClr val="244BA5"/>
      </a:dk1>
      <a:lt1>
        <a:sysClr val="window" lastClr="FFFFFF"/>
      </a:lt1>
      <a:dk2>
        <a:srgbClr val="244BA5"/>
      </a:dk2>
      <a:lt2>
        <a:srgbClr val="EBEBEB"/>
      </a:lt2>
      <a:accent1>
        <a:srgbClr val="EF3340"/>
      </a:accent1>
      <a:accent2>
        <a:srgbClr val="EF3340"/>
      </a:accent2>
      <a:accent3>
        <a:srgbClr val="EF3340"/>
      </a:accent3>
      <a:accent4>
        <a:srgbClr val="EF3340"/>
      </a:accent4>
      <a:accent5>
        <a:srgbClr val="EF3340"/>
      </a:accent5>
      <a:accent6>
        <a:srgbClr val="EF3340"/>
      </a:accent6>
      <a:hlink>
        <a:srgbClr val="FAC96A"/>
      </a:hlink>
      <a:folHlink>
        <a:srgbClr val="FCDB9B"/>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STU [Read-Only]" id="{9DBA1FC9-F272-476D-A548-033DFE0C27AD}" vid="{D530CFE6-B75C-47A8-8536-2D8F5F1CC3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63c0735-d3d6-492e-97e2-30eb2eb929b7" xsi:nil="true"/>
    <lcf76f155ced4ddcb4097134ff3c332f xmlns="15c4426d-0044-4819-b35c-9a0cad4f289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04896056BD30F49BF0EA57AB23195AB" ma:contentTypeVersion="13" ma:contentTypeDescription="Create a new document." ma:contentTypeScope="" ma:versionID="c20f26bd573ccbcac7124a2cd1264453">
  <xsd:schema xmlns:xsd="http://www.w3.org/2001/XMLSchema" xmlns:xs="http://www.w3.org/2001/XMLSchema" xmlns:p="http://schemas.microsoft.com/office/2006/metadata/properties" xmlns:ns2="15c4426d-0044-4819-b35c-9a0cad4f2899" xmlns:ns3="463c0735-d3d6-492e-97e2-30eb2eb929b7" targetNamespace="http://schemas.microsoft.com/office/2006/metadata/properties" ma:root="true" ma:fieldsID="84adc0a3187d313e8c296511f3bda156" ns2:_="" ns3:_="">
    <xsd:import namespace="15c4426d-0044-4819-b35c-9a0cad4f2899"/>
    <xsd:import namespace="463c0735-d3d6-492e-97e2-30eb2eb929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c4426d-0044-4819-b35c-9a0cad4f2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d9c1a06-f096-4990-b79b-d32d08ee8e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3c0735-d3d6-492e-97e2-30eb2eb929b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38d447-eb8f-4bd9-908c-b023e0fee7e1}" ma:internalName="TaxCatchAll" ma:showField="CatchAllData" ma:web="463c0735-d3d6-492e-97e2-30eb2eb929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63DDD5-9974-4996-BC65-5FAB979807A9}">
  <ds:schemaRefs>
    <ds:schemaRef ds:uri="http://purl.org/dc/elements/1.1/"/>
    <ds:schemaRef ds:uri="http://schemas.microsoft.com/office/infopath/2007/PartnerControls"/>
    <ds:schemaRef ds:uri="463c0735-d3d6-492e-97e2-30eb2eb929b7"/>
    <ds:schemaRef ds:uri="http://schemas.microsoft.com/office/2006/metadata/properties"/>
    <ds:schemaRef ds:uri="http://schemas.microsoft.com/office/2006/documentManagement/types"/>
    <ds:schemaRef ds:uri="http://schemas.openxmlformats.org/package/2006/metadata/core-properties"/>
    <ds:schemaRef ds:uri="http://purl.org/dc/terms/"/>
    <ds:schemaRef ds:uri="15c4426d-0044-4819-b35c-9a0cad4f2899"/>
    <ds:schemaRef ds:uri="http://www.w3.org/XML/1998/namespace"/>
    <ds:schemaRef ds:uri="http://purl.org/dc/dcmitype/"/>
  </ds:schemaRefs>
</ds:datastoreItem>
</file>

<file path=customXml/itemProps2.xml><?xml version="1.0" encoding="utf-8"?>
<ds:datastoreItem xmlns:ds="http://schemas.openxmlformats.org/officeDocument/2006/customXml" ds:itemID="{BEEC04C6-EDEC-4C97-87DB-ACD2E8D20A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c4426d-0044-4819-b35c-9a0cad4f2899"/>
    <ds:schemaRef ds:uri="463c0735-d3d6-492e-97e2-30eb2eb929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1A8068-B548-4F61-A817-C1616C201B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10206</TotalTime>
  <Words>3646</Words>
  <Application>Microsoft Office PowerPoint</Application>
  <PresentationFormat>Widescreen</PresentationFormat>
  <Paragraphs>420</Paragraphs>
  <Slides>60</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60</vt:i4>
      </vt:variant>
    </vt:vector>
  </HeadingPairs>
  <TitlesOfParts>
    <vt:vector size="69" baseType="lpstr">
      <vt:lpstr>Aptos</vt:lpstr>
      <vt:lpstr>Arial</vt:lpstr>
      <vt:lpstr>Calibri</vt:lpstr>
      <vt:lpstr>Segoe UI</vt:lpstr>
      <vt:lpstr>Segoe UI Light</vt:lpstr>
      <vt:lpstr>Segoe UI Semibold</vt:lpstr>
      <vt:lpstr>Segoe UI Semilight</vt:lpstr>
      <vt:lpstr>Wingdings</vt:lpstr>
      <vt:lpstr>NSTU</vt:lpstr>
      <vt:lpstr>PowerPoint Presentation</vt:lpstr>
      <vt:lpstr>Today’s Facilitators</vt:lpstr>
      <vt:lpstr>Disclaimer</vt:lpstr>
      <vt:lpstr>Occupational Health &amp; Safety </vt:lpstr>
      <vt:lpstr>PowerPoint Presentation</vt:lpstr>
      <vt:lpstr>Empowering Union Leaders: Nova Scotia Occupational Health &amp; Safety and Member Engagement</vt:lpstr>
      <vt:lpstr>Being aware of the foundations of workplace health and safety helps us to better understand how to keep ourselves and others safer at work.</vt:lpstr>
      <vt:lpstr>Awareness of Workplace Health &amp; Safety: Legal information</vt:lpstr>
      <vt:lpstr>Why OHS Matters in Schools</vt:lpstr>
      <vt:lpstr>Duties Under the Act</vt:lpstr>
      <vt:lpstr>The Three Worker Rights</vt:lpstr>
      <vt:lpstr>PowerPoint Presentation</vt:lpstr>
      <vt:lpstr>PowerPoint Presentation</vt:lpstr>
      <vt:lpstr>The Internal Responsibility System (IRS)</vt:lpstr>
      <vt:lpstr>Employee Responsibilities</vt:lpstr>
      <vt:lpstr>Roles and Responsibilities of the  Joint Occupational Health &amp; Safety Committee</vt:lpstr>
      <vt:lpstr>What is the role of the JOHS committee in dealing with employee concerns? </vt:lpstr>
      <vt:lpstr>What is the role of the JOHS committee in dealing with employee concerns? </vt:lpstr>
      <vt:lpstr>PowerPoint Presentation</vt:lpstr>
      <vt:lpstr>PowerPoint Presentation</vt:lpstr>
      <vt:lpstr>PowerPoint Presentation</vt:lpstr>
      <vt:lpstr>Case Studies</vt:lpstr>
      <vt:lpstr>VIOLENCE IN THE WORKPLACE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Right to Refuse Work</vt:lpstr>
      <vt:lpstr>PowerPoint Presentation</vt:lpstr>
      <vt:lpstr>Right to Refuse Work</vt:lpstr>
      <vt:lpstr>Right to Refuse Work</vt:lpstr>
      <vt:lpstr>Right to Refuse Work</vt:lpstr>
      <vt:lpstr>PowerPoint Presentation</vt:lpstr>
      <vt:lpstr>PSYCHOLOGICAL WELL-BEING</vt:lpstr>
      <vt:lpstr>Recent Changes — Stronger Workplaces Act (Sep 1, 2025)</vt:lpstr>
      <vt:lpstr>What Is Psychological Safety?</vt:lpstr>
      <vt:lpstr>What does Psychological Safety look like in schools?</vt:lpstr>
      <vt:lpstr>When Psychological Safety Is Missing</vt:lpstr>
      <vt:lpstr>Building Psychological Safety: What Leaders Can Do</vt:lpstr>
      <vt:lpstr>Psychological Safety and OHS Rights</vt:lpstr>
      <vt:lpstr>Group Exercise: "From Concern to Action“</vt:lpstr>
      <vt:lpstr>Supporting Members : What Can Local Leaders Do Tomorrow?</vt:lpstr>
      <vt:lpstr>Common OHS Myths</vt:lpstr>
      <vt:lpstr>Common OHS Myths</vt:lpstr>
      <vt:lpstr>Common OHS Myths</vt:lpstr>
      <vt:lpstr>My Mentis – Mentimeter</vt:lpstr>
      <vt:lpstr>Stronger Workplaces Act September 2025</vt:lpstr>
      <vt:lpstr>PowerPoint Presentation</vt:lpstr>
      <vt:lpstr>PowerPoint Presentation</vt:lpstr>
      <vt:lpstr>PowerPoint Presentation</vt:lpstr>
      <vt:lpstr>Discriminatory Action/Reprisals</vt:lpstr>
      <vt:lpstr>RESOURCES</vt:lpstr>
      <vt:lpstr>PowerPoint Presentation</vt:lpstr>
      <vt:lpstr>PowerPoint Presentation</vt:lpstr>
      <vt:lpstr>Final Reflection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 Wilkin</dc:creator>
  <cp:lastModifiedBy>Tim MacLeod</cp:lastModifiedBy>
  <cp:revision>353</cp:revision>
  <cp:lastPrinted>2026-03-13T13:19:13Z</cp:lastPrinted>
  <dcterms:created xsi:type="dcterms:W3CDTF">2011-08-17T03:14:05Z</dcterms:created>
  <dcterms:modified xsi:type="dcterms:W3CDTF">2026-08-11T14:03:41Z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0x010100304896056BD30F49BF0EA57AB23195AB</vt:lpwstr>
  </property>
  <property fmtid="{D5CDD505-2E9C-101B-9397-08002B2CF9AE}" pid="3" name="Order">
    <vt:r8>76200</vt:r8>
  </property>
  <property fmtid="{D5CDD505-2E9C-101B-9397-08002B2CF9AE}" pid="4" name="MediaServiceImageTags">
    <vt:lpwstr/>
  </property>
</Properties>
</file>